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C4D"/>
    <a:srgbClr val="EBF1E9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DD18-82A6-49EE-BD9A-4FDF052812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F8A1-947F-4131-BC3B-23A6BDC91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01F9-5D8D-47BB-A109-8F2CB9261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0708-D6AC-4E16-A196-BCAFB29C5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D1B0-6B77-48DD-9074-7796DAA9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A3A5-B180-4F29-ACE5-6A60BCF3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A22B-8D96-4ABC-A224-05AEC10F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5135-AD79-42A9-BDF1-6E8B41D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1E159-238C-4A67-B1B3-3CE6F939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6190-8C13-4F6B-80DD-D108798C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968D-2147-4DA5-85C7-FE8EB0A8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5D8C-596C-42B0-A511-E36E1B7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0DAF6-5D80-4218-9EA5-B46984138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FB2D5-EE1C-4E8B-9732-BDB93739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CC265-3ADE-43CD-A739-54CD3A83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C7E7-47FE-436C-A673-184D5320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3A07C-1FF4-42A8-9019-0C0E0A7F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8BC-7702-4548-8433-740F5416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5D6E-7EF3-481D-AC81-0E7005D2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1D0A-B52E-43D8-93E3-A65DE75B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84FE-71E3-4382-9B5D-887E7ACF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69DD-4907-49C9-BE71-80291787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C89B-FFA3-4C98-98BB-0850D95B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B6E20-8C5C-47DE-A397-3AA8F2C3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77A7-EE8C-4D99-87FB-175C8382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3872-B595-47F7-B0DE-1FE48C1D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72DD-204A-4873-9C8F-C14CB1C9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FAF5-63D6-4701-8B5B-A1264E7D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7BE1-6E3B-494F-A576-988BDA54D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00502-A71B-4462-9BED-43B7FCA1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1CC4-41FD-4D94-A18F-8585C031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88D9E-983E-46D5-912C-37A61043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00623-0B07-4886-83AA-30C9A966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D65D-8AB1-4E67-9D44-5E823DE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DC8F2-CE4A-4C12-90EA-42DFFB72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88CA-39DD-47A3-A4F0-AF206210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A82E-7DBD-4728-805B-5968D0D31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0413C-4FED-464F-878E-EBE1F69F1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F3C34-B361-4083-B39E-A1851195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28B95-DE6D-4B5C-A204-21D2D1CA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60645-8A2A-4D50-8077-059959E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9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0B99-F84E-450D-8244-07A79EFC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7D233-0DFF-4008-90CA-178E09B7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01620-A7BC-4ACC-B98D-FE0F3D44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8BBC2-5D51-47D2-AD20-0E3A7E24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FDD23-B14C-4EF0-939A-1E53BFE7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EDE13-63BC-41D2-A0F7-E08B2CE7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1A1F-E0E9-4A29-AE80-F887AC0F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F78F-8782-4F5D-B967-72CD717C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C96F-D025-4C5C-9A0A-315FA577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D7E70-E1B1-481E-9466-6D18A079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85E02-9467-4FBD-B31B-847F9BFF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C436C-68D7-407B-A1B5-C254459D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CD7A-66A2-4A90-887E-C5DD356D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65FE-546C-4373-B983-DB3437F8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F5AD9-307C-46F6-AA09-4B9331E42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C928-6F8A-45A4-ABF7-51FF455A7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96122-55E2-45D0-A121-9400D20B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085D-A960-4BCA-B0B4-AC844B1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35987-A165-4C3E-9882-EF8E8D94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EC410-9417-4914-A073-52076F34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ECDE-775A-4F28-A850-D468AB1F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7A4C8-9080-4705-A8C9-D31D27A6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93F7-E76C-4065-80E9-1D67AAF30FD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903B-0540-4F88-8C15-C698922CF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BA52-4E25-42A4-8FD6-105297DE1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F9AE-2066-47DC-87B7-E118448B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CD72-251A-4645-9967-04BFFEDC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ooper Black" panose="0208090404030B020404" pitchFamily="18" charset="0"/>
              </a:rPr>
              <a:t>firemisc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E63A7-6A46-4557-8D31-D01B223AE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Visibility Study</a:t>
            </a:r>
          </a:p>
        </p:txBody>
      </p:sp>
    </p:spTree>
    <p:extLst>
      <p:ext uri="{BB962C8B-B14F-4D97-AF65-F5344CB8AC3E}">
        <p14:creationId xmlns:p14="http://schemas.microsoft.com/office/powerpoint/2010/main" val="35873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F0D0-8612-47E9-B2D8-7455D09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Production positioning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B007F8-7A91-4947-9253-A7293C463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699920"/>
              </p:ext>
            </p:extLst>
          </p:nvPr>
        </p:nvGraphicFramePr>
        <p:xfrm>
          <a:off x="838200" y="1825624"/>
          <a:ext cx="10721196" cy="4109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60598">
                  <a:extLst>
                    <a:ext uri="{9D8B030D-6E8A-4147-A177-3AD203B41FA5}">
                      <a16:colId xmlns:a16="http://schemas.microsoft.com/office/drawing/2014/main" val="135475462"/>
                    </a:ext>
                  </a:extLst>
                </a:gridCol>
                <a:gridCol w="5360598">
                  <a:extLst>
                    <a:ext uri="{9D8B030D-6E8A-4147-A177-3AD203B41FA5}">
                      <a16:colId xmlns:a16="http://schemas.microsoft.com/office/drawing/2014/main" val="1765796783"/>
                    </a:ext>
                  </a:extLst>
                </a:gridCol>
              </a:tblGrid>
              <a:tr h="2054675">
                <a:tc>
                  <a:txBody>
                    <a:bodyPr/>
                    <a:lstStyle/>
                    <a:p>
                      <a:r>
                        <a:rPr lang="en-US" dirty="0"/>
                        <a:t>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b="1" dirty="0" err="1"/>
                        <a:t>Firemisc</a:t>
                      </a:r>
                      <a:r>
                        <a:rPr lang="en-US" b="1" dirty="0"/>
                        <a:t> Omnichannel Platform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98279"/>
                  </a:ext>
                </a:extLst>
              </a:tr>
              <a:tr h="2054675">
                <a:tc>
                  <a:txBody>
                    <a:bodyPr/>
                    <a:lstStyle/>
                    <a:p>
                      <a:r>
                        <a:rPr lang="en-US" dirty="0"/>
                        <a:t>Cash cow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74662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D9072C-4785-44D2-8A32-E17CCDAEA135}"/>
              </a:ext>
            </a:extLst>
          </p:cNvPr>
          <p:cNvCxnSpPr/>
          <p:nvPr/>
        </p:nvCxnSpPr>
        <p:spPr>
          <a:xfrm>
            <a:off x="753373" y="1627427"/>
            <a:ext cx="1078992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70E04-FCEA-46D4-B3E1-DFE9806FCC9C}"/>
              </a:ext>
            </a:extLst>
          </p:cNvPr>
          <p:cNvCxnSpPr>
            <a:cxnSpLocks/>
          </p:cNvCxnSpPr>
          <p:nvPr/>
        </p:nvCxnSpPr>
        <p:spPr>
          <a:xfrm flipH="1">
            <a:off x="602411" y="1733820"/>
            <a:ext cx="0" cy="429768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CA3183-9141-4A72-AF07-C2994BC18C1F}"/>
              </a:ext>
            </a:extLst>
          </p:cNvPr>
          <p:cNvSpPr txBox="1"/>
          <p:nvPr/>
        </p:nvSpPr>
        <p:spPr>
          <a:xfrm>
            <a:off x="4997570" y="1258095"/>
            <a:ext cx="142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share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A09C5-700A-476F-894F-0A76EC4FF313}"/>
              </a:ext>
            </a:extLst>
          </p:cNvPr>
          <p:cNvSpPr txBox="1"/>
          <p:nvPr/>
        </p:nvSpPr>
        <p:spPr>
          <a:xfrm rot="16200000">
            <a:off x="-28370" y="3572849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10677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989D-7C58-44BF-A2CA-F644D315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1EAA-75D5-48A4-98DE-D550B60F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price WhatsApp solution rather than others</a:t>
            </a:r>
          </a:p>
          <a:p>
            <a:r>
              <a:rPr lang="en-US" dirty="0"/>
              <a:t>Plug &amp; play ( Auto enrollment online)</a:t>
            </a:r>
          </a:p>
        </p:txBody>
      </p:sp>
    </p:spTree>
    <p:extLst>
      <p:ext uri="{BB962C8B-B14F-4D97-AF65-F5344CB8AC3E}">
        <p14:creationId xmlns:p14="http://schemas.microsoft.com/office/powerpoint/2010/main" val="307591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A024-7E0C-400A-8C6D-87E0EE2B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Resources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3C2A9B-3996-4EB0-BF5F-2787CEF58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516492"/>
              </p:ext>
            </p:extLst>
          </p:nvPr>
        </p:nvGraphicFramePr>
        <p:xfrm>
          <a:off x="838200" y="1825625"/>
          <a:ext cx="1051559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1015">
                  <a:extLst>
                    <a:ext uri="{9D8B030D-6E8A-4147-A177-3AD203B41FA5}">
                      <a16:colId xmlns:a16="http://schemas.microsoft.com/office/drawing/2014/main" val="2892933993"/>
                    </a:ext>
                  </a:extLst>
                </a:gridCol>
                <a:gridCol w="2323381">
                  <a:extLst>
                    <a:ext uri="{9D8B030D-6E8A-4147-A177-3AD203B41FA5}">
                      <a16:colId xmlns:a16="http://schemas.microsoft.com/office/drawing/2014/main" val="3301246548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3254438987"/>
                    </a:ext>
                  </a:extLst>
                </a:gridCol>
                <a:gridCol w="2445585">
                  <a:extLst>
                    <a:ext uri="{9D8B030D-6E8A-4147-A177-3AD203B41FA5}">
                      <a16:colId xmlns:a16="http://schemas.microsoft.com/office/drawing/2014/main" val="4147957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Mamdouh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CAPEX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1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Salary first year 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of net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4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Quarter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2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4A0E-9B25-4563-B4A7-A730432B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9C9-8E43-41FE-9ED6-C40C9B6A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123"/>
            <a:ext cx="10515600" cy="555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Leverage intelligent engagement platform to everyone and everywhere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69D0-3897-4AAE-93A0-F852778E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8"/>
            <a:ext cx="10515600" cy="5681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Model Canvas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37CC5-4E41-48F8-94A8-C04A73C14861}"/>
              </a:ext>
            </a:extLst>
          </p:cNvPr>
          <p:cNvSpPr/>
          <p:nvPr/>
        </p:nvSpPr>
        <p:spPr>
          <a:xfrm>
            <a:off x="639169" y="615349"/>
            <a:ext cx="2133600" cy="4613745"/>
          </a:xfrm>
          <a:prstGeom prst="rect">
            <a:avLst/>
          </a:prstGeom>
          <a:solidFill>
            <a:srgbClr val="104C4D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Partnerships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Cloud provider to host the solution at.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Digital Marketing company.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Website design company. 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PBX provider (Asterisk) none ME</a:t>
            </a: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CC711-EC7B-49AA-B473-3704547790A2}"/>
              </a:ext>
            </a:extLst>
          </p:cNvPr>
          <p:cNvSpPr/>
          <p:nvPr/>
        </p:nvSpPr>
        <p:spPr>
          <a:xfrm>
            <a:off x="2816559" y="615349"/>
            <a:ext cx="2133600" cy="3104444"/>
          </a:xfrm>
          <a:prstGeom prst="rect">
            <a:avLst/>
          </a:prstGeom>
          <a:solidFill>
            <a:srgbClr val="00525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Key Activities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Clear scoping and MVP specification.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Disable unneeded functions from </a:t>
            </a:r>
            <a:r>
              <a:rPr lang="en-US" sz="1400" dirty="0" err="1">
                <a:solidFill>
                  <a:srgbClr val="F3F6F9"/>
                </a:solidFill>
              </a:rPr>
              <a:t>firemisc</a:t>
            </a:r>
            <a:endParaRPr lang="en-US" sz="1400" dirty="0">
              <a:solidFill>
                <a:srgbClr val="F3F6F9"/>
              </a:solidFill>
            </a:endParaRP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Fix issues in the current </a:t>
            </a:r>
            <a:r>
              <a:rPr lang="en-US" sz="1400" dirty="0" err="1">
                <a:solidFill>
                  <a:srgbClr val="F3F6F9"/>
                </a:solidFill>
              </a:rPr>
              <a:t>firemisc</a:t>
            </a:r>
            <a:r>
              <a:rPr lang="en-US" sz="1400" dirty="0">
                <a:solidFill>
                  <a:srgbClr val="F3F6F9"/>
                </a:solidFill>
              </a:rPr>
              <a:t> platform within scope &amp; Testing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Upgrade UI interface to express version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Deploy production.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Marketing plan and execution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Engage &amp; Support</a:t>
            </a: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endParaRPr lang="en-US" sz="1400" dirty="0">
              <a:solidFill>
                <a:srgbClr val="F3F6F9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6A99CC-45C1-42D7-AF7B-CA243FCAA0D0}"/>
              </a:ext>
            </a:extLst>
          </p:cNvPr>
          <p:cNvSpPr/>
          <p:nvPr/>
        </p:nvSpPr>
        <p:spPr>
          <a:xfrm>
            <a:off x="2807928" y="3743863"/>
            <a:ext cx="2133600" cy="1500554"/>
          </a:xfrm>
          <a:prstGeom prst="rect">
            <a:avLst/>
          </a:prstGeom>
          <a:solidFill>
            <a:srgbClr val="00525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Key Resources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Main site content and product spec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Project Team (MA , AR)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Administrators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Partner Manager</a:t>
            </a: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036CC-F9F7-4CEB-9F71-42B7C6EFBDBD}"/>
              </a:ext>
            </a:extLst>
          </p:cNvPr>
          <p:cNvSpPr/>
          <p:nvPr/>
        </p:nvSpPr>
        <p:spPr>
          <a:xfrm>
            <a:off x="4993949" y="615349"/>
            <a:ext cx="2133600" cy="4613745"/>
          </a:xfrm>
          <a:prstGeom prst="rect">
            <a:avLst/>
          </a:prstGeom>
          <a:solidFill>
            <a:srgbClr val="00727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Value Proposition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Omnichannel to SM companies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WhatsApp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Facebook Messenger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chat service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u="sng" dirty="0">
                <a:solidFill>
                  <a:schemeClr val="accent6"/>
                </a:solidFill>
              </a:rPr>
              <a:t>Avail telephony service for SM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CRM capabilities for SM companies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project management.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Sales.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Billing.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ticketing system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Multi lang</a:t>
            </a: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pPr marL="166688" lvl="1" indent="-166688"/>
            <a:endParaRPr lang="en-US" sz="1400" dirty="0">
              <a:solidFill>
                <a:srgbClr val="F3F6F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39B773-D694-4275-A641-89FFC6F41AD7}"/>
              </a:ext>
            </a:extLst>
          </p:cNvPr>
          <p:cNvSpPr/>
          <p:nvPr/>
        </p:nvSpPr>
        <p:spPr>
          <a:xfrm>
            <a:off x="7171339" y="615349"/>
            <a:ext cx="2133600" cy="2560678"/>
          </a:xfrm>
          <a:prstGeom prst="rect">
            <a:avLst/>
          </a:prstGeom>
          <a:solidFill>
            <a:srgbClr val="00848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Relationships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Start up to enable WA service B2C ( through Cloud)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Start up to enable WA service B2B ( through Partner)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E6426-C734-4294-B848-2270C544CB91}"/>
              </a:ext>
            </a:extLst>
          </p:cNvPr>
          <p:cNvSpPr/>
          <p:nvPr/>
        </p:nvSpPr>
        <p:spPr>
          <a:xfrm>
            <a:off x="7171339" y="3223225"/>
            <a:ext cx="2133600" cy="2011680"/>
          </a:xfrm>
          <a:prstGeom prst="rect">
            <a:avLst/>
          </a:prstGeom>
          <a:solidFill>
            <a:srgbClr val="00848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Channels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Web portal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Mobile application</a:t>
            </a:r>
          </a:p>
          <a:p>
            <a:r>
              <a:rPr lang="en-US" sz="1400" b="1" u="sng" dirty="0">
                <a:solidFill>
                  <a:schemeClr val="bg1">
                    <a:lumMod val="95000"/>
                  </a:schemeClr>
                </a:solidFill>
              </a:rPr>
              <a:t>Through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Social (TBD) Ads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Email channel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Phone call ( sales)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D4B4CB-4A9F-48B0-9675-B10FF18564AA}"/>
              </a:ext>
            </a:extLst>
          </p:cNvPr>
          <p:cNvSpPr/>
          <p:nvPr/>
        </p:nvSpPr>
        <p:spPr>
          <a:xfrm>
            <a:off x="9357360" y="615349"/>
            <a:ext cx="2133600" cy="4613745"/>
          </a:xfrm>
          <a:prstGeom prst="rect">
            <a:avLst/>
          </a:prstGeom>
          <a:solidFill>
            <a:srgbClr val="008B89"/>
          </a:solidFill>
          <a:ln>
            <a:solidFill>
              <a:srgbClr val="00767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Segments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Startups 3 years with 5 users minimum in. 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Middle east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Gulf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Europe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North America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South America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Enterprise in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Middle east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Gulf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North Africa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Europe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North America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South America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End user (Working from home as agent).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World wide.</a:t>
            </a:r>
          </a:p>
          <a:p>
            <a:endParaRPr lang="en-US" b="1" dirty="0">
              <a:solidFill>
                <a:srgbClr val="FFCB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B4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9934E1-E39E-4066-AED9-1DF8C82528C2}"/>
              </a:ext>
            </a:extLst>
          </p:cNvPr>
          <p:cNvSpPr/>
          <p:nvPr/>
        </p:nvSpPr>
        <p:spPr>
          <a:xfrm>
            <a:off x="639169" y="5260032"/>
            <a:ext cx="5394960" cy="1204023"/>
          </a:xfrm>
          <a:prstGeom prst="rect">
            <a:avLst/>
          </a:prstGeom>
          <a:solidFill>
            <a:srgbClr val="0F3A3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Cost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provider cost </a:t>
            </a:r>
            <a:r>
              <a:rPr lang="en-US" sz="1400" dirty="0">
                <a:solidFill>
                  <a:srgbClr val="F3F6F9"/>
                </a:solidFill>
              </a:rPr>
              <a:t>                               3.Free lancing team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Marketing cost                                        4.Project Team cost (MA , AR)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644C0-4378-49D5-BF49-040E11F322CC}"/>
              </a:ext>
            </a:extLst>
          </p:cNvPr>
          <p:cNvSpPr/>
          <p:nvPr/>
        </p:nvSpPr>
        <p:spPr>
          <a:xfrm>
            <a:off x="6034129" y="5260033"/>
            <a:ext cx="5456831" cy="1204019"/>
          </a:xfrm>
          <a:prstGeom prst="rect">
            <a:avLst/>
          </a:prstGeom>
          <a:solidFill>
            <a:srgbClr val="0F3A3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Revenue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Startup subscription monthly 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Enterprise product licenses , CAPEX , OPEX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Professional services (Extra mile)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Margin from End user (Uber model)                5. Marketing Media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AA53C8-E8D8-48FB-AB55-7DFDCDBDC4E8}"/>
              </a:ext>
            </a:extLst>
          </p:cNvPr>
          <p:cNvCxnSpPr/>
          <p:nvPr/>
        </p:nvCxnSpPr>
        <p:spPr>
          <a:xfrm>
            <a:off x="639169" y="5252224"/>
            <a:ext cx="10843160" cy="0"/>
          </a:xfrm>
          <a:prstGeom prst="line">
            <a:avLst/>
          </a:prstGeom>
          <a:ln w="60325">
            <a:solidFill>
              <a:srgbClr val="FFC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7A73FD-B05A-4AE4-A4E9-FBB3A91EA6C6}"/>
              </a:ext>
            </a:extLst>
          </p:cNvPr>
          <p:cNvSpPr txBox="1"/>
          <p:nvPr/>
        </p:nvSpPr>
        <p:spPr>
          <a:xfrm>
            <a:off x="1524381" y="6410423"/>
            <a:ext cx="90194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Leverage intelligent engagement platform to everyone and everywhere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0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B178-501C-409A-9A54-F32EE8D3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33"/>
            <a:ext cx="10515600" cy="62978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MVP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CD5DB-7512-4EAE-9560-4619DA8197D4}"/>
              </a:ext>
            </a:extLst>
          </p:cNvPr>
          <p:cNvSpPr/>
          <p:nvPr/>
        </p:nvSpPr>
        <p:spPr>
          <a:xfrm>
            <a:off x="639169" y="741871"/>
            <a:ext cx="2133600" cy="4613745"/>
          </a:xfrm>
          <a:prstGeom prst="rect">
            <a:avLst/>
          </a:prstGeom>
          <a:solidFill>
            <a:srgbClr val="104C4D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Partnerships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Cloud provider to host the solution at.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Digital Marketing company.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Website design company. </a:t>
            </a: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354C6-33A4-4D6C-8568-D64CB16F1648}"/>
              </a:ext>
            </a:extLst>
          </p:cNvPr>
          <p:cNvSpPr/>
          <p:nvPr/>
        </p:nvSpPr>
        <p:spPr>
          <a:xfrm>
            <a:off x="2816559" y="741871"/>
            <a:ext cx="2133600" cy="3104444"/>
          </a:xfrm>
          <a:prstGeom prst="rect">
            <a:avLst/>
          </a:prstGeom>
          <a:solidFill>
            <a:srgbClr val="00525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Key Activities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Clear scoping and MVP specification.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Disable unneeded functions from </a:t>
            </a:r>
            <a:r>
              <a:rPr lang="en-US" sz="1400" dirty="0" err="1">
                <a:solidFill>
                  <a:srgbClr val="F3F6F9"/>
                </a:solidFill>
              </a:rPr>
              <a:t>firemisc</a:t>
            </a:r>
            <a:endParaRPr lang="en-US" sz="1400" dirty="0">
              <a:solidFill>
                <a:srgbClr val="F3F6F9"/>
              </a:solidFill>
            </a:endParaRP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Fix issues in the current </a:t>
            </a:r>
            <a:r>
              <a:rPr lang="en-US" sz="1400" dirty="0" err="1">
                <a:solidFill>
                  <a:srgbClr val="F3F6F9"/>
                </a:solidFill>
              </a:rPr>
              <a:t>firemisc</a:t>
            </a:r>
            <a:r>
              <a:rPr lang="en-US" sz="1400" dirty="0">
                <a:solidFill>
                  <a:srgbClr val="F3F6F9"/>
                </a:solidFill>
              </a:rPr>
              <a:t> platform within scope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Testing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Deploy production.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Marketing plan and execution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Engage with customers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Support</a:t>
            </a: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endParaRPr lang="en-US" sz="1400" dirty="0">
              <a:solidFill>
                <a:srgbClr val="F3F6F9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AAAEE-6145-4C12-81FE-2A66A50FF4E4}"/>
              </a:ext>
            </a:extLst>
          </p:cNvPr>
          <p:cNvSpPr/>
          <p:nvPr/>
        </p:nvSpPr>
        <p:spPr>
          <a:xfrm>
            <a:off x="2807928" y="3870385"/>
            <a:ext cx="2133600" cy="1500554"/>
          </a:xfrm>
          <a:prstGeom prst="rect">
            <a:avLst/>
          </a:prstGeom>
          <a:solidFill>
            <a:srgbClr val="00525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Key Resources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Main site content and product spec.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Project Team (MA , AR)</a:t>
            </a:r>
          </a:p>
          <a:p>
            <a:pPr marL="166688" indent="-166688">
              <a:buFont typeface="+mj-lt"/>
              <a:buAutoNum type="arabicPeriod"/>
            </a:pPr>
            <a:endParaRPr lang="en-US" sz="1400" dirty="0">
              <a:solidFill>
                <a:srgbClr val="F3F6F9"/>
              </a:solidFill>
            </a:endParaRPr>
          </a:p>
          <a:p>
            <a:endParaRPr lang="en-US" b="1" dirty="0">
              <a:solidFill>
                <a:srgbClr val="FFCB4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E454B-AD54-4490-8597-0DC13F488F93}"/>
              </a:ext>
            </a:extLst>
          </p:cNvPr>
          <p:cNvSpPr/>
          <p:nvPr/>
        </p:nvSpPr>
        <p:spPr>
          <a:xfrm>
            <a:off x="4993949" y="741871"/>
            <a:ext cx="2133600" cy="4613745"/>
          </a:xfrm>
          <a:prstGeom prst="rect">
            <a:avLst/>
          </a:prstGeom>
          <a:solidFill>
            <a:srgbClr val="00727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Value Proposition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Avail Omnichannel to SM companies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WhatsApp</a:t>
            </a:r>
          </a:p>
          <a:p>
            <a:endParaRPr lang="en-US" sz="1400" dirty="0">
              <a:solidFill>
                <a:srgbClr val="F3F6F9"/>
              </a:solidFill>
            </a:endParaRPr>
          </a:p>
          <a:p>
            <a:pPr marL="166688" lvl="1" indent="-166688"/>
            <a:endParaRPr lang="en-US" sz="1400" dirty="0">
              <a:solidFill>
                <a:srgbClr val="F3F6F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58CBE-13D3-4924-9643-19046D3BDFFD}"/>
              </a:ext>
            </a:extLst>
          </p:cNvPr>
          <p:cNvSpPr/>
          <p:nvPr/>
        </p:nvSpPr>
        <p:spPr>
          <a:xfrm>
            <a:off x="7171339" y="741871"/>
            <a:ext cx="2133600" cy="2560678"/>
          </a:xfrm>
          <a:prstGeom prst="rect">
            <a:avLst/>
          </a:prstGeom>
          <a:solidFill>
            <a:srgbClr val="00848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Relationships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Start up to enable WA service B2C ( through Cloud online)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AC17E-20C1-4713-A46D-A5248D629CBC}"/>
              </a:ext>
            </a:extLst>
          </p:cNvPr>
          <p:cNvSpPr/>
          <p:nvPr/>
        </p:nvSpPr>
        <p:spPr>
          <a:xfrm>
            <a:off x="7171339" y="3349747"/>
            <a:ext cx="2133600" cy="2011680"/>
          </a:xfrm>
          <a:prstGeom prst="rect">
            <a:avLst/>
          </a:prstGeom>
          <a:solidFill>
            <a:srgbClr val="00848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Channels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Web portal</a:t>
            </a:r>
          </a:p>
          <a:p>
            <a:endParaRPr lang="en-US" sz="1400" b="1" u="sng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b="1" u="sng" dirty="0">
                <a:solidFill>
                  <a:schemeClr val="bg1">
                    <a:lumMod val="95000"/>
                  </a:schemeClr>
                </a:solidFill>
              </a:rPr>
              <a:t>Through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Facebook Ads.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Google Ads.</a:t>
            </a:r>
          </a:p>
          <a:p>
            <a:pPr marL="173038" indent="-17303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Website SEO.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1FCAC-B431-4822-B365-77C46818D236}"/>
              </a:ext>
            </a:extLst>
          </p:cNvPr>
          <p:cNvSpPr/>
          <p:nvPr/>
        </p:nvSpPr>
        <p:spPr>
          <a:xfrm>
            <a:off x="9357360" y="741871"/>
            <a:ext cx="2133600" cy="4613745"/>
          </a:xfrm>
          <a:prstGeom prst="rect">
            <a:avLst/>
          </a:prstGeom>
          <a:solidFill>
            <a:srgbClr val="008B89"/>
          </a:solidFill>
          <a:ln>
            <a:solidFill>
              <a:srgbClr val="00767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Segments</a:t>
            </a:r>
          </a:p>
          <a:p>
            <a:pPr marL="166688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Startups 3 years with 5 users minimum in. 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Middle east</a:t>
            </a:r>
          </a:p>
          <a:p>
            <a:pPr marL="623888" lvl="1" indent="-166688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Gulf</a:t>
            </a:r>
          </a:p>
          <a:p>
            <a:endParaRPr lang="en-US" b="1" dirty="0">
              <a:solidFill>
                <a:srgbClr val="FFCB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CB4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299DA-691E-4F5A-A647-9AE95C8F1EBC}"/>
              </a:ext>
            </a:extLst>
          </p:cNvPr>
          <p:cNvSpPr/>
          <p:nvPr/>
        </p:nvSpPr>
        <p:spPr>
          <a:xfrm>
            <a:off x="639169" y="5386554"/>
            <a:ext cx="5394960" cy="1373676"/>
          </a:xfrm>
          <a:prstGeom prst="rect">
            <a:avLst/>
          </a:prstGeom>
          <a:solidFill>
            <a:srgbClr val="0F3A3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Cost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provider cost </a:t>
            </a:r>
            <a:r>
              <a:rPr lang="en-US" sz="1400" dirty="0">
                <a:solidFill>
                  <a:srgbClr val="F3F6F9"/>
                </a:solidFill>
              </a:rPr>
              <a:t> (1000 USD)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Marketing cost  (60,000 EGP)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Free lancing team cost (20,000 EGP)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Project Team cost (180,000 EGP) for 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Management cost (50,000 EGP) for 6 months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4D5E8-B8D6-4732-A743-3AC9321B4198}"/>
              </a:ext>
            </a:extLst>
          </p:cNvPr>
          <p:cNvSpPr/>
          <p:nvPr/>
        </p:nvSpPr>
        <p:spPr>
          <a:xfrm>
            <a:off x="6034129" y="5386555"/>
            <a:ext cx="5456831" cy="1373672"/>
          </a:xfrm>
          <a:prstGeom prst="rect">
            <a:avLst/>
          </a:prstGeom>
          <a:solidFill>
            <a:srgbClr val="0F3A3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CB41"/>
                </a:solidFill>
              </a:rPr>
              <a:t>Revenue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Startup subscription monthly fees (20 subscription maximum, 0 minimum)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3F6F9"/>
                </a:solidFill>
              </a:rPr>
              <a:t>Professional services (Extra mile)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F19FF6-74FD-4116-B0F8-8A95B4029D36}"/>
              </a:ext>
            </a:extLst>
          </p:cNvPr>
          <p:cNvCxnSpPr/>
          <p:nvPr/>
        </p:nvCxnSpPr>
        <p:spPr>
          <a:xfrm>
            <a:off x="639169" y="5378746"/>
            <a:ext cx="10843160" cy="0"/>
          </a:xfrm>
          <a:prstGeom prst="line">
            <a:avLst/>
          </a:prstGeom>
          <a:ln w="60325">
            <a:solidFill>
              <a:srgbClr val="FFC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9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A771-7E8A-4F1D-B37F-1481FEC6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-51758"/>
            <a:ext cx="10515600" cy="799163"/>
          </a:xfrm>
        </p:spPr>
        <p:txBody>
          <a:bodyPr/>
          <a:lstStyle/>
          <a:p>
            <a:r>
              <a:rPr lang="en-US" sz="3600" b="1" dirty="0"/>
              <a:t>MVP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C31A-BB94-453D-B296-25A3CF368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26835"/>
              </p:ext>
            </p:extLst>
          </p:nvPr>
        </p:nvGraphicFramePr>
        <p:xfrm>
          <a:off x="143774" y="527446"/>
          <a:ext cx="11783681" cy="3037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5920">
                  <a:extLst>
                    <a:ext uri="{9D8B030D-6E8A-4147-A177-3AD203B41FA5}">
                      <a16:colId xmlns:a16="http://schemas.microsoft.com/office/drawing/2014/main" val="2038888346"/>
                    </a:ext>
                  </a:extLst>
                </a:gridCol>
                <a:gridCol w="1700841">
                  <a:extLst>
                    <a:ext uri="{9D8B030D-6E8A-4147-A177-3AD203B41FA5}">
                      <a16:colId xmlns:a16="http://schemas.microsoft.com/office/drawing/2014/main" val="180862699"/>
                    </a:ext>
                  </a:extLst>
                </a:gridCol>
                <a:gridCol w="2927230">
                  <a:extLst>
                    <a:ext uri="{9D8B030D-6E8A-4147-A177-3AD203B41FA5}">
                      <a16:colId xmlns:a16="http://schemas.microsoft.com/office/drawing/2014/main" val="3581513996"/>
                    </a:ext>
                  </a:extLst>
                </a:gridCol>
                <a:gridCol w="4209690">
                  <a:extLst>
                    <a:ext uri="{9D8B030D-6E8A-4147-A177-3AD203B41FA5}">
                      <a16:colId xmlns:a16="http://schemas.microsoft.com/office/drawing/2014/main" val="272482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0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Amazon or any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4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, 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 lancing team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time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Could be changed according to scope of work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One time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7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time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477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B20D53-579C-484F-B113-A1DA81AE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761584"/>
              </p:ext>
            </p:extLst>
          </p:nvPr>
        </p:nvGraphicFramePr>
        <p:xfrm>
          <a:off x="143774" y="4157639"/>
          <a:ext cx="11783681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5920">
                  <a:extLst>
                    <a:ext uri="{9D8B030D-6E8A-4147-A177-3AD203B41FA5}">
                      <a16:colId xmlns:a16="http://schemas.microsoft.com/office/drawing/2014/main" val="2038888346"/>
                    </a:ext>
                  </a:extLst>
                </a:gridCol>
                <a:gridCol w="1700841">
                  <a:extLst>
                    <a:ext uri="{9D8B030D-6E8A-4147-A177-3AD203B41FA5}">
                      <a16:colId xmlns:a16="http://schemas.microsoft.com/office/drawing/2014/main" val="180862699"/>
                    </a:ext>
                  </a:extLst>
                </a:gridCol>
                <a:gridCol w="2927230">
                  <a:extLst>
                    <a:ext uri="{9D8B030D-6E8A-4147-A177-3AD203B41FA5}">
                      <a16:colId xmlns:a16="http://schemas.microsoft.com/office/drawing/2014/main" val="3581513996"/>
                    </a:ext>
                  </a:extLst>
                </a:gridCol>
                <a:gridCol w="4209690">
                  <a:extLst>
                    <a:ext uri="{9D8B030D-6E8A-4147-A177-3AD203B41FA5}">
                      <a16:colId xmlns:a16="http://schemas.microsoft.com/office/drawing/2014/main" val="272482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0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Amazon or any other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16,000 + 60,000 + 7,000 + 60,000 + 17,000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160,000 LE for the first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4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, SEO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 lancing team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design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1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Development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7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4772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500E669-2BB5-44DF-BC23-9844DFEB0681}"/>
              </a:ext>
            </a:extLst>
          </p:cNvPr>
          <p:cNvSpPr txBox="1">
            <a:spLocks/>
          </p:cNvSpPr>
          <p:nvPr/>
        </p:nvSpPr>
        <p:spPr>
          <a:xfrm>
            <a:off x="636917" y="3461881"/>
            <a:ext cx="10515600" cy="799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1</a:t>
            </a:r>
            <a:r>
              <a:rPr lang="en-US" sz="3600" b="1" baseline="30000" dirty="0"/>
              <a:t>st</a:t>
            </a:r>
            <a:r>
              <a:rPr lang="en-US" sz="3600" b="1" dirty="0"/>
              <a:t> Year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94908-8ACC-4801-966E-734933B21655}"/>
              </a:ext>
            </a:extLst>
          </p:cNvPr>
          <p:cNvSpPr txBox="1"/>
          <p:nvPr/>
        </p:nvSpPr>
        <p:spPr>
          <a:xfrm>
            <a:off x="7735020" y="3582836"/>
            <a:ext cx="314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CAPEX for 3 years </a:t>
            </a:r>
            <a:r>
              <a:rPr lang="en-US" b="1" dirty="0"/>
              <a:t>326,000</a:t>
            </a:r>
          </a:p>
        </p:txBody>
      </p:sp>
    </p:spTree>
    <p:extLst>
      <p:ext uri="{BB962C8B-B14F-4D97-AF65-F5344CB8AC3E}">
        <p14:creationId xmlns:p14="http://schemas.microsoft.com/office/powerpoint/2010/main" val="9096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384-C5B7-437F-B05F-7611A8BA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313"/>
          </a:xfrm>
        </p:spPr>
        <p:txBody>
          <a:bodyPr>
            <a:normAutofit/>
          </a:bodyPr>
          <a:lstStyle/>
          <a:p>
            <a:r>
              <a:rPr lang="en-US" sz="3600" b="1" dirty="0"/>
              <a:t>Revenue streams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C680A4-47B4-464D-9F7D-B3412B00C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755219"/>
              </p:ext>
            </p:extLst>
          </p:nvPr>
        </p:nvGraphicFramePr>
        <p:xfrm>
          <a:off x="838198" y="1244774"/>
          <a:ext cx="10864971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7249">
                  <a:extLst>
                    <a:ext uri="{9D8B030D-6E8A-4147-A177-3AD203B41FA5}">
                      <a16:colId xmlns:a16="http://schemas.microsoft.com/office/drawing/2014/main" val="3714086024"/>
                    </a:ext>
                  </a:extLst>
                </a:gridCol>
                <a:gridCol w="1918017">
                  <a:extLst>
                    <a:ext uri="{9D8B030D-6E8A-4147-A177-3AD203B41FA5}">
                      <a16:colId xmlns:a16="http://schemas.microsoft.com/office/drawing/2014/main" val="2368962799"/>
                    </a:ext>
                  </a:extLst>
                </a:gridCol>
                <a:gridCol w="1334219">
                  <a:extLst>
                    <a:ext uri="{9D8B030D-6E8A-4147-A177-3AD203B41FA5}">
                      <a16:colId xmlns:a16="http://schemas.microsoft.com/office/drawing/2014/main" val="3448031934"/>
                    </a:ext>
                  </a:extLst>
                </a:gridCol>
                <a:gridCol w="1662023">
                  <a:extLst>
                    <a:ext uri="{9D8B030D-6E8A-4147-A177-3AD203B41FA5}">
                      <a16:colId xmlns:a16="http://schemas.microsoft.com/office/drawing/2014/main" val="112250112"/>
                    </a:ext>
                  </a:extLst>
                </a:gridCol>
                <a:gridCol w="2277373">
                  <a:extLst>
                    <a:ext uri="{9D8B030D-6E8A-4147-A177-3AD203B41FA5}">
                      <a16:colId xmlns:a16="http://schemas.microsoft.com/office/drawing/2014/main" val="3410846000"/>
                    </a:ext>
                  </a:extLst>
                </a:gridCol>
                <a:gridCol w="2076090">
                  <a:extLst>
                    <a:ext uri="{9D8B030D-6E8A-4147-A177-3AD203B41FA5}">
                      <a16:colId xmlns:a16="http://schemas.microsoft.com/office/drawing/2014/main" val="31024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number of customers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first year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sub fees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PS fees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P/L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9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8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0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-25,000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6918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B4F95A9-6AD3-4D79-98B8-E8D35D23DA72}"/>
              </a:ext>
            </a:extLst>
          </p:cNvPr>
          <p:cNvSpPr txBox="1">
            <a:spLocks/>
          </p:cNvSpPr>
          <p:nvPr/>
        </p:nvSpPr>
        <p:spPr>
          <a:xfrm>
            <a:off x="838198" y="3039343"/>
            <a:ext cx="10515600" cy="779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Subscription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D2F0A7-AC75-4E3E-B250-6B0278525B52}"/>
              </a:ext>
            </a:extLst>
          </p:cNvPr>
          <p:cNvSpPr txBox="1">
            <a:spLocks/>
          </p:cNvSpPr>
          <p:nvPr/>
        </p:nvSpPr>
        <p:spPr>
          <a:xfrm>
            <a:off x="891396" y="3818655"/>
            <a:ext cx="3082506" cy="158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 transaction.</a:t>
            </a:r>
          </a:p>
          <a:p>
            <a:r>
              <a:rPr lang="en-US" dirty="0"/>
              <a:t>Per user</a:t>
            </a:r>
          </a:p>
          <a:p>
            <a:r>
              <a:rPr lang="en-US" dirty="0"/>
              <a:t>Per channel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BC960-EDFD-496E-BB52-A39B2372E581}"/>
              </a:ext>
            </a:extLst>
          </p:cNvPr>
          <p:cNvSpPr/>
          <p:nvPr/>
        </p:nvSpPr>
        <p:spPr>
          <a:xfrm>
            <a:off x="4572000" y="3335546"/>
            <a:ext cx="2035834" cy="3433314"/>
          </a:xfrm>
          <a:prstGeom prst="rect">
            <a:avLst/>
          </a:prstGeom>
          <a:solidFill>
            <a:srgbClr val="104C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Package A</a:t>
            </a:r>
          </a:p>
          <a:p>
            <a:pPr algn="ctr"/>
            <a:r>
              <a:rPr lang="en-US" dirty="0"/>
              <a:t>Standard</a:t>
            </a:r>
          </a:p>
          <a:p>
            <a:r>
              <a:rPr lang="en-US" b="1" dirty="0"/>
              <a:t>Channel</a:t>
            </a:r>
          </a:p>
          <a:p>
            <a:r>
              <a:rPr lang="en-US" dirty="0"/>
              <a:t>WAB</a:t>
            </a:r>
          </a:p>
          <a:p>
            <a:r>
              <a:rPr lang="en-US" b="1" dirty="0"/>
              <a:t>Users</a:t>
            </a:r>
          </a:p>
          <a:p>
            <a:r>
              <a:rPr lang="en-US" dirty="0"/>
              <a:t>5</a:t>
            </a:r>
          </a:p>
          <a:p>
            <a:r>
              <a:rPr lang="en-US" b="1" dirty="0"/>
              <a:t>Transaction</a:t>
            </a:r>
          </a:p>
          <a:p>
            <a:r>
              <a:rPr lang="en-US" dirty="0"/>
              <a:t>500 msg daily</a:t>
            </a:r>
          </a:p>
          <a:p>
            <a:r>
              <a:rPr lang="en-US" b="1" dirty="0"/>
              <a:t>Sales</a:t>
            </a:r>
          </a:p>
          <a:p>
            <a:r>
              <a:rPr lang="en-US" dirty="0"/>
              <a:t>20 Sales order</a:t>
            </a:r>
          </a:p>
          <a:p>
            <a:endParaRPr lang="en-US" dirty="0"/>
          </a:p>
          <a:p>
            <a:r>
              <a:rPr lang="en-US" dirty="0"/>
              <a:t>200 LE per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D2B624-514C-4CB8-8256-325192F3A8F2}"/>
              </a:ext>
            </a:extLst>
          </p:cNvPr>
          <p:cNvSpPr/>
          <p:nvPr/>
        </p:nvSpPr>
        <p:spPr>
          <a:xfrm>
            <a:off x="6663183" y="3335545"/>
            <a:ext cx="2035834" cy="3433313"/>
          </a:xfrm>
          <a:prstGeom prst="rect">
            <a:avLst/>
          </a:prstGeom>
          <a:solidFill>
            <a:srgbClr val="104C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Package B</a:t>
            </a:r>
          </a:p>
          <a:p>
            <a:pPr algn="ctr"/>
            <a:r>
              <a:rPr lang="en-US" dirty="0"/>
              <a:t>Advanced</a:t>
            </a:r>
          </a:p>
          <a:p>
            <a:r>
              <a:rPr lang="en-US" b="1" dirty="0"/>
              <a:t>Channel</a:t>
            </a:r>
          </a:p>
          <a:p>
            <a:r>
              <a:rPr lang="en-US" dirty="0"/>
              <a:t>WAB</a:t>
            </a:r>
          </a:p>
          <a:p>
            <a:r>
              <a:rPr lang="en-US" b="1" dirty="0"/>
              <a:t>Users</a:t>
            </a:r>
          </a:p>
          <a:p>
            <a:r>
              <a:rPr lang="en-US" dirty="0"/>
              <a:t>20</a:t>
            </a:r>
          </a:p>
          <a:p>
            <a:r>
              <a:rPr lang="en-US" b="1" dirty="0"/>
              <a:t>Transaction</a:t>
            </a:r>
          </a:p>
          <a:p>
            <a:r>
              <a:rPr lang="en-US" dirty="0"/>
              <a:t>2000 msg daily</a:t>
            </a:r>
          </a:p>
          <a:p>
            <a:r>
              <a:rPr lang="en-US" b="1" dirty="0"/>
              <a:t>Sales</a:t>
            </a:r>
          </a:p>
          <a:p>
            <a:endParaRPr lang="en-US" b="1" dirty="0"/>
          </a:p>
          <a:p>
            <a:r>
              <a:rPr lang="en-US" b="1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C357A-B84D-4328-A177-B5AD408DE6E3}"/>
              </a:ext>
            </a:extLst>
          </p:cNvPr>
          <p:cNvSpPr/>
          <p:nvPr/>
        </p:nvSpPr>
        <p:spPr>
          <a:xfrm>
            <a:off x="8750054" y="3335546"/>
            <a:ext cx="2035834" cy="3433312"/>
          </a:xfrm>
          <a:prstGeom prst="rect">
            <a:avLst/>
          </a:prstGeom>
          <a:solidFill>
            <a:srgbClr val="104C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Package C</a:t>
            </a:r>
          </a:p>
          <a:p>
            <a:pPr algn="ctr"/>
            <a:r>
              <a:rPr lang="en-US" dirty="0"/>
              <a:t>Premium</a:t>
            </a:r>
          </a:p>
          <a:p>
            <a:r>
              <a:rPr lang="en-US" b="1" dirty="0"/>
              <a:t>Channel</a:t>
            </a:r>
          </a:p>
          <a:p>
            <a:r>
              <a:rPr lang="en-US" dirty="0"/>
              <a:t>WAB</a:t>
            </a:r>
          </a:p>
          <a:p>
            <a:r>
              <a:rPr lang="en-US" b="1" dirty="0"/>
              <a:t>Users</a:t>
            </a:r>
          </a:p>
          <a:p>
            <a:r>
              <a:rPr lang="en-US" dirty="0"/>
              <a:t>50</a:t>
            </a:r>
          </a:p>
          <a:p>
            <a:r>
              <a:rPr lang="en-US" b="1" dirty="0"/>
              <a:t>Transaction</a:t>
            </a:r>
          </a:p>
          <a:p>
            <a:r>
              <a:rPr lang="en-US" dirty="0"/>
              <a:t>5000 msg daily</a:t>
            </a:r>
          </a:p>
          <a:p>
            <a:r>
              <a:rPr lang="en-US" b="1" dirty="0"/>
              <a:t>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F3727-F5FA-46C8-BA4A-696188E8966F}"/>
              </a:ext>
            </a:extLst>
          </p:cNvPr>
          <p:cNvSpPr txBox="1"/>
          <p:nvPr/>
        </p:nvSpPr>
        <p:spPr>
          <a:xfrm>
            <a:off x="10892286" y="4347713"/>
            <a:ext cx="12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 50 user contact us</a:t>
            </a:r>
          </a:p>
        </p:txBody>
      </p:sp>
    </p:spTree>
    <p:extLst>
      <p:ext uri="{BB962C8B-B14F-4D97-AF65-F5344CB8AC3E}">
        <p14:creationId xmlns:p14="http://schemas.microsoft.com/office/powerpoint/2010/main" val="245248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085B-ABAE-4C48-BE4E-16CEA71F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313"/>
          </a:xfrm>
        </p:spPr>
        <p:txBody>
          <a:bodyPr>
            <a:normAutofit/>
          </a:bodyPr>
          <a:lstStyle/>
          <a:p>
            <a:r>
              <a:rPr lang="en-US" sz="3600" b="1" dirty="0"/>
              <a:t>MVP Scoping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9D4AA-906B-42AA-A951-6378876B9D61}"/>
              </a:ext>
            </a:extLst>
          </p:cNvPr>
          <p:cNvSpPr/>
          <p:nvPr/>
        </p:nvSpPr>
        <p:spPr>
          <a:xfrm>
            <a:off x="717430" y="1380226"/>
            <a:ext cx="5249173" cy="5405885"/>
          </a:xfrm>
          <a:prstGeom prst="rect">
            <a:avLst/>
          </a:prstGeom>
          <a:solidFill>
            <a:srgbClr val="104C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CB41"/>
                </a:solidFill>
              </a:rPr>
              <a:t>Functional capabilities</a:t>
            </a:r>
          </a:p>
          <a:p>
            <a:pPr algn="ctr"/>
            <a:endParaRPr lang="en-US" b="1" dirty="0">
              <a:solidFill>
                <a:srgbClr val="FFCB4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WhatsApp Business Routing based on skill groups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Dashboard function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Historical function to display history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ODI function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Queue function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Agent status function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Team status function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Feedback function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CB41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CB4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7503C-D80C-4618-A010-36A42309D2EB}"/>
              </a:ext>
            </a:extLst>
          </p:cNvPr>
          <p:cNvSpPr/>
          <p:nvPr/>
        </p:nvSpPr>
        <p:spPr>
          <a:xfrm>
            <a:off x="6275717" y="1380227"/>
            <a:ext cx="5249173" cy="5405886"/>
          </a:xfrm>
          <a:prstGeom prst="rect">
            <a:avLst/>
          </a:prstGeom>
          <a:solidFill>
            <a:srgbClr val="104C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FFCB41"/>
                </a:solidFill>
              </a:rPr>
              <a:t>User capabilities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CB41"/>
                </a:solidFill>
              </a:rPr>
              <a:t>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open </a:t>
            </a:r>
            <a:r>
              <a:rPr lang="en-US" dirty="0" err="1">
                <a:solidFill>
                  <a:schemeClr val="bg1"/>
                </a:solidFill>
              </a:rPr>
              <a:t>todo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check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receive WhatsApp conversation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reply to conversation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transfer to agent / queue conversation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terminate conversation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see his status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CB41"/>
                </a:solidFill>
              </a:rPr>
              <a:t>Supervisor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Same agent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see his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reskill agents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CB41"/>
                </a:solidFill>
              </a:rPr>
              <a:t>Administrator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manage work flow , type , skill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manage tenant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Same agent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see his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reskill agents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D8558-9F08-4F69-9440-4BFF694E66D5}"/>
              </a:ext>
            </a:extLst>
          </p:cNvPr>
          <p:cNvSpPr/>
          <p:nvPr/>
        </p:nvSpPr>
        <p:spPr>
          <a:xfrm>
            <a:off x="6159260" y="172528"/>
            <a:ext cx="5469148" cy="971910"/>
          </a:xfrm>
          <a:prstGeom prst="rect">
            <a:avLst/>
          </a:prstGeom>
          <a:solidFill>
            <a:srgbClr val="104C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Create super admin user while creating tenant for sake of development /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65806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DE3-80F7-4952-926B-EF7BD95C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Planning months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80DD0D-5BD3-4866-B350-C8C069703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638271"/>
              </p:ext>
            </p:extLst>
          </p:nvPr>
        </p:nvGraphicFramePr>
        <p:xfrm>
          <a:off x="97765" y="1625781"/>
          <a:ext cx="11674416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85292">
                  <a:extLst>
                    <a:ext uri="{9D8B030D-6E8A-4147-A177-3AD203B41FA5}">
                      <a16:colId xmlns:a16="http://schemas.microsoft.com/office/drawing/2014/main" val="1357839568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4023516816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760622000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556686973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2070758603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009864486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286192573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631638579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1192638290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235075737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983519759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2881372930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1158142183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9037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Initiation (MA ,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107810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Remove unrequired functions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48577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Fix issues &amp; testing (MA &amp;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1723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Development of the scope of work (MA &amp;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92954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Deploy to production (MA ,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19419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Marketing planning &amp; Execution (External)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91239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Customer engagement (MA ,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03068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Support (MA ,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7717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26BEB7-882E-49D9-B47B-E4B9C5A3A600}"/>
              </a:ext>
            </a:extLst>
          </p:cNvPr>
          <p:cNvCxnSpPr/>
          <p:nvPr/>
        </p:nvCxnSpPr>
        <p:spPr>
          <a:xfrm>
            <a:off x="7309449" y="1311220"/>
            <a:ext cx="0" cy="3840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B28F6-7654-40BB-98A1-3675F4DC86A2}"/>
              </a:ext>
            </a:extLst>
          </p:cNvPr>
          <p:cNvCxnSpPr/>
          <p:nvPr/>
        </p:nvCxnSpPr>
        <p:spPr>
          <a:xfrm>
            <a:off x="6208143" y="1311220"/>
            <a:ext cx="0" cy="38404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C8BD2F-F289-4926-AA9D-9649E3DB354A}"/>
              </a:ext>
            </a:extLst>
          </p:cNvPr>
          <p:cNvSpPr txBox="1"/>
          <p:nvPr/>
        </p:nvSpPr>
        <p:spPr>
          <a:xfrm>
            <a:off x="5000419" y="5232182"/>
            <a:ext cx="2373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should start</a:t>
            </a:r>
          </a:p>
          <a:p>
            <a:r>
              <a:rPr lang="en-US" dirty="0"/>
              <a:t>&amp; Beta should be ready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05ADF-62D5-47E7-A836-8187926D5792}"/>
              </a:ext>
            </a:extLst>
          </p:cNvPr>
          <p:cNvSpPr txBox="1"/>
          <p:nvPr/>
        </p:nvSpPr>
        <p:spPr>
          <a:xfrm>
            <a:off x="5909386" y="861406"/>
            <a:ext cx="280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should be ready</a:t>
            </a:r>
          </a:p>
        </p:txBody>
      </p:sp>
    </p:spTree>
    <p:extLst>
      <p:ext uri="{BB962C8B-B14F-4D97-AF65-F5344CB8AC3E}">
        <p14:creationId xmlns:p14="http://schemas.microsoft.com/office/powerpoint/2010/main" val="18378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DE3-80F7-4952-926B-EF7BD95C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Planning weeks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80DD0D-5BD3-4866-B350-C8C069703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761570"/>
              </p:ext>
            </p:extLst>
          </p:nvPr>
        </p:nvGraphicFramePr>
        <p:xfrm>
          <a:off x="97765" y="1625781"/>
          <a:ext cx="11674416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85292">
                  <a:extLst>
                    <a:ext uri="{9D8B030D-6E8A-4147-A177-3AD203B41FA5}">
                      <a16:colId xmlns:a16="http://schemas.microsoft.com/office/drawing/2014/main" val="1357839568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4023516816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760622000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556686973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2070758603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009864486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286192573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631638579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1192638290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235075737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3983519759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2881372930"/>
                    </a:ext>
                  </a:extLst>
                </a:gridCol>
                <a:gridCol w="557427">
                  <a:extLst>
                    <a:ext uri="{9D8B030D-6E8A-4147-A177-3AD203B41FA5}">
                      <a16:colId xmlns:a16="http://schemas.microsoft.com/office/drawing/2014/main" val="1158142183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9037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Initiation (MA ,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107810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Remove unrequired functions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948577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Fix issues &amp; testing (MA &amp;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91723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Development of the scope of work (MA &amp;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792954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Deploy to production (MA , AR) 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4C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19419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Marketing planning &amp; Execution (External)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691239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Customer engagement (MA ,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03068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r>
                        <a:rPr lang="en-US" dirty="0"/>
                        <a:t>Support (MA , 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67717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B28F6-7654-40BB-98A1-3675F4DC86A2}"/>
              </a:ext>
            </a:extLst>
          </p:cNvPr>
          <p:cNvCxnSpPr/>
          <p:nvPr/>
        </p:nvCxnSpPr>
        <p:spPr>
          <a:xfrm>
            <a:off x="9532180" y="1311220"/>
            <a:ext cx="0" cy="38404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C8BD2F-F289-4926-AA9D-9649E3DB354A}"/>
              </a:ext>
            </a:extLst>
          </p:cNvPr>
          <p:cNvSpPr txBox="1"/>
          <p:nvPr/>
        </p:nvSpPr>
        <p:spPr>
          <a:xfrm>
            <a:off x="8324456" y="5232182"/>
            <a:ext cx="2373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should start</a:t>
            </a:r>
          </a:p>
          <a:p>
            <a:r>
              <a:rPr lang="en-US" dirty="0"/>
              <a:t>&amp; Beta should be ready</a:t>
            </a:r>
          </a:p>
        </p:txBody>
      </p:sp>
    </p:spTree>
    <p:extLst>
      <p:ext uri="{BB962C8B-B14F-4D97-AF65-F5344CB8AC3E}">
        <p14:creationId xmlns:p14="http://schemas.microsoft.com/office/powerpoint/2010/main" val="279027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1013</Words>
  <Application>Microsoft Office PowerPoint</Application>
  <PresentationFormat>Widescreen</PresentationFormat>
  <Paragraphs>337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</vt:lpstr>
      <vt:lpstr>Calibri</vt:lpstr>
      <vt:lpstr>Calibri Light</vt:lpstr>
      <vt:lpstr>Cooper Black</vt:lpstr>
      <vt:lpstr>Office Theme</vt:lpstr>
      <vt:lpstr>firemisc</vt:lpstr>
      <vt:lpstr>Vision</vt:lpstr>
      <vt:lpstr>Business Model Canvas</vt:lpstr>
      <vt:lpstr>MVP Scope</vt:lpstr>
      <vt:lpstr>MVP Cost</vt:lpstr>
      <vt:lpstr>Revenue streams</vt:lpstr>
      <vt:lpstr>MVP Scoping</vt:lpstr>
      <vt:lpstr>Planning months</vt:lpstr>
      <vt:lpstr>Planning weeks</vt:lpstr>
      <vt:lpstr>Production positioning</vt:lpstr>
      <vt:lpstr>Competitive advantage</vt:lpstr>
      <vt:lpstr>Resources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firemisc</dc:title>
  <dc:creator>Mamdouh Osman</dc:creator>
  <cp:lastModifiedBy>Mamdouh Osman</cp:lastModifiedBy>
  <cp:revision>57</cp:revision>
  <dcterms:created xsi:type="dcterms:W3CDTF">2021-03-09T14:10:39Z</dcterms:created>
  <dcterms:modified xsi:type="dcterms:W3CDTF">2021-03-09T19:07:04Z</dcterms:modified>
</cp:coreProperties>
</file>