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7" r:id="rId13"/>
    <p:sldId id="269" r:id="rId14"/>
    <p:sldId id="272" r:id="rId15"/>
    <p:sldId id="268" r:id="rId16"/>
    <p:sldId id="266" r:id="rId17"/>
    <p:sldId id="270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d0-rsa.pub/problem/3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d0-rsa.pub/problem/16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d0-rsa.pub/problem/10/" TargetMode="External"/><Relationship Id="rId3" Type="http://schemas.openxmlformats.org/officeDocument/2006/relationships/hyperlink" Target="https://www.youtube.com/watch?v=l6jTFxQaUJ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sable-crypto.ctf.micahflee.com/" TargetMode="External"/><Relationship Id="rId3" Type="http://schemas.openxmlformats.org/officeDocument/2006/relationships/hyperlink" Target="https://twitter.com/bcrypt/status/76562153886327193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d0-rsa.pub/problem/38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d0-rsa.pub/problem/38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…and now for something completely different...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- Capture the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2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SOC solve a crypto challenge with unknown inputs. </a:t>
            </a:r>
          </a:p>
          <a:p>
            <a:r>
              <a:rPr lang="en-US" dirty="0" smtClean="0"/>
              <a:t>AES</a:t>
            </a:r>
          </a:p>
          <a:p>
            <a:pPr lvl="1"/>
            <a:r>
              <a:rPr lang="en-US" i="1" dirty="0" smtClean="0"/>
              <a:t>No IV</a:t>
            </a:r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straight ECB, no chaser)</a:t>
            </a:r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r>
              <a:rPr lang="en-US" i="1" dirty="0">
                <a:hlinkClick r:id="rId2"/>
              </a:rPr>
              <a:t>https://id0-rsa.pub/problem/30</a:t>
            </a:r>
            <a:r>
              <a:rPr lang="en-US" i="1" dirty="0" smtClean="0">
                <a:hlinkClick r:id="rId2"/>
              </a:rPr>
              <a:t>/</a:t>
            </a:r>
            <a:r>
              <a:rPr lang="en-US" i="1" dirty="0" smtClean="0"/>
              <a:t> </a:t>
            </a:r>
            <a:endParaRPr lang="en-US" i="1" dirty="0"/>
          </a:p>
          <a:p>
            <a:r>
              <a:rPr lang="en-US" i="1" dirty="0" smtClean="0"/>
              <a:t>What do we know about </a:t>
            </a:r>
            <a:r>
              <a:rPr lang="en-US" i="1" dirty="0" err="1" smtClean="0"/>
              <a:t>unixtime</a:t>
            </a:r>
            <a:r>
              <a:rPr lang="en-US" i="1" dirty="0" smtClean="0"/>
              <a:t>? </a:t>
            </a:r>
            <a:r>
              <a:rPr lang="en-US" dirty="0"/>
              <a:t>date +%s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8237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reminder about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Code Book encodes the same input with the same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17" y="3075709"/>
            <a:ext cx="5118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70" y="2054431"/>
            <a:ext cx="9291844" cy="3965369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pdb</a:t>
            </a:r>
            <a:r>
              <a:rPr lang="en-US" b="1" dirty="0" smtClean="0"/>
              <a:t> is your friend!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i="1" dirty="0" err="1"/>
              <a:t>binascii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hashlib</a:t>
            </a:r>
            <a:r>
              <a:rPr lang="en-US" dirty="0"/>
              <a:t> import md5	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Crypto.Cipher</a:t>
            </a:r>
            <a:r>
              <a:rPr lang="en-US" dirty="0"/>
              <a:t> import AES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binascii.unhexlify</a:t>
            </a:r>
            <a:r>
              <a:rPr lang="en-US" dirty="0"/>
              <a:t>('a99210d796a1e37503febf65c329c1b2')	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genkey</a:t>
            </a:r>
            <a:r>
              <a:rPr lang="en-US" dirty="0"/>
              <a:t>():	</a:t>
            </a:r>
          </a:p>
          <a:p>
            <a:pPr marL="0" indent="0">
              <a:buNone/>
            </a:pPr>
            <a:r>
              <a:rPr lang="it-IT" dirty="0" smtClean="0"/>
              <a:t>	for </a:t>
            </a:r>
            <a:r>
              <a:rPr lang="it-IT" dirty="0"/>
              <a:t>i in </a:t>
            </a:r>
            <a:r>
              <a:rPr lang="it-IT" dirty="0" err="1"/>
              <a:t>range</a:t>
            </a:r>
            <a:r>
              <a:rPr lang="it-IT" dirty="0"/>
              <a:t>(1453603087,1454603087):	</a:t>
            </a:r>
          </a:p>
          <a:p>
            <a:pPr marL="0" indent="0">
              <a:buNone/>
            </a:pPr>
            <a:r>
              <a:rPr lang="de-DE" dirty="0"/>
              <a:t>	    </a:t>
            </a:r>
            <a:r>
              <a:rPr lang="de-DE" dirty="0" err="1" smtClean="0"/>
              <a:t>keyfile</a:t>
            </a:r>
            <a:r>
              <a:rPr lang="de-DE" dirty="0"/>
              <a:t>= md5(</a:t>
            </a:r>
            <a:r>
              <a:rPr lang="de-DE" dirty="0" err="1"/>
              <a:t>str</a:t>
            </a:r>
            <a:r>
              <a:rPr lang="de-DE" dirty="0"/>
              <a:t>(i)).</a:t>
            </a:r>
            <a:r>
              <a:rPr lang="de-DE" dirty="0" err="1"/>
              <a:t>digest</a:t>
            </a:r>
            <a:r>
              <a:rPr lang="de-DE" dirty="0"/>
              <a:t>()	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   </a:t>
            </a:r>
            <a:r>
              <a:rPr lang="de-DE" dirty="0" err="1" smtClean="0"/>
              <a:t>decrypt</a:t>
            </a:r>
            <a:r>
              <a:rPr lang="de-DE" dirty="0" smtClean="0"/>
              <a:t>(</a:t>
            </a:r>
            <a:r>
              <a:rPr lang="de-DE" dirty="0" err="1" smtClean="0"/>
              <a:t>keyfile</a:t>
            </a:r>
            <a:r>
              <a:rPr lang="de-DE" dirty="0"/>
              <a:t>)	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686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def</a:t>
            </a:r>
            <a:r>
              <a:rPr lang="de-DE" dirty="0" smtClean="0"/>
              <a:t> </a:t>
            </a:r>
            <a:r>
              <a:rPr lang="de-DE" dirty="0" err="1"/>
              <a:t>decrypt</a:t>
            </a:r>
            <a:r>
              <a:rPr lang="de-DE" dirty="0"/>
              <a:t>(i):	</a:t>
            </a:r>
          </a:p>
          <a:p>
            <a:pPr marL="0" indent="0">
              <a:buNone/>
            </a:pPr>
            <a:r>
              <a:rPr lang="de-DE" dirty="0" err="1" smtClean="0"/>
              <a:t>decobj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AES.new</a:t>
            </a:r>
            <a:r>
              <a:rPr lang="de-DE" dirty="0"/>
              <a:t>(i, AES.MODE_ECB)	</a:t>
            </a:r>
          </a:p>
          <a:p>
            <a:pPr marL="0" indent="0">
              <a:buNone/>
            </a:pPr>
            <a:r>
              <a:rPr lang="de-DE" dirty="0" err="1" smtClean="0"/>
              <a:t>plaintext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decobj.decrypt</a:t>
            </a:r>
            <a:r>
              <a:rPr lang="de-DE" dirty="0"/>
              <a:t>(</a:t>
            </a:r>
            <a:r>
              <a:rPr lang="de-DE" dirty="0" err="1"/>
              <a:t>ciphertext</a:t>
            </a:r>
            <a:r>
              <a:rPr lang="de-DE" dirty="0"/>
              <a:t>)	</a:t>
            </a:r>
            <a:r>
              <a:rPr lang="pl-PL" dirty="0"/>
              <a:t>	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i="1" dirty="0" err="1" smtClean="0"/>
              <a:t>What</a:t>
            </a:r>
            <a:r>
              <a:rPr lang="pl-PL" i="1" dirty="0" smtClean="0"/>
              <a:t> do we </a:t>
            </a:r>
            <a:r>
              <a:rPr lang="pl-PL" i="1" dirty="0" err="1" smtClean="0"/>
              <a:t>know</a:t>
            </a:r>
            <a:r>
              <a:rPr lang="pl-PL" i="1" dirty="0" smtClean="0"/>
              <a:t> </a:t>
            </a:r>
            <a:r>
              <a:rPr lang="pl-PL" i="1" dirty="0" err="1" smtClean="0"/>
              <a:t>about</a:t>
            </a:r>
            <a:r>
              <a:rPr lang="pl-PL" i="1" dirty="0" smtClean="0"/>
              <a:t> </a:t>
            </a:r>
            <a:r>
              <a:rPr lang="pl-PL" i="1" dirty="0" err="1" smtClean="0"/>
              <a:t>ciphertext</a:t>
            </a:r>
            <a:r>
              <a:rPr lang="pl-PL" i="1" dirty="0" smtClean="0"/>
              <a:t> ? </a:t>
            </a:r>
          </a:p>
          <a:p>
            <a:pPr marL="0" indent="0">
              <a:buNone/>
            </a:pPr>
            <a:r>
              <a:rPr lang="pl-PL" i="1" dirty="0"/>
              <a:t>	</a:t>
            </a:r>
            <a:r>
              <a:rPr lang="pl-PL" i="1" dirty="0" err="1" smtClean="0"/>
              <a:t>Decoding</a:t>
            </a:r>
            <a:r>
              <a:rPr lang="pl-PL" i="1" dirty="0" smtClean="0"/>
              <a:t> </a:t>
            </a:r>
            <a:r>
              <a:rPr lang="pl-PL" i="1" dirty="0" err="1" smtClean="0"/>
              <a:t>them</a:t>
            </a:r>
            <a:r>
              <a:rPr lang="pl-PL" i="1" dirty="0"/>
              <a:t> </a:t>
            </a:r>
            <a:r>
              <a:rPr lang="pl-PL" i="1" dirty="0" smtClean="0"/>
              <a:t>with </a:t>
            </a:r>
            <a:r>
              <a:rPr lang="pl-PL" i="1" dirty="0" err="1" smtClean="0"/>
              <a:t>wrong</a:t>
            </a:r>
            <a:r>
              <a:rPr lang="pl-PL" i="1" dirty="0" smtClean="0"/>
              <a:t> </a:t>
            </a:r>
            <a:r>
              <a:rPr lang="pl-PL" i="1" dirty="0" err="1" smtClean="0"/>
              <a:t>key</a:t>
            </a:r>
            <a:r>
              <a:rPr lang="pl-PL" i="1" dirty="0" smtClean="0"/>
              <a:t> </a:t>
            </a:r>
            <a:r>
              <a:rPr lang="pl-PL" i="1" dirty="0" err="1" smtClean="0"/>
              <a:t>gives</a:t>
            </a:r>
            <a:r>
              <a:rPr lang="pl-PL" i="1" dirty="0" smtClean="0"/>
              <a:t> </a:t>
            </a:r>
            <a:r>
              <a:rPr lang="pl-PL" i="1" dirty="0" err="1" smtClean="0"/>
              <a:t>us</a:t>
            </a:r>
            <a:r>
              <a:rPr lang="pl-PL" i="1" dirty="0" smtClean="0"/>
              <a:t> </a:t>
            </a:r>
            <a:r>
              <a:rPr lang="pl-PL" i="1" dirty="0" err="1" smtClean="0"/>
              <a:t>gibberish</a:t>
            </a:r>
            <a:r>
              <a:rPr lang="pl-PL" i="1" dirty="0" smtClean="0"/>
              <a:t>.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7639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 smtClean="0"/>
              <a:t>Python Solution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def</a:t>
            </a:r>
            <a:r>
              <a:rPr lang="de-DE" dirty="0" smtClean="0"/>
              <a:t> </a:t>
            </a:r>
            <a:r>
              <a:rPr lang="de-DE" dirty="0" err="1"/>
              <a:t>decrypt</a:t>
            </a:r>
            <a:r>
              <a:rPr lang="de-DE" dirty="0"/>
              <a:t>(i):	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decobj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AES.new</a:t>
            </a:r>
            <a:r>
              <a:rPr lang="de-DE" dirty="0"/>
              <a:t>(i, AES.MODE_ECB)	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plaintext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decobj.decrypt</a:t>
            </a:r>
            <a:r>
              <a:rPr lang="de-DE" dirty="0"/>
              <a:t>(</a:t>
            </a:r>
            <a:r>
              <a:rPr lang="de-DE" dirty="0" err="1"/>
              <a:t>ciphertext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pl-PL" dirty="0" smtClean="0"/>
              <a:t>	 </a:t>
            </a:r>
            <a:r>
              <a:rPr lang="pl-PL" dirty="0" err="1"/>
              <a:t>plaintext</a:t>
            </a:r>
            <a:r>
              <a:rPr lang="pl-PL" dirty="0"/>
              <a:t>=</a:t>
            </a:r>
            <a:r>
              <a:rPr lang="pl-PL" dirty="0" err="1"/>
              <a:t>plaintext.decode</a:t>
            </a:r>
            <a:r>
              <a:rPr lang="pl-PL" dirty="0"/>
              <a:t>('</a:t>
            </a:r>
            <a:r>
              <a:rPr lang="pl-PL" dirty="0" err="1"/>
              <a:t>ascii</a:t>
            </a:r>
            <a:r>
              <a:rPr lang="pl-PL" dirty="0"/>
              <a:t>')	</a:t>
            </a:r>
          </a:p>
          <a:p>
            <a:pPr marL="0" indent="0">
              <a:buNone/>
            </a:pPr>
            <a:r>
              <a:rPr lang="pl-PL" dirty="0"/>
              <a:t>	 </a:t>
            </a:r>
            <a:r>
              <a:rPr lang="pl-PL" dirty="0" err="1" smtClean="0"/>
              <a:t>print</a:t>
            </a:r>
            <a:r>
              <a:rPr lang="pl-PL" dirty="0" smtClean="0"/>
              <a:t> </a:t>
            </a:r>
            <a:r>
              <a:rPr lang="pl-PL" dirty="0" err="1"/>
              <a:t>plaintext</a:t>
            </a:r>
            <a:r>
              <a:rPr lang="pl-PL" dirty="0"/>
              <a:t>	</a:t>
            </a:r>
            <a:r>
              <a:rPr lang="de-DE" dirty="0"/>
              <a:t>	</a:t>
            </a:r>
          </a:p>
          <a:p>
            <a:pPr marL="0" indent="0">
              <a:buNone/>
            </a:pPr>
            <a:r>
              <a:rPr lang="pl-PL" dirty="0" smtClean="0"/>
              <a:t>	    </a:t>
            </a:r>
            <a:r>
              <a:rPr lang="it-IT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 smtClean="0"/>
              <a:t>Python Solution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def</a:t>
            </a:r>
            <a:r>
              <a:rPr lang="de-DE" dirty="0" smtClean="0"/>
              <a:t> </a:t>
            </a:r>
            <a:r>
              <a:rPr lang="de-DE" dirty="0" err="1"/>
              <a:t>decrypt</a:t>
            </a:r>
            <a:r>
              <a:rPr lang="de-DE" dirty="0"/>
              <a:t>(i):	</a:t>
            </a:r>
          </a:p>
          <a:p>
            <a:pPr marL="0" indent="0">
              <a:buNone/>
            </a:pPr>
            <a:r>
              <a:rPr lang="de-DE" dirty="0" err="1" smtClean="0"/>
              <a:t>decobj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AES.new</a:t>
            </a:r>
            <a:r>
              <a:rPr lang="de-DE" dirty="0"/>
              <a:t>(i, AES.MODE_ECB)	</a:t>
            </a:r>
          </a:p>
          <a:p>
            <a:pPr marL="0" indent="0">
              <a:buNone/>
            </a:pPr>
            <a:r>
              <a:rPr lang="de-DE" dirty="0" err="1" smtClean="0"/>
              <a:t>plaintext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decobj.decrypt</a:t>
            </a:r>
            <a:r>
              <a:rPr lang="de-DE" dirty="0"/>
              <a:t>(</a:t>
            </a:r>
            <a:r>
              <a:rPr lang="de-DE" dirty="0" err="1"/>
              <a:t>ciphertext</a:t>
            </a:r>
            <a:r>
              <a:rPr lang="de-DE" dirty="0"/>
              <a:t>)	</a:t>
            </a:r>
          </a:p>
          <a:p>
            <a:pPr marL="0" indent="0">
              <a:buNone/>
            </a:pPr>
            <a:r>
              <a:rPr lang="pl-PL" dirty="0" smtClean="0"/>
              <a:t>	    </a:t>
            </a:r>
            <a:r>
              <a:rPr lang="pl-PL" dirty="0" err="1" smtClean="0"/>
              <a:t>try</a:t>
            </a:r>
            <a:r>
              <a:rPr lang="pl-PL" dirty="0"/>
              <a:t>:	</a:t>
            </a:r>
          </a:p>
          <a:p>
            <a:pPr marL="0" indent="0">
              <a:buNone/>
            </a:pPr>
            <a:r>
              <a:rPr lang="pl-PL" dirty="0"/>
              <a:t>	        </a:t>
            </a:r>
            <a:r>
              <a:rPr lang="pl-PL" dirty="0" err="1"/>
              <a:t>plaintext</a:t>
            </a:r>
            <a:r>
              <a:rPr lang="pl-PL" dirty="0"/>
              <a:t>=</a:t>
            </a:r>
            <a:r>
              <a:rPr lang="pl-PL" dirty="0" err="1"/>
              <a:t>plaintext.decode</a:t>
            </a:r>
            <a:r>
              <a:rPr lang="pl-PL" dirty="0"/>
              <a:t>('</a:t>
            </a:r>
            <a:r>
              <a:rPr lang="pl-PL" dirty="0" err="1"/>
              <a:t>ascii</a:t>
            </a:r>
            <a:r>
              <a:rPr lang="pl-PL" dirty="0"/>
              <a:t>')	</a:t>
            </a:r>
          </a:p>
          <a:p>
            <a:pPr marL="0" indent="0">
              <a:buNone/>
            </a:pPr>
            <a:r>
              <a:rPr lang="pl-PL" dirty="0"/>
              <a:t>	        </a:t>
            </a:r>
            <a:r>
              <a:rPr lang="pl-PL" dirty="0" err="1"/>
              <a:t>print</a:t>
            </a:r>
            <a:r>
              <a:rPr lang="pl-PL" dirty="0"/>
              <a:t> </a:t>
            </a:r>
            <a:r>
              <a:rPr lang="pl-PL" dirty="0" err="1"/>
              <a:t>plaintext</a:t>
            </a:r>
            <a:r>
              <a:rPr lang="pl-PL" dirty="0"/>
              <a:t>	</a:t>
            </a:r>
          </a:p>
          <a:p>
            <a:pPr marL="0" indent="0">
              <a:buNone/>
            </a:pPr>
            <a:r>
              <a:rPr lang="pl-PL" dirty="0"/>
              <a:t>	    </a:t>
            </a:r>
            <a:r>
              <a:rPr lang="pl-PL" dirty="0" err="1"/>
              <a:t>except</a:t>
            </a:r>
            <a:r>
              <a:rPr lang="pl-PL" dirty="0"/>
              <a:t> </a:t>
            </a:r>
            <a:r>
              <a:rPr lang="pl-PL" dirty="0" err="1"/>
              <a:t>ValueError</a:t>
            </a:r>
            <a:r>
              <a:rPr lang="pl-PL" dirty="0"/>
              <a:t>:	</a:t>
            </a:r>
          </a:p>
          <a:p>
            <a:pPr marL="0" indent="0">
              <a:buNone/>
            </a:pPr>
            <a:r>
              <a:rPr lang="it-IT" dirty="0"/>
              <a:t>		pass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your inputs (strong IV)</a:t>
            </a:r>
          </a:p>
          <a:p>
            <a:r>
              <a:rPr lang="en-US" dirty="0" smtClean="0"/>
              <a:t>Use CBC mode! </a:t>
            </a:r>
          </a:p>
        </p:txBody>
      </p:sp>
    </p:spTree>
    <p:extLst>
      <p:ext uri="{BB962C8B-B14F-4D97-AF65-F5344CB8AC3E}">
        <p14:creationId xmlns:p14="http://schemas.microsoft.com/office/powerpoint/2010/main" val="103519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://id0-rsa.pub/problem/16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Rainbow tables, write some code. </a:t>
            </a:r>
            <a:r>
              <a:rPr lang="en-US" i="1" dirty="0" smtClean="0"/>
              <a:t> Not too dissimilar to previous example</a:t>
            </a:r>
          </a:p>
          <a:p>
            <a:pPr lvl="1"/>
            <a:endParaRPr lang="en-US" i="1" dirty="0"/>
          </a:p>
          <a:p>
            <a:r>
              <a:rPr lang="en-US" dirty="0" smtClean="0"/>
              <a:t>Elliptic Curve Key Recovery</a:t>
            </a:r>
          </a:p>
          <a:p>
            <a:pPr lvl="1"/>
            <a:r>
              <a:rPr lang="en-US" i="1" dirty="0" smtClean="0"/>
              <a:t>A two minute overview on Keys</a:t>
            </a:r>
          </a:p>
          <a:p>
            <a:pPr lvl="2"/>
            <a:r>
              <a:rPr lang="en-US" i="1" dirty="0" smtClean="0"/>
              <a:t>K &lt;- k</a:t>
            </a:r>
          </a:p>
          <a:p>
            <a:pPr lvl="2"/>
            <a:r>
              <a:rPr lang="en-US" i="1" dirty="0" smtClean="0"/>
              <a:t>H &lt;- h</a:t>
            </a:r>
          </a:p>
          <a:p>
            <a:pPr lvl="2"/>
            <a:r>
              <a:rPr lang="en-US" i="1" dirty="0" smtClean="0"/>
              <a:t> Small primes to large output</a:t>
            </a:r>
          </a:p>
          <a:p>
            <a:pPr lvl="2"/>
            <a:r>
              <a:rPr lang="en-US" dirty="0" smtClean="0"/>
              <a:t>X^2=Y^2+</a:t>
            </a:r>
            <a:r>
              <a:rPr lang="is-IS" dirty="0" smtClean="0"/>
              <a:t>3x+41058363725152142129326129780047268409114441015993725554835256314039467401291</a:t>
            </a:r>
            <a:r>
              <a:rPr lang="is-IS" dirty="0"/>
              <a:t> 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2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safe p, q, d, or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https://id0-rsa.pub/problem/10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MOV attack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DJB + Tanja Lange  31C3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www.youtube.com/watch?v=l6jTFxQaUJA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Okay enough of that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6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crypto for </a:t>
            </a:r>
            <a:r>
              <a:rPr lang="en-US" dirty="0" err="1" smtClean="0"/>
              <a:t>lulz</a:t>
            </a:r>
            <a:r>
              <a:rPr lang="en-US" dirty="0" smtClean="0"/>
              <a:t> and 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ECDSA and nonce-reuse. In cryptography, a nonce is a “</a:t>
            </a:r>
            <a:r>
              <a:rPr lang="en-US" b="1" dirty="0" smtClean="0"/>
              <a:t>number used once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Who uses ECDSA </a:t>
            </a:r>
          </a:p>
          <a:p>
            <a:r>
              <a:rPr lang="en-US" dirty="0" smtClean="0"/>
              <a:t>Who reuses nonce? </a:t>
            </a:r>
          </a:p>
          <a:p>
            <a:pPr lvl="1"/>
            <a:r>
              <a:rPr lang="en-US" dirty="0" smtClean="0"/>
              <a:t>Sony</a:t>
            </a:r>
          </a:p>
          <a:p>
            <a:pPr lvl="1"/>
            <a:r>
              <a:rPr lang="en-US" dirty="0" smtClean="0"/>
              <a:t>AES-GCM - Major financial institutions, credit card processors, </a:t>
            </a:r>
            <a:br>
              <a:rPr lang="en-US" dirty="0" smtClean="0"/>
            </a:br>
            <a:r>
              <a:rPr lang="en-US" dirty="0" smtClean="0"/>
              <a:t>Fortune 500 companies</a:t>
            </a:r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07" y="2843152"/>
            <a:ext cx="2719448" cy="27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0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pool up on the roof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80" y="1680632"/>
            <a:ext cx="6625744" cy="4969309"/>
          </a:xfrm>
        </p:spPr>
      </p:pic>
    </p:spTree>
    <p:extLst>
      <p:ext uri="{BB962C8B-B14F-4D97-AF65-F5344CB8AC3E}">
        <p14:creationId xmlns:p14="http://schemas.microsoft.com/office/powerpoint/2010/main" val="915332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IDA pro for Joe </a:t>
            </a:r>
            <a:r>
              <a:rPr lang="en-US" dirty="0" err="1" smtClean="0"/>
              <a:t>Burnitz</a:t>
            </a:r>
            <a:endParaRPr lang="en-US" dirty="0" smtClean="0"/>
          </a:p>
          <a:p>
            <a:pPr lvl="1"/>
            <a:r>
              <a:rPr lang="en-US" dirty="0" err="1" smtClean="0"/>
              <a:t>xxd</a:t>
            </a:r>
            <a:r>
              <a:rPr lang="en-US" dirty="0" smtClean="0"/>
              <a:t> for n00bs like me</a:t>
            </a:r>
            <a:endParaRPr lang="en-US" dirty="0"/>
          </a:p>
          <a:p>
            <a:r>
              <a:rPr lang="en-US" dirty="0" smtClean="0"/>
              <a:t>Wireshark</a:t>
            </a:r>
          </a:p>
          <a:p>
            <a:r>
              <a:rPr lang="en-US" dirty="0" smtClean="0"/>
              <a:t>Kali Linux FTW</a:t>
            </a:r>
          </a:p>
          <a:p>
            <a:r>
              <a:rPr lang="en-US" dirty="0" smtClean="0"/>
              <a:t>Often times you have to share a server for your opponents.</a:t>
            </a:r>
          </a:p>
          <a:p>
            <a:r>
              <a:rPr lang="en-US" dirty="0" smtClean="0"/>
              <a:t>wall wall </a:t>
            </a:r>
            <a:r>
              <a:rPr lang="en-US" dirty="0" err="1" smtClean="0"/>
              <a:t>walll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65" y="973668"/>
            <a:ext cx="5012706" cy="30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56" y="2959100"/>
            <a:ext cx="6350000" cy="2705100"/>
          </a:xfrm>
        </p:spPr>
      </p:pic>
    </p:spTree>
    <p:extLst>
      <p:ext uri="{BB962C8B-B14F-4D97-AF65-F5344CB8AC3E}">
        <p14:creationId xmlns:p14="http://schemas.microsoft.com/office/powerpoint/2010/main" val="16165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how things are broken is a good way to </a:t>
            </a:r>
            <a:r>
              <a:rPr lang="is-IS" dirty="0" smtClean="0"/>
              <a:t>… not break them</a:t>
            </a:r>
          </a:p>
          <a:p>
            <a:r>
              <a:rPr lang="is-IS" dirty="0" smtClean="0"/>
              <a:t>Fun and challenging</a:t>
            </a:r>
          </a:p>
          <a:p>
            <a:r>
              <a:rPr lang="is-IS" dirty="0" smtClean="0"/>
              <a:t>Often have to write code, with no examples and on the fly to solve problems</a:t>
            </a:r>
          </a:p>
          <a:p>
            <a:pPr lvl="1"/>
            <a:r>
              <a:rPr lang="is-IS" dirty="0" smtClean="0"/>
              <a:t>No help from Google or StackOverflow</a:t>
            </a:r>
          </a:p>
          <a:p>
            <a:r>
              <a:rPr lang="en-US" dirty="0" smtClean="0"/>
              <a:t>Areas you might not have been exposed to </a:t>
            </a:r>
          </a:p>
          <a:p>
            <a:pPr lvl="1"/>
            <a:r>
              <a:rPr lang="en-US" dirty="0" smtClean="0"/>
              <a:t>Topics: binary analysis, protocol analysis, reverse engineering, cryptography. One CTF challenge: recover root password of hacked </a:t>
            </a:r>
            <a:r>
              <a:rPr lang="en-US" dirty="0" err="1" smtClean="0"/>
              <a:t>mySQL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Jeopardy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5423976" cy="3607295"/>
          </a:xfrm>
        </p:spPr>
        <p:txBody>
          <a:bodyPr/>
          <a:lstStyle/>
          <a:p>
            <a:r>
              <a:rPr lang="en-US" dirty="0" smtClean="0"/>
              <a:t>The game is simple: find a </a:t>
            </a:r>
            <a:r>
              <a:rPr lang="en-US" smtClean="0"/>
              <a:t>flag (</a:t>
            </a:r>
            <a:r>
              <a:rPr lang="en-US" dirty="0" smtClean="0"/>
              <a:t>okay it’s really a string) that you input. If its correct, you win a flag.</a:t>
            </a:r>
          </a:p>
          <a:p>
            <a:pPr lvl="1"/>
            <a:r>
              <a:rPr lang="en-US" dirty="0" smtClean="0"/>
              <a:t>It’s a lot like a debug log </a:t>
            </a:r>
            <a:r>
              <a:rPr lang="en-US" dirty="0" smtClean="0">
                <a:sym typeface="Wingdings"/>
              </a:rPr>
              <a:t>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30" y="1207985"/>
            <a:ext cx="46228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6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/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Micah Lee’s </a:t>
            </a:r>
            <a:r>
              <a:rPr lang="en-US" dirty="0" smtClean="0"/>
              <a:t>GPG challenge: 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://usable-crypto.ctf.micahflee.com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HOPE CTF </a:t>
            </a:r>
          </a:p>
          <a:p>
            <a:r>
              <a:rPr lang="en-US" dirty="0" smtClean="0"/>
              <a:t>Fire up your terminal: </a:t>
            </a:r>
            <a:r>
              <a:rPr lang="en-US" dirty="0" err="1" smtClean="0"/>
              <a:t>gpg</a:t>
            </a:r>
            <a:r>
              <a:rPr lang="en-US" dirty="0" smtClean="0"/>
              <a:t> --gen-key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Test </a:t>
            </a:r>
          </a:p>
          <a:p>
            <a:r>
              <a:rPr lang="en-US" dirty="0" smtClean="0"/>
              <a:t>Repeat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twitter.com/bcrypt/status/765621538863271936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416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</a:t>
            </a:r>
            <a:r>
              <a:rPr lang="en-US" dirty="0"/>
              <a:t>verify full fingerprints. </a:t>
            </a:r>
            <a:r>
              <a:rPr lang="en-US" i="1" dirty="0"/>
              <a:t>Don’t roll your own crypto </a:t>
            </a:r>
            <a:r>
              <a:rPr lang="en-US" i="1" dirty="0" smtClean="0"/>
              <a:t>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7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https://id0-rsa.pub/problem/38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Put these in a file </a:t>
            </a:r>
            <a:r>
              <a:rPr lang="en-US" dirty="0" err="1" smtClean="0"/>
              <a:t>hashes.out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John the ripper is good but can we </a:t>
            </a:r>
            <a:r>
              <a:rPr lang="is-IS" dirty="0" smtClean="0"/>
              <a:t>… </a:t>
            </a:r>
            <a:r>
              <a:rPr lang="is-IS" i="1" dirty="0" smtClean="0"/>
              <a:t>make go fast? </a:t>
            </a:r>
          </a:p>
          <a:p>
            <a:endParaRPr lang="is-IS" i="1" dirty="0" smtClean="0"/>
          </a:p>
        </p:txBody>
      </p:sp>
    </p:spTree>
    <p:extLst>
      <p:ext uri="{BB962C8B-B14F-4D97-AF65-F5344CB8AC3E}">
        <p14:creationId xmlns:p14="http://schemas.microsoft.com/office/powerpoint/2010/main" val="103614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https://id0-rsa.pub/problem/38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Put these in a file </a:t>
            </a:r>
            <a:r>
              <a:rPr lang="en-US" dirty="0" err="1" smtClean="0"/>
              <a:t>hashes.out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John the ripper is good but can we </a:t>
            </a:r>
            <a:r>
              <a:rPr lang="is-IS" dirty="0" smtClean="0"/>
              <a:t>… </a:t>
            </a:r>
            <a:r>
              <a:rPr lang="is-IS" i="1" dirty="0" smtClean="0"/>
              <a:t>make go fast?</a:t>
            </a:r>
          </a:p>
          <a:p>
            <a:pPr lvl="2"/>
            <a:r>
              <a:rPr lang="is-IS" dirty="0" smtClean="0"/>
              <a:t>/usr/bin/john hashes.out –wordlist=/usr/share/dict/american-english</a:t>
            </a:r>
          </a:p>
          <a:p>
            <a:pPr lvl="2"/>
            <a:r>
              <a:rPr lang="en-US" dirty="0" smtClean="0"/>
              <a:t>w</a:t>
            </a:r>
            <a:r>
              <a:rPr lang="is-IS" dirty="0" smtClean="0"/>
              <a:t>atch –n 60 ‘cat ~/.john/john.pot’</a:t>
            </a:r>
          </a:p>
          <a:p>
            <a:endParaRPr lang="is-IS" i="1" dirty="0" smtClean="0"/>
          </a:p>
        </p:txBody>
      </p:sp>
    </p:spTree>
    <p:extLst>
      <p:ext uri="{BB962C8B-B14F-4D97-AF65-F5344CB8AC3E}">
        <p14:creationId xmlns:p14="http://schemas.microsoft.com/office/powerpoint/2010/main" val="78406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complex passwords</a:t>
            </a:r>
          </a:p>
          <a:p>
            <a:r>
              <a:rPr lang="en-US" dirty="0" smtClean="0"/>
              <a:t>Use a password manager</a:t>
            </a:r>
          </a:p>
          <a:p>
            <a:r>
              <a:rPr lang="en-US" dirty="0" smtClean="0"/>
              <a:t>Salt your hashes! </a:t>
            </a:r>
          </a:p>
        </p:txBody>
      </p:sp>
    </p:spTree>
    <p:extLst>
      <p:ext uri="{BB962C8B-B14F-4D97-AF65-F5344CB8AC3E}">
        <p14:creationId xmlns:p14="http://schemas.microsoft.com/office/powerpoint/2010/main" val="1459702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</TotalTime>
  <Words>454</Words>
  <Application>Microsoft Macintosh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Century Gothic</vt:lpstr>
      <vt:lpstr>Wingdings</vt:lpstr>
      <vt:lpstr>Wingdings 3</vt:lpstr>
      <vt:lpstr>Arial</vt:lpstr>
      <vt:lpstr>Ion Boardroom</vt:lpstr>
      <vt:lpstr>…and now for something completely different...</vt:lpstr>
      <vt:lpstr>There’s a pool up on the roof…</vt:lpstr>
      <vt:lpstr>Motivation</vt:lpstr>
      <vt:lpstr>Jeopardy</vt:lpstr>
      <vt:lpstr>Example / Lesson</vt:lpstr>
      <vt:lpstr>Lesson</vt:lpstr>
      <vt:lpstr>Password Cracking</vt:lpstr>
      <vt:lpstr>Password Cracking</vt:lpstr>
      <vt:lpstr>Lesson</vt:lpstr>
      <vt:lpstr>Crypto challenge </vt:lpstr>
      <vt:lpstr>A reminder about AES</vt:lpstr>
      <vt:lpstr>Python Solution</vt:lpstr>
      <vt:lpstr>Python Solution</vt:lpstr>
      <vt:lpstr>Python Solution</vt:lpstr>
      <vt:lpstr>Python Solution</vt:lpstr>
      <vt:lpstr>Lesson</vt:lpstr>
      <vt:lpstr>Something different?</vt:lpstr>
      <vt:lpstr>Pick safe p, q, d, or….</vt:lpstr>
      <vt:lpstr>Breaking crypto for lulz and profit</vt:lpstr>
      <vt:lpstr>Other tools </vt:lpstr>
      <vt:lpstr>That’s it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…and now for something completely different...</dc:title>
  <dc:creator>Microsoft Office User</dc:creator>
  <cp:lastModifiedBy>Microsoft Office User</cp:lastModifiedBy>
  <cp:revision>13</cp:revision>
  <dcterms:created xsi:type="dcterms:W3CDTF">2016-08-22T09:06:04Z</dcterms:created>
  <dcterms:modified xsi:type="dcterms:W3CDTF">2016-08-22T11:10:33Z</dcterms:modified>
</cp:coreProperties>
</file>