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5" r:id="rId9"/>
    <p:sldId id="262" r:id="rId10"/>
    <p:sldId id="266" r:id="rId11"/>
    <p:sldId id="263" r:id="rId12"/>
  </p:sldIdLst>
  <p:sldSz cx="14630400" cy="8229600"/>
  <p:notesSz cx="8229600" cy="14630400"/>
  <p:embeddedFontLst>
    <p:embeddedFont>
      <p:font typeface="Crimson Pro Semi Bold" panose="020B0604020202020204" charset="0"/>
      <p:regular r:id="rId14"/>
    </p:embeddedFont>
    <p:embeddedFont>
      <p:font typeface="Heebo" pitchFamily="2" charset="-79"/>
      <p:regular r:id="rId15"/>
    </p:embeddedFont>
    <p:embeddedFont>
      <p:font typeface="Heebo Bold" pitchFamily="2" charset="-79"/>
      <p:bold r:id="rId16"/>
    </p:embeddedFont>
    <p:embeddedFont>
      <p:font typeface="Heebo Medium" pitchFamily="2" charset="-79"/>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217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8408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Arabic Word-Level Autocomplete System</a:t>
            </a:r>
            <a:endParaRPr lang="en-US" sz="4450" dirty="0"/>
          </a:p>
        </p:txBody>
      </p:sp>
      <p:sp>
        <p:nvSpPr>
          <p:cNvPr id="4" name="Text 1"/>
          <p:cNvSpPr/>
          <p:nvPr/>
        </p:nvSpPr>
        <p:spPr>
          <a:xfrm>
            <a:off x="793790" y="3941802"/>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This project presents an Arabic word-level autocomplete system using deep learning. Built for Dr. Islam Gamal Project, it assists users by predicting the next word accurately. The system leverages LSTM to capture language patterns and enhance typing speed in Arabic.</a:t>
            </a:r>
            <a:endParaRPr lang="en-US" sz="1750" dirty="0"/>
          </a:p>
        </p:txBody>
      </p:sp>
      <p:sp>
        <p:nvSpPr>
          <p:cNvPr id="5" name="Shape 2"/>
          <p:cNvSpPr/>
          <p:nvPr/>
        </p:nvSpPr>
        <p:spPr>
          <a:xfrm>
            <a:off x="793790" y="5665470"/>
            <a:ext cx="362903" cy="362903"/>
          </a:xfrm>
          <a:prstGeom prst="roundRect">
            <a:avLst>
              <a:gd name="adj" fmla="val 25194296"/>
            </a:avLst>
          </a:prstGeom>
          <a:solidFill>
            <a:srgbClr val="585264"/>
          </a:solidFill>
          <a:ln w="7620">
            <a:solidFill>
              <a:srgbClr val="FFFFFF"/>
            </a:solidFill>
            <a:prstDash val="solid"/>
          </a:ln>
        </p:spPr>
        <p:txBody>
          <a:bodyPr/>
          <a:lstStyle/>
          <a:p>
            <a:endParaRPr lang="en-US"/>
          </a:p>
        </p:txBody>
      </p:sp>
      <p:sp>
        <p:nvSpPr>
          <p:cNvPr id="6" name="Text 3"/>
          <p:cNvSpPr/>
          <p:nvPr/>
        </p:nvSpPr>
        <p:spPr>
          <a:xfrm>
            <a:off x="910828" y="5798106"/>
            <a:ext cx="128707"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Heebo Medium" pitchFamily="34" charset="0"/>
                <a:ea typeface="Heebo Medium" pitchFamily="34" charset="-122"/>
                <a:cs typeface="Heebo Medium" pitchFamily="34" charset="-120"/>
              </a:rPr>
              <a:t>AA</a:t>
            </a:r>
            <a:endParaRPr lang="en-US" sz="750" dirty="0"/>
          </a:p>
        </p:txBody>
      </p:sp>
      <p:sp>
        <p:nvSpPr>
          <p:cNvPr id="7" name="Text 4"/>
          <p:cNvSpPr/>
          <p:nvPr/>
        </p:nvSpPr>
        <p:spPr>
          <a:xfrm>
            <a:off x="1270040" y="5648563"/>
            <a:ext cx="2201823" cy="396835"/>
          </a:xfrm>
          <a:prstGeom prst="rect">
            <a:avLst/>
          </a:prstGeom>
          <a:noFill/>
          <a:ln/>
        </p:spPr>
        <p:txBody>
          <a:bodyPr wrap="none" lIns="0" tIns="0" rIns="0" bIns="0" rtlCol="0" anchor="t"/>
          <a:lstStyle/>
          <a:p>
            <a:pPr marL="0" indent="0" algn="l">
              <a:lnSpc>
                <a:spcPts val="3100"/>
              </a:lnSpc>
              <a:buNone/>
            </a:pPr>
            <a:r>
              <a:rPr lang="en-US" sz="2200" b="1" dirty="0">
                <a:solidFill>
                  <a:srgbClr val="4C4C4D"/>
                </a:solidFill>
                <a:latin typeface="Heebo Bold" pitchFamily="34" charset="0"/>
                <a:ea typeface="Heebo Bold" pitchFamily="34" charset="-122"/>
                <a:cs typeface="Heebo Bold" pitchFamily="34" charset="-120"/>
              </a:rPr>
              <a:t>by Ahmad Ashraf</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06F5FCC-AA05-06EE-2801-EFA3360557FA}"/>
              </a:ext>
            </a:extLst>
          </p:cNvPr>
          <p:cNvPicPr>
            <a:picLocks noChangeAspect="1"/>
          </p:cNvPicPr>
          <p:nvPr/>
        </p:nvPicPr>
        <p:blipFill>
          <a:blip r:embed="rId2"/>
          <a:stretch>
            <a:fillRect/>
          </a:stretch>
        </p:blipFill>
        <p:spPr>
          <a:xfrm>
            <a:off x="1179431" y="574288"/>
            <a:ext cx="12271537" cy="7081024"/>
          </a:xfrm>
          <a:prstGeom prst="rect">
            <a:avLst/>
          </a:prstGeom>
        </p:spPr>
      </p:pic>
    </p:spTree>
    <p:extLst>
      <p:ext uri="{BB962C8B-B14F-4D97-AF65-F5344CB8AC3E}">
        <p14:creationId xmlns:p14="http://schemas.microsoft.com/office/powerpoint/2010/main" val="171777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793790" y="2021890"/>
            <a:ext cx="6742867"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Conclusion and Future Work</a:t>
            </a:r>
            <a:endParaRPr lang="en-US" sz="4450" dirty="0"/>
          </a:p>
        </p:txBody>
      </p:sp>
      <p:sp>
        <p:nvSpPr>
          <p:cNvPr id="4" name="Shape 1"/>
          <p:cNvSpPr/>
          <p:nvPr/>
        </p:nvSpPr>
        <p:spPr>
          <a:xfrm>
            <a:off x="793790" y="3070830"/>
            <a:ext cx="510302" cy="510302"/>
          </a:xfrm>
          <a:prstGeom prst="roundRect">
            <a:avLst>
              <a:gd name="adj" fmla="val 6667"/>
            </a:avLst>
          </a:prstGeom>
          <a:solidFill>
            <a:srgbClr val="F2EEEE"/>
          </a:solidFill>
          <a:ln/>
        </p:spPr>
        <p:txBody>
          <a:bodyPr/>
          <a:lstStyle/>
          <a:p>
            <a:endParaRPr lang="en-US"/>
          </a:p>
        </p:txBody>
      </p:sp>
      <p:sp>
        <p:nvSpPr>
          <p:cNvPr id="5" name="Text 2"/>
          <p:cNvSpPr/>
          <p:nvPr/>
        </p:nvSpPr>
        <p:spPr>
          <a:xfrm>
            <a:off x="1530906" y="31486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Summary</a:t>
            </a:r>
            <a:endParaRPr lang="en-US" sz="2200" dirty="0"/>
          </a:p>
        </p:txBody>
      </p:sp>
      <p:sp>
        <p:nvSpPr>
          <p:cNvPr id="6" name="Text 3"/>
          <p:cNvSpPr/>
          <p:nvPr/>
        </p:nvSpPr>
        <p:spPr>
          <a:xfrm>
            <a:off x="1530906" y="3639116"/>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LSTM model successfully predicts next words for Arabic text input.</a:t>
            </a:r>
            <a:endParaRPr lang="en-US" sz="1750" dirty="0"/>
          </a:p>
        </p:txBody>
      </p:sp>
      <p:sp>
        <p:nvSpPr>
          <p:cNvPr id="7" name="Shape 4"/>
          <p:cNvSpPr/>
          <p:nvPr/>
        </p:nvSpPr>
        <p:spPr>
          <a:xfrm>
            <a:off x="5235893" y="3070830"/>
            <a:ext cx="510302" cy="510302"/>
          </a:xfrm>
          <a:prstGeom prst="roundRect">
            <a:avLst>
              <a:gd name="adj" fmla="val 6667"/>
            </a:avLst>
          </a:prstGeom>
          <a:solidFill>
            <a:srgbClr val="F2EEEE"/>
          </a:solidFill>
          <a:ln/>
        </p:spPr>
        <p:txBody>
          <a:bodyPr/>
          <a:lstStyle/>
          <a:p>
            <a:endParaRPr lang="en-US"/>
          </a:p>
        </p:txBody>
      </p:sp>
      <p:sp>
        <p:nvSpPr>
          <p:cNvPr id="8" name="Text 5"/>
          <p:cNvSpPr/>
          <p:nvPr/>
        </p:nvSpPr>
        <p:spPr>
          <a:xfrm>
            <a:off x="5973008" y="31486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Future Enhancements</a:t>
            </a:r>
            <a:endParaRPr lang="en-US" sz="2200" dirty="0"/>
          </a:p>
        </p:txBody>
      </p:sp>
      <p:sp>
        <p:nvSpPr>
          <p:cNvPr id="9" name="Text 6"/>
          <p:cNvSpPr/>
          <p:nvPr/>
        </p:nvSpPr>
        <p:spPr>
          <a:xfrm>
            <a:off x="5973008" y="3639116"/>
            <a:ext cx="342149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Add attention mechanisms</a:t>
            </a:r>
            <a:endParaRPr lang="en-US" sz="1750" dirty="0"/>
          </a:p>
        </p:txBody>
      </p:sp>
      <p:sp>
        <p:nvSpPr>
          <p:cNvPr id="10" name="Text 7"/>
          <p:cNvSpPr/>
          <p:nvPr/>
        </p:nvSpPr>
        <p:spPr>
          <a:xfrm>
            <a:off x="5973008" y="4081314"/>
            <a:ext cx="342149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Expand dataset diversity</a:t>
            </a:r>
            <a:endParaRPr lang="en-US" sz="1750" dirty="0"/>
          </a:p>
        </p:txBody>
      </p:sp>
      <p:sp>
        <p:nvSpPr>
          <p:cNvPr id="11" name="Text 8"/>
          <p:cNvSpPr/>
          <p:nvPr/>
        </p:nvSpPr>
        <p:spPr>
          <a:xfrm>
            <a:off x="5973008" y="4523512"/>
            <a:ext cx="342149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Use character-level embeddings for OOV</a:t>
            </a:r>
            <a:endParaRPr lang="en-US" sz="1750" dirty="0"/>
          </a:p>
        </p:txBody>
      </p:sp>
      <p:sp>
        <p:nvSpPr>
          <p:cNvPr id="12" name="Text 9"/>
          <p:cNvSpPr/>
          <p:nvPr/>
        </p:nvSpPr>
        <p:spPr>
          <a:xfrm>
            <a:off x="5973008" y="5328613"/>
            <a:ext cx="342149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Explore transformer-based architectures</a:t>
            </a:r>
            <a:endParaRPr lang="en-US" sz="1750" dirty="0"/>
          </a:p>
        </p:txBody>
      </p:sp>
      <p:sp>
        <p:nvSpPr>
          <p:cNvPr id="13" name="Shape 10"/>
          <p:cNvSpPr/>
          <p:nvPr/>
        </p:nvSpPr>
        <p:spPr>
          <a:xfrm>
            <a:off x="9677995" y="3070830"/>
            <a:ext cx="510302" cy="510302"/>
          </a:xfrm>
          <a:prstGeom prst="roundRect">
            <a:avLst>
              <a:gd name="adj" fmla="val 6667"/>
            </a:avLst>
          </a:prstGeom>
          <a:solidFill>
            <a:srgbClr val="F2EEEE"/>
          </a:solidFill>
          <a:ln/>
        </p:spPr>
        <p:txBody>
          <a:bodyPr/>
          <a:lstStyle/>
          <a:p>
            <a:endParaRPr lang="en-US"/>
          </a:p>
        </p:txBody>
      </p:sp>
      <p:sp>
        <p:nvSpPr>
          <p:cNvPr id="14" name="Text 11"/>
          <p:cNvSpPr/>
          <p:nvPr/>
        </p:nvSpPr>
        <p:spPr>
          <a:xfrm>
            <a:off x="10415111" y="31486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Team</a:t>
            </a:r>
            <a:endParaRPr lang="en-US" sz="2200" dirty="0"/>
          </a:p>
        </p:txBody>
      </p:sp>
      <p:sp>
        <p:nvSpPr>
          <p:cNvPr id="15" name="Text 12"/>
          <p:cNvSpPr/>
          <p:nvPr/>
        </p:nvSpPr>
        <p:spPr>
          <a:xfrm>
            <a:off x="10415111" y="3639116"/>
            <a:ext cx="3847299" cy="725805"/>
          </a:xfrm>
          <a:prstGeom prst="rect">
            <a:avLst/>
          </a:prstGeom>
          <a:noFill/>
          <a:ln/>
        </p:spPr>
        <p:txBody>
          <a:bodyPr wrap="square" lIns="0" tIns="0" rIns="0" bIns="0" rtlCol="0" anchor="t"/>
          <a:lstStyle/>
          <a:p>
            <a:pPr marL="0" indent="0" algn="l">
              <a:lnSpc>
                <a:spcPts val="2850"/>
              </a:lnSpc>
              <a:buNone/>
            </a:pPr>
            <a:r>
              <a:rPr lang="en-US" sz="1750" b="1" dirty="0">
                <a:solidFill>
                  <a:srgbClr val="4C4C4D"/>
                </a:solidFill>
                <a:latin typeface="Heebo" pitchFamily="34" charset="0"/>
                <a:ea typeface="Heebo" pitchFamily="34" charset="-122"/>
                <a:cs typeface="Heebo" pitchFamily="34" charset="-120"/>
              </a:rPr>
              <a:t>Ahmed Ashraf</a:t>
            </a:r>
            <a:r>
              <a:rPr lang="en-US" sz="1750" dirty="0">
                <a:solidFill>
                  <a:srgbClr val="4C4C4D"/>
                </a:solidFill>
                <a:latin typeface="Heebo" pitchFamily="34" charset="0"/>
                <a:ea typeface="Heebo" pitchFamily="34" charset="-122"/>
                <a:cs typeface="Heebo" pitchFamily="34" charset="-120"/>
              </a:rPr>
              <a:t>: 20220009</a:t>
            </a:r>
          </a:p>
          <a:p>
            <a:pPr marL="0" indent="0" algn="l">
              <a:lnSpc>
                <a:spcPts val="2850"/>
              </a:lnSpc>
              <a:buNone/>
            </a:pPr>
            <a:r>
              <a:rPr lang="en-US" sz="1750" b="1" dirty="0" err="1">
                <a:solidFill>
                  <a:srgbClr val="4C4C4D"/>
                </a:solidFill>
                <a:latin typeface="Heebo" pitchFamily="34" charset="0"/>
                <a:ea typeface="Heebo" pitchFamily="34" charset="-122"/>
                <a:cs typeface="Heebo" pitchFamily="34" charset="-120"/>
              </a:rPr>
              <a:t>Aboubakr</a:t>
            </a:r>
            <a:r>
              <a:rPr lang="en-US" sz="1750" b="1" dirty="0">
                <a:solidFill>
                  <a:srgbClr val="4C4C4D"/>
                </a:solidFill>
                <a:latin typeface="Heebo" pitchFamily="34" charset="0"/>
                <a:ea typeface="Heebo" pitchFamily="34" charset="-122"/>
                <a:cs typeface="Heebo" pitchFamily="34" charset="-120"/>
              </a:rPr>
              <a:t> Ahmed</a:t>
            </a:r>
            <a:r>
              <a:rPr lang="en-US" sz="1750" dirty="0">
                <a:solidFill>
                  <a:srgbClr val="4C4C4D"/>
                </a:solidFill>
                <a:latin typeface="Heebo" pitchFamily="34" charset="0"/>
                <a:ea typeface="Heebo" pitchFamily="34" charset="-122"/>
                <a:cs typeface="Heebo" pitchFamily="34" charset="-120"/>
              </a:rPr>
              <a:t>: 20220003</a:t>
            </a:r>
          </a:p>
          <a:p>
            <a:pPr marL="0" indent="0" algn="l">
              <a:lnSpc>
                <a:spcPts val="2850"/>
              </a:lnSpc>
              <a:buNone/>
            </a:pPr>
            <a:r>
              <a:rPr lang="en-US" sz="1750" b="1" dirty="0">
                <a:solidFill>
                  <a:srgbClr val="4C4C4D"/>
                </a:solidFill>
                <a:latin typeface="Heebo" pitchFamily="34" charset="0"/>
                <a:cs typeface="Heebo" pitchFamily="34" charset="-120"/>
              </a:rPr>
              <a:t>Ahmed Alaa </a:t>
            </a:r>
            <a:r>
              <a:rPr lang="en-US" sz="1750" b="1" dirty="0" err="1">
                <a:solidFill>
                  <a:srgbClr val="4C4C4D"/>
                </a:solidFill>
                <a:latin typeface="Heebo" pitchFamily="34" charset="0"/>
                <a:cs typeface="Heebo" pitchFamily="34" charset="-120"/>
              </a:rPr>
              <a:t>Elhousseny</a:t>
            </a:r>
            <a:r>
              <a:rPr lang="en-US" sz="1750" dirty="0">
                <a:solidFill>
                  <a:srgbClr val="4C4C4D"/>
                </a:solidFill>
                <a:latin typeface="Heebo" pitchFamily="34" charset="0"/>
                <a:cs typeface="Heebo" pitchFamily="34" charset="-120"/>
              </a:rPr>
              <a:t>: 20220026</a:t>
            </a:r>
          </a:p>
          <a:p>
            <a:pPr marL="0" indent="0" algn="l">
              <a:lnSpc>
                <a:spcPts val="2850"/>
              </a:lnSpc>
              <a:buNone/>
            </a:pPr>
            <a:r>
              <a:rPr lang="en-US" sz="1750" b="1" dirty="0">
                <a:solidFill>
                  <a:srgbClr val="4C4C4D"/>
                </a:solidFill>
                <a:latin typeface="Heebo" pitchFamily="34" charset="0"/>
                <a:cs typeface="Heebo" pitchFamily="34" charset="-120"/>
              </a:rPr>
              <a:t>Ahmed Alaa Fathy</a:t>
            </a:r>
            <a:r>
              <a:rPr lang="en-US" sz="1750" dirty="0">
                <a:solidFill>
                  <a:srgbClr val="4C4C4D"/>
                </a:solidFill>
                <a:latin typeface="Heebo" pitchFamily="34" charset="0"/>
                <a:cs typeface="Heebo" pitchFamily="34" charset="-120"/>
              </a:rPr>
              <a:t>: 20220027</a:t>
            </a:r>
          </a:p>
          <a:p>
            <a:pPr marL="0" indent="0" algn="l">
              <a:lnSpc>
                <a:spcPts val="2850"/>
              </a:lnSpc>
              <a:buNone/>
            </a:pPr>
            <a:r>
              <a:rPr lang="en-US" sz="1750" b="1" dirty="0">
                <a:solidFill>
                  <a:srgbClr val="4C4C4D"/>
                </a:solidFill>
                <a:latin typeface="Heebo" pitchFamily="34" charset="0"/>
                <a:cs typeface="Heebo" pitchFamily="34" charset="-120"/>
              </a:rPr>
              <a:t>Ahmed Qassem</a:t>
            </a:r>
            <a:r>
              <a:rPr lang="en-US" sz="1750" dirty="0">
                <a:solidFill>
                  <a:srgbClr val="4C4C4D"/>
                </a:solidFill>
                <a:latin typeface="Heebo" pitchFamily="34" charset="0"/>
                <a:cs typeface="Heebo" pitchFamily="34" charset="-120"/>
              </a:rPr>
              <a:t>: 20220041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931188"/>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Model Architecture &amp; Parameters</a:t>
            </a:r>
            <a:endParaRPr lang="en-US" sz="4450" dirty="0"/>
          </a:p>
        </p:txBody>
      </p:sp>
      <p:sp>
        <p:nvSpPr>
          <p:cNvPr id="4" name="Shape 1"/>
          <p:cNvSpPr/>
          <p:nvPr/>
        </p:nvSpPr>
        <p:spPr>
          <a:xfrm>
            <a:off x="793790" y="2688908"/>
            <a:ext cx="7556421" cy="1306949"/>
          </a:xfrm>
          <a:prstGeom prst="roundRect">
            <a:avLst>
              <a:gd name="adj" fmla="val 2603"/>
            </a:avLst>
          </a:prstGeom>
          <a:solidFill>
            <a:srgbClr val="F2EEEE"/>
          </a:solidFill>
          <a:ln/>
        </p:spPr>
        <p:txBody>
          <a:bodyPr/>
          <a:lstStyle/>
          <a:p>
            <a:endParaRPr lang="en-US"/>
          </a:p>
        </p:txBody>
      </p:sp>
      <p:sp>
        <p:nvSpPr>
          <p:cNvPr id="5" name="Text 2"/>
          <p:cNvSpPr/>
          <p:nvPr/>
        </p:nvSpPr>
        <p:spPr>
          <a:xfrm>
            <a:off x="1020604" y="291572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Architecture</a:t>
            </a:r>
            <a:endParaRPr lang="en-US" sz="2200" dirty="0"/>
          </a:p>
        </p:txBody>
      </p:sp>
      <p:sp>
        <p:nvSpPr>
          <p:cNvPr id="6" name="Text 3"/>
          <p:cNvSpPr/>
          <p:nvPr/>
        </p:nvSpPr>
        <p:spPr>
          <a:xfrm>
            <a:off x="1020604" y="3406140"/>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LSTM-based model focused on word-level prediction.</a:t>
            </a:r>
            <a:endParaRPr lang="en-US" sz="1750" dirty="0"/>
          </a:p>
        </p:txBody>
      </p:sp>
      <p:sp>
        <p:nvSpPr>
          <p:cNvPr id="7" name="Shape 4"/>
          <p:cNvSpPr/>
          <p:nvPr/>
        </p:nvSpPr>
        <p:spPr>
          <a:xfrm>
            <a:off x="793790" y="4222671"/>
            <a:ext cx="7556421" cy="3075742"/>
          </a:xfrm>
          <a:prstGeom prst="roundRect">
            <a:avLst>
              <a:gd name="adj" fmla="val 1106"/>
            </a:avLst>
          </a:prstGeom>
          <a:solidFill>
            <a:srgbClr val="F2EEEE"/>
          </a:solidFill>
          <a:ln/>
        </p:spPr>
        <p:txBody>
          <a:bodyPr/>
          <a:lstStyle/>
          <a:p>
            <a:endParaRPr lang="en-US"/>
          </a:p>
        </p:txBody>
      </p:sp>
      <p:sp>
        <p:nvSpPr>
          <p:cNvPr id="8" name="Text 5"/>
          <p:cNvSpPr/>
          <p:nvPr/>
        </p:nvSpPr>
        <p:spPr>
          <a:xfrm>
            <a:off x="1020604" y="44494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Parameters</a:t>
            </a:r>
            <a:endParaRPr lang="en-US" sz="2200" dirty="0"/>
          </a:p>
        </p:txBody>
      </p:sp>
      <p:sp>
        <p:nvSpPr>
          <p:cNvPr id="9" name="Text 6"/>
          <p:cNvSpPr/>
          <p:nvPr/>
        </p:nvSpPr>
        <p:spPr>
          <a:xfrm>
            <a:off x="1020604" y="4939903"/>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Embedding dimension: 128</a:t>
            </a:r>
            <a:endParaRPr lang="en-US" sz="1750" dirty="0"/>
          </a:p>
        </p:txBody>
      </p:sp>
      <p:sp>
        <p:nvSpPr>
          <p:cNvPr id="10" name="Text 7"/>
          <p:cNvSpPr/>
          <p:nvPr/>
        </p:nvSpPr>
        <p:spPr>
          <a:xfrm>
            <a:off x="1020604" y="5382101"/>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2 LSTM layers with (256,128) units each</a:t>
            </a:r>
            <a:endParaRPr lang="en-US" sz="1750" dirty="0"/>
          </a:p>
        </p:txBody>
      </p:sp>
      <p:sp>
        <p:nvSpPr>
          <p:cNvPr id="11" name="Text 8"/>
          <p:cNvSpPr/>
          <p:nvPr/>
        </p:nvSpPr>
        <p:spPr>
          <a:xfrm>
            <a:off x="1020604" y="5824299"/>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Activation function: SoftMax</a:t>
            </a:r>
            <a:endParaRPr lang="en-US" sz="1750" dirty="0"/>
          </a:p>
        </p:txBody>
      </p:sp>
      <p:sp>
        <p:nvSpPr>
          <p:cNvPr id="12" name="Text 9"/>
          <p:cNvSpPr/>
          <p:nvPr/>
        </p:nvSpPr>
        <p:spPr>
          <a:xfrm>
            <a:off x="1020604" y="6266497"/>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Optimizer: Adam with default learning rate</a:t>
            </a:r>
            <a:endParaRPr lang="en-US" sz="1750" dirty="0"/>
          </a:p>
        </p:txBody>
      </p:sp>
      <p:sp>
        <p:nvSpPr>
          <p:cNvPr id="13" name="Text 10"/>
          <p:cNvSpPr/>
          <p:nvPr/>
        </p:nvSpPr>
        <p:spPr>
          <a:xfrm>
            <a:off x="1020604" y="6708696"/>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Loss: Categorical cross-entropy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177177"/>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Dataset Information</a:t>
            </a:r>
            <a:endParaRPr lang="en-US" sz="4450" dirty="0"/>
          </a:p>
        </p:txBody>
      </p:sp>
      <p:sp>
        <p:nvSpPr>
          <p:cNvPr id="3" name="Text 1"/>
          <p:cNvSpPr/>
          <p:nvPr/>
        </p:nvSpPr>
        <p:spPr>
          <a:xfrm>
            <a:off x="793790" y="34529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Source &amp; Size</a:t>
            </a:r>
            <a:endParaRPr lang="en-US" sz="2200" dirty="0"/>
          </a:p>
        </p:txBody>
      </p:sp>
      <p:sp>
        <p:nvSpPr>
          <p:cNvPr id="4" name="Text 2"/>
          <p:cNvSpPr/>
          <p:nvPr/>
        </p:nvSpPr>
        <p:spPr>
          <a:xfrm>
            <a:off x="793790" y="4034076"/>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Arabic OSCAR dataset</a:t>
            </a:r>
            <a:endParaRPr lang="en-US" sz="1750" dirty="0"/>
          </a:p>
        </p:txBody>
      </p:sp>
      <p:sp>
        <p:nvSpPr>
          <p:cNvPr id="5" name="Text 3"/>
          <p:cNvSpPr/>
          <p:nvPr/>
        </p:nvSpPr>
        <p:spPr>
          <a:xfrm>
            <a:off x="7599521" y="34529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Preprocessing</a:t>
            </a:r>
            <a:endParaRPr lang="en-US" sz="2200" dirty="0"/>
          </a:p>
        </p:txBody>
      </p:sp>
      <p:sp>
        <p:nvSpPr>
          <p:cNvPr id="6" name="Text 4"/>
          <p:cNvSpPr/>
          <p:nvPr/>
        </p:nvSpPr>
        <p:spPr>
          <a:xfrm>
            <a:off x="7599521" y="403407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Tokenization of text</a:t>
            </a:r>
            <a:endParaRPr lang="en-US" sz="1750" dirty="0"/>
          </a:p>
        </p:txBody>
      </p:sp>
      <p:sp>
        <p:nvSpPr>
          <p:cNvPr id="7" name="Text 5"/>
          <p:cNvSpPr/>
          <p:nvPr/>
        </p:nvSpPr>
        <p:spPr>
          <a:xfrm>
            <a:off x="7599521" y="447627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Padding sequences for consistency</a:t>
            </a:r>
            <a:endParaRPr lang="en-US" sz="1750" dirty="0"/>
          </a:p>
        </p:txBody>
      </p:sp>
      <p:sp>
        <p:nvSpPr>
          <p:cNvPr id="8" name="Text 6"/>
          <p:cNvSpPr/>
          <p:nvPr/>
        </p:nvSpPr>
        <p:spPr>
          <a:xfrm>
            <a:off x="7599521" y="491847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Vocabulary built including word frequency</a:t>
            </a:r>
            <a:endParaRPr lang="en-US" sz="1750" dirty="0"/>
          </a:p>
        </p:txBody>
      </p:sp>
      <p:sp>
        <p:nvSpPr>
          <p:cNvPr id="9" name="Text 7"/>
          <p:cNvSpPr/>
          <p:nvPr/>
        </p:nvSpPr>
        <p:spPr>
          <a:xfrm>
            <a:off x="7599521" y="5485448"/>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87974"/>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Implementation Details</a:t>
            </a:r>
            <a:endParaRPr lang="en-US" sz="4450" dirty="0"/>
          </a:p>
        </p:txBody>
      </p:sp>
      <p:sp>
        <p:nvSpPr>
          <p:cNvPr id="4" name="Shape 1"/>
          <p:cNvSpPr/>
          <p:nvPr/>
        </p:nvSpPr>
        <p:spPr>
          <a:xfrm>
            <a:off x="793790" y="2936915"/>
            <a:ext cx="510302" cy="510302"/>
          </a:xfrm>
          <a:prstGeom prst="roundRect">
            <a:avLst>
              <a:gd name="adj" fmla="val 6667"/>
            </a:avLst>
          </a:prstGeom>
          <a:solidFill>
            <a:srgbClr val="F2EEEE"/>
          </a:solidFill>
          <a:ln/>
        </p:spPr>
        <p:txBody>
          <a:bodyPr/>
          <a:lstStyle/>
          <a:p>
            <a:endParaRPr lang="en-US"/>
          </a:p>
        </p:txBody>
      </p:sp>
      <p:sp>
        <p:nvSpPr>
          <p:cNvPr id="5" name="Text 2"/>
          <p:cNvSpPr/>
          <p:nvPr/>
        </p:nvSpPr>
        <p:spPr>
          <a:xfrm>
            <a:off x="1530906" y="301478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Tensors &amp; Arrays</a:t>
            </a:r>
            <a:endParaRPr lang="en-US" sz="2200" dirty="0"/>
          </a:p>
        </p:txBody>
      </p:sp>
      <p:sp>
        <p:nvSpPr>
          <p:cNvPr id="6" name="Text 3"/>
          <p:cNvSpPr/>
          <p:nvPr/>
        </p:nvSpPr>
        <p:spPr>
          <a:xfrm>
            <a:off x="1530906" y="3505200"/>
            <a:ext cx="2899410"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TensorFlow for model building, NumPy for data handling</a:t>
            </a:r>
            <a:endParaRPr lang="en-US" sz="1750" dirty="0"/>
          </a:p>
        </p:txBody>
      </p:sp>
      <p:sp>
        <p:nvSpPr>
          <p:cNvPr id="7" name="Shape 4"/>
          <p:cNvSpPr/>
          <p:nvPr/>
        </p:nvSpPr>
        <p:spPr>
          <a:xfrm>
            <a:off x="4713803" y="2936915"/>
            <a:ext cx="510302" cy="510302"/>
          </a:xfrm>
          <a:prstGeom prst="roundRect">
            <a:avLst>
              <a:gd name="adj" fmla="val 6667"/>
            </a:avLst>
          </a:prstGeom>
          <a:solidFill>
            <a:srgbClr val="F2EEEE"/>
          </a:solidFill>
          <a:ln/>
        </p:spPr>
        <p:txBody>
          <a:bodyPr/>
          <a:lstStyle/>
          <a:p>
            <a:endParaRPr lang="en-US"/>
          </a:p>
        </p:txBody>
      </p:sp>
      <p:sp>
        <p:nvSpPr>
          <p:cNvPr id="8" name="Text 5"/>
          <p:cNvSpPr/>
          <p:nvPr/>
        </p:nvSpPr>
        <p:spPr>
          <a:xfrm>
            <a:off x="5450919" y="301478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Text Processing</a:t>
            </a:r>
            <a:endParaRPr lang="en-US" sz="2200" dirty="0"/>
          </a:p>
        </p:txBody>
      </p:sp>
      <p:sp>
        <p:nvSpPr>
          <p:cNvPr id="9" name="Text 6"/>
          <p:cNvSpPr/>
          <p:nvPr/>
        </p:nvSpPr>
        <p:spPr>
          <a:xfrm>
            <a:off x="5450919" y="3505200"/>
            <a:ext cx="2899410" cy="145161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Regular expressions for cleaning, collections.Counter for word counts</a:t>
            </a:r>
            <a:endParaRPr lang="en-US" sz="1750" dirty="0"/>
          </a:p>
        </p:txBody>
      </p:sp>
      <p:sp>
        <p:nvSpPr>
          <p:cNvPr id="10" name="Shape 7"/>
          <p:cNvSpPr/>
          <p:nvPr/>
        </p:nvSpPr>
        <p:spPr>
          <a:xfrm>
            <a:off x="793790" y="5410438"/>
            <a:ext cx="510302" cy="510302"/>
          </a:xfrm>
          <a:prstGeom prst="roundRect">
            <a:avLst>
              <a:gd name="adj" fmla="val 6667"/>
            </a:avLst>
          </a:prstGeom>
          <a:solidFill>
            <a:srgbClr val="F2EEEE"/>
          </a:solidFill>
          <a:ln/>
        </p:spPr>
        <p:txBody>
          <a:bodyPr/>
          <a:lstStyle/>
          <a:p>
            <a:endParaRPr lang="en-US"/>
          </a:p>
        </p:txBody>
      </p:sp>
      <p:sp>
        <p:nvSpPr>
          <p:cNvPr id="11" name="Text 8"/>
          <p:cNvSpPr/>
          <p:nvPr/>
        </p:nvSpPr>
        <p:spPr>
          <a:xfrm>
            <a:off x="1530906" y="548830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Environment</a:t>
            </a:r>
            <a:endParaRPr lang="en-US" sz="2200" dirty="0"/>
          </a:p>
        </p:txBody>
      </p:sp>
      <p:sp>
        <p:nvSpPr>
          <p:cNvPr id="12" name="Text 9"/>
          <p:cNvSpPr/>
          <p:nvPr/>
        </p:nvSpPr>
        <p:spPr>
          <a:xfrm>
            <a:off x="1530906" y="5978723"/>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Developed on Kaggle for GPU acceleration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6856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System Workflow</a:t>
            </a:r>
            <a:endParaRPr lang="en-US" sz="4450" dirty="0"/>
          </a:p>
        </p:txBody>
      </p:sp>
      <p:pic>
        <p:nvPicPr>
          <p:cNvPr id="4" name="Image 1" descr="preencoded.png"/>
          <p:cNvPicPr>
            <a:picLocks noChangeAspect="1"/>
          </p:cNvPicPr>
          <p:nvPr/>
        </p:nvPicPr>
        <p:blipFill>
          <a:blip r:embed="rId4"/>
          <a:stretch>
            <a:fillRect/>
          </a:stretch>
        </p:blipFill>
        <p:spPr>
          <a:xfrm>
            <a:off x="6280190" y="1917502"/>
            <a:ext cx="1134070" cy="1360884"/>
          </a:xfrm>
          <a:prstGeom prst="rect">
            <a:avLst/>
          </a:prstGeom>
        </p:spPr>
      </p:pic>
      <p:sp>
        <p:nvSpPr>
          <p:cNvPr id="5" name="Text 1"/>
          <p:cNvSpPr/>
          <p:nvPr/>
        </p:nvSpPr>
        <p:spPr>
          <a:xfrm>
            <a:off x="7754422" y="21443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User Input</a:t>
            </a:r>
            <a:endParaRPr lang="en-US" sz="2200" dirty="0"/>
          </a:p>
        </p:txBody>
      </p:sp>
      <p:sp>
        <p:nvSpPr>
          <p:cNvPr id="6" name="Text 2"/>
          <p:cNvSpPr/>
          <p:nvPr/>
        </p:nvSpPr>
        <p:spPr>
          <a:xfrm>
            <a:off x="7754422" y="2634734"/>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Enter one Arabic word</a:t>
            </a:r>
            <a:endParaRPr lang="en-US" sz="1750" dirty="0"/>
          </a:p>
        </p:txBody>
      </p:sp>
      <p:pic>
        <p:nvPicPr>
          <p:cNvPr id="7" name="Image 2" descr="preencoded.png"/>
          <p:cNvPicPr>
            <a:picLocks noChangeAspect="1"/>
          </p:cNvPicPr>
          <p:nvPr/>
        </p:nvPicPr>
        <p:blipFill>
          <a:blip r:embed="rId5"/>
          <a:stretch>
            <a:fillRect/>
          </a:stretch>
        </p:blipFill>
        <p:spPr>
          <a:xfrm>
            <a:off x="6280190" y="3278386"/>
            <a:ext cx="1134070" cy="1360884"/>
          </a:xfrm>
          <a:prstGeom prst="rect">
            <a:avLst/>
          </a:prstGeom>
        </p:spPr>
      </p:pic>
      <p:sp>
        <p:nvSpPr>
          <p:cNvPr id="8" name="Text 3"/>
          <p:cNvSpPr/>
          <p:nvPr/>
        </p:nvSpPr>
        <p:spPr>
          <a:xfrm>
            <a:off x="7754422" y="350520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Model Prediction</a:t>
            </a:r>
            <a:endParaRPr lang="en-US" sz="2200" dirty="0"/>
          </a:p>
        </p:txBody>
      </p:sp>
      <p:sp>
        <p:nvSpPr>
          <p:cNvPr id="9" name="Text 4"/>
          <p:cNvSpPr/>
          <p:nvPr/>
        </p:nvSpPr>
        <p:spPr>
          <a:xfrm>
            <a:off x="7754422" y="3995618"/>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LSTM predicts most probable next words</a:t>
            </a:r>
            <a:endParaRPr lang="en-US" sz="1750" dirty="0"/>
          </a:p>
        </p:txBody>
      </p:sp>
      <p:pic>
        <p:nvPicPr>
          <p:cNvPr id="10" name="Image 3" descr="preencoded.png"/>
          <p:cNvPicPr>
            <a:picLocks noChangeAspect="1"/>
          </p:cNvPicPr>
          <p:nvPr/>
        </p:nvPicPr>
        <p:blipFill>
          <a:blip r:embed="rId6"/>
          <a:stretch>
            <a:fillRect/>
          </a:stretch>
        </p:blipFill>
        <p:spPr>
          <a:xfrm>
            <a:off x="6280190" y="4639270"/>
            <a:ext cx="1134070" cy="1360884"/>
          </a:xfrm>
          <a:prstGeom prst="rect">
            <a:avLst/>
          </a:prstGeom>
        </p:spPr>
      </p:pic>
      <p:sp>
        <p:nvSpPr>
          <p:cNvPr id="11" name="Text 5"/>
          <p:cNvSpPr/>
          <p:nvPr/>
        </p:nvSpPr>
        <p:spPr>
          <a:xfrm>
            <a:off x="7754422" y="486608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Output</a:t>
            </a:r>
            <a:endParaRPr lang="en-US" sz="2200" dirty="0"/>
          </a:p>
        </p:txBody>
      </p:sp>
      <p:sp>
        <p:nvSpPr>
          <p:cNvPr id="12" name="Text 6"/>
          <p:cNvSpPr/>
          <p:nvPr/>
        </p:nvSpPr>
        <p:spPr>
          <a:xfrm>
            <a:off x="7754422" y="5356503"/>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Display high prob. predicted word</a:t>
            </a:r>
            <a:endParaRPr lang="en-US" sz="1750" dirty="0"/>
          </a:p>
        </p:txBody>
      </p:sp>
      <p:pic>
        <p:nvPicPr>
          <p:cNvPr id="13" name="Image 4" descr="preencoded.png"/>
          <p:cNvPicPr>
            <a:picLocks noChangeAspect="1"/>
          </p:cNvPicPr>
          <p:nvPr/>
        </p:nvPicPr>
        <p:blipFill>
          <a:blip r:embed="rId7"/>
          <a:stretch>
            <a:fillRect/>
          </a:stretch>
        </p:blipFill>
        <p:spPr>
          <a:xfrm>
            <a:off x="6280190" y="6000155"/>
            <a:ext cx="1134070" cy="1360884"/>
          </a:xfrm>
          <a:prstGeom prst="rect">
            <a:avLst/>
          </a:prstGeom>
        </p:spPr>
      </p:pic>
      <p:sp>
        <p:nvSpPr>
          <p:cNvPr id="14" name="Text 7"/>
          <p:cNvSpPr/>
          <p:nvPr/>
        </p:nvSpPr>
        <p:spPr>
          <a:xfrm>
            <a:off x="7754422" y="622696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Evaluation</a:t>
            </a:r>
            <a:endParaRPr lang="en-US" sz="2200" dirty="0"/>
          </a:p>
        </p:txBody>
      </p:sp>
      <p:sp>
        <p:nvSpPr>
          <p:cNvPr id="15" name="Text 8"/>
          <p:cNvSpPr/>
          <p:nvPr/>
        </p:nvSpPr>
        <p:spPr>
          <a:xfrm>
            <a:off x="7754422" y="6717387"/>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Measured with accuracy and perplexity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239566"/>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Performance Evaluation</a:t>
            </a:r>
            <a:endParaRPr lang="en-US" sz="4450" dirty="0"/>
          </a:p>
        </p:txBody>
      </p:sp>
      <p:sp>
        <p:nvSpPr>
          <p:cNvPr id="3" name="Text 1"/>
          <p:cNvSpPr/>
          <p:nvPr/>
        </p:nvSpPr>
        <p:spPr>
          <a:xfrm>
            <a:off x="793790" y="351532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Metrics</a:t>
            </a:r>
            <a:endParaRPr lang="en-US" sz="2200" dirty="0"/>
          </a:p>
        </p:txBody>
      </p:sp>
      <p:sp>
        <p:nvSpPr>
          <p:cNvPr id="4" name="Text 2"/>
          <p:cNvSpPr/>
          <p:nvPr/>
        </p:nvSpPr>
        <p:spPr>
          <a:xfrm>
            <a:off x="793790" y="409646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Accuracy: 70%</a:t>
            </a:r>
            <a:endParaRPr lang="en-US" sz="1750" dirty="0"/>
          </a:p>
        </p:txBody>
      </p:sp>
      <p:sp>
        <p:nvSpPr>
          <p:cNvPr id="5" name="Text 3"/>
          <p:cNvSpPr/>
          <p:nvPr/>
        </p:nvSpPr>
        <p:spPr>
          <a:xfrm>
            <a:off x="793790" y="4538663"/>
            <a:ext cx="6244709" cy="362903"/>
          </a:xfrm>
          <a:prstGeom prst="rect">
            <a:avLst/>
          </a:prstGeom>
          <a:noFill/>
          <a:ln/>
        </p:spPr>
        <p:txBody>
          <a:bodyPr wrap="none" lIns="0" tIns="0" rIns="0" bIns="0" rtlCol="0" anchor="t"/>
          <a:lstStyle/>
          <a:p>
            <a:pPr marL="342900" indent="-342900" algn="l">
              <a:lnSpc>
                <a:spcPts val="2850"/>
              </a:lnSpc>
              <a:buSzPct val="100000"/>
              <a:buChar char="•"/>
            </a:pPr>
            <a:endParaRPr lang="en-US" sz="1750" dirty="0"/>
          </a:p>
        </p:txBody>
      </p:sp>
      <p:sp>
        <p:nvSpPr>
          <p:cNvPr id="6" name="Text 4"/>
          <p:cNvSpPr/>
          <p:nvPr/>
        </p:nvSpPr>
        <p:spPr>
          <a:xfrm>
            <a:off x="793789" y="468618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Heebo" pitchFamily="34" charset="0"/>
                <a:ea typeface="Heebo" pitchFamily="34" charset="-122"/>
                <a:cs typeface="Heebo" pitchFamily="34" charset="-120"/>
              </a:rPr>
              <a:t>Training Time: 2 hours on Kaggle GPU</a:t>
            </a:r>
            <a:endParaRPr lang="en-US" sz="1750" dirty="0"/>
          </a:p>
        </p:txBody>
      </p:sp>
      <p:sp>
        <p:nvSpPr>
          <p:cNvPr id="7" name="Text 5"/>
          <p:cNvSpPr/>
          <p:nvPr/>
        </p:nvSpPr>
        <p:spPr>
          <a:xfrm>
            <a:off x="7599521" y="351532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Sample Prediction</a:t>
            </a:r>
            <a:endParaRPr lang="en-US" sz="2200" dirty="0"/>
          </a:p>
        </p:txBody>
      </p:sp>
      <p:sp>
        <p:nvSpPr>
          <p:cNvPr id="8" name="Text 6"/>
          <p:cNvSpPr/>
          <p:nvPr/>
        </p:nvSpPr>
        <p:spPr>
          <a:xfrm>
            <a:off x="7599521" y="4096464"/>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User input: “</a:t>
            </a:r>
            <a:r>
              <a:rPr lang="ar-EG" sz="1750" dirty="0">
                <a:solidFill>
                  <a:srgbClr val="4C4C4D"/>
                </a:solidFill>
                <a:latin typeface="Heebo" pitchFamily="34" charset="0"/>
                <a:ea typeface="Heebo" pitchFamily="34" charset="-122"/>
                <a:cs typeface="Heebo" pitchFamily="34" charset="-120"/>
              </a:rPr>
              <a:t>السلام</a:t>
            </a:r>
            <a:r>
              <a:rPr lang="en-US" sz="1750" dirty="0">
                <a:solidFill>
                  <a:srgbClr val="4C4C4D"/>
                </a:solidFill>
                <a:latin typeface="Heebo" pitchFamily="34" charset="0"/>
                <a:ea typeface="Heebo" pitchFamily="34" charset="-122"/>
                <a:cs typeface="Heebo" pitchFamily="34" charset="-120"/>
              </a:rPr>
              <a:t>"</a:t>
            </a:r>
            <a:endParaRPr lang="en-US" sz="1750" dirty="0"/>
          </a:p>
        </p:txBody>
      </p:sp>
      <p:sp>
        <p:nvSpPr>
          <p:cNvPr id="9" name="Text 7"/>
          <p:cNvSpPr/>
          <p:nvPr/>
        </p:nvSpPr>
        <p:spPr>
          <a:xfrm>
            <a:off x="7969647" y="4096463"/>
            <a:ext cx="6244709" cy="362903"/>
          </a:xfrm>
          <a:prstGeom prst="rect">
            <a:avLst/>
          </a:prstGeom>
          <a:noFill/>
          <a:ln/>
        </p:spPr>
        <p:txBody>
          <a:bodyPr wrap="none" lIns="0" tIns="0" rIns="0" bIns="0" rtlCol="0" anchor="t"/>
          <a:lstStyle/>
          <a:p>
            <a:pPr marL="342900" indent="-342900" algn="r" rtl="1">
              <a:lnSpc>
                <a:spcPts val="2850"/>
              </a:lnSpc>
              <a:buSzPct val="100000"/>
              <a:buChar char="•"/>
            </a:pPr>
            <a:r>
              <a:rPr lang="ar-EG" sz="1750" dirty="0">
                <a:solidFill>
                  <a:srgbClr val="4C4C4D"/>
                </a:solidFill>
                <a:latin typeface="Heebo" pitchFamily="34" charset="0"/>
                <a:ea typeface="Heebo" pitchFamily="34" charset="-122"/>
                <a:cs typeface="Heebo" pitchFamily="34" charset="-120"/>
              </a:rPr>
              <a:t>عليكم</a:t>
            </a:r>
            <a:endParaRPr lang="en-US" sz="1750" dirty="0"/>
          </a:p>
        </p:txBody>
      </p:sp>
      <p:sp>
        <p:nvSpPr>
          <p:cNvPr id="10" name="Text 8"/>
          <p:cNvSpPr/>
          <p:nvPr/>
        </p:nvSpPr>
        <p:spPr>
          <a:xfrm>
            <a:off x="7969646" y="4542873"/>
            <a:ext cx="6244709" cy="362903"/>
          </a:xfrm>
          <a:prstGeom prst="rect">
            <a:avLst/>
          </a:prstGeom>
          <a:noFill/>
          <a:ln/>
        </p:spPr>
        <p:txBody>
          <a:bodyPr wrap="none" lIns="0" tIns="0" rIns="0" bIns="0" rtlCol="0" anchor="t"/>
          <a:lstStyle/>
          <a:p>
            <a:pPr marL="342900" indent="-342900" algn="r" rtl="1">
              <a:lnSpc>
                <a:spcPts val="2850"/>
              </a:lnSpc>
              <a:buSzPct val="100000"/>
              <a:buChar char="•"/>
            </a:pPr>
            <a:r>
              <a:rPr lang="ar-EG" sz="1750" dirty="0">
                <a:solidFill>
                  <a:srgbClr val="4C4C4D"/>
                </a:solidFill>
                <a:latin typeface="Heebo" pitchFamily="34" charset="0"/>
                <a:ea typeface="Heebo" pitchFamily="34" charset="-122"/>
                <a:cs typeface="Heebo" pitchFamily="34" charset="-120"/>
              </a:rPr>
              <a:t>عليك</a:t>
            </a:r>
            <a:r>
              <a:rPr lang="en-US" sz="1750" dirty="0">
                <a:solidFill>
                  <a:srgbClr val="4C4C4D"/>
                </a:solidFill>
                <a:latin typeface="Heebo" pitchFamily="34" charset="0"/>
                <a:ea typeface="Heebo" pitchFamily="34" charset="-122"/>
                <a:cs typeface="Heebo" pitchFamily="34" charset="-120"/>
              </a:rPr>
              <a:t> </a:t>
            </a:r>
            <a:endParaRPr lang="en-US" sz="1750" dirty="0"/>
          </a:p>
        </p:txBody>
      </p:sp>
      <p:sp>
        <p:nvSpPr>
          <p:cNvPr id="11" name="Text 9"/>
          <p:cNvSpPr/>
          <p:nvPr/>
        </p:nvSpPr>
        <p:spPr>
          <a:xfrm>
            <a:off x="7599521" y="5547836"/>
            <a:ext cx="6244709" cy="362903"/>
          </a:xfrm>
          <a:prstGeom prst="rect">
            <a:avLst/>
          </a:prstGeom>
          <a:noFill/>
          <a:ln/>
        </p:spPr>
        <p:txBody>
          <a:bodyPr wrap="none" lIns="0" tIns="0" rIns="0" bIns="0" rtlCol="0" anchor="t"/>
          <a:lstStyle/>
          <a:p>
            <a:pPr marL="342900" indent="-342900" algn="r" rtl="1">
              <a:lnSpc>
                <a:spcPts val="2850"/>
              </a:lnSpc>
              <a:buSzPct val="100000"/>
              <a:buChar char="•"/>
            </a:pPr>
            <a:endParaRPr lang="en-US" sz="1750" dirty="0"/>
          </a:p>
        </p:txBody>
      </p:sp>
      <p:sp>
        <p:nvSpPr>
          <p:cNvPr id="16" name="TextBox 15">
            <a:extLst>
              <a:ext uri="{FF2B5EF4-FFF2-40B4-BE49-F238E27FC236}">
                <a16:creationId xmlns:a16="http://schemas.microsoft.com/office/drawing/2014/main" id="{DAFB1A72-5AA2-DDF0-AD14-57C18506EFB7}"/>
              </a:ext>
            </a:extLst>
          </p:cNvPr>
          <p:cNvSpPr txBox="1"/>
          <p:nvPr/>
        </p:nvSpPr>
        <p:spPr>
          <a:xfrm>
            <a:off x="11653024" y="4018862"/>
            <a:ext cx="7315200" cy="440505"/>
          </a:xfrm>
          <a:prstGeom prst="rect">
            <a:avLst/>
          </a:prstGeom>
          <a:noFill/>
        </p:spPr>
        <p:txBody>
          <a:bodyPr wrap="square">
            <a:spAutoFit/>
          </a:bodyPr>
          <a:lstStyle/>
          <a:p>
            <a:pPr marL="0" indent="0" algn="l">
              <a:lnSpc>
                <a:spcPts val="2850"/>
              </a:lnSpc>
              <a:buNone/>
            </a:pPr>
            <a:r>
              <a:rPr lang="en-US" dirty="0">
                <a:solidFill>
                  <a:srgbClr val="4C4C4D"/>
                </a:solidFill>
                <a:latin typeface="Heebo" pitchFamily="34" charset="0"/>
                <a:ea typeface="Heebo" pitchFamily="34" charset="-122"/>
                <a:cs typeface="Heebo" pitchFamily="34" charset="-120"/>
              </a:rPr>
              <a:t>Model predict</a:t>
            </a:r>
            <a:r>
              <a:rPr lang="en-US" sz="1800" dirty="0">
                <a:solidFill>
                  <a:srgbClr val="4C4C4D"/>
                </a:solidFill>
                <a:latin typeface="Heebo" pitchFamily="34" charset="0"/>
                <a:ea typeface="Heebo" pitchFamily="34" charset="-122"/>
                <a:cs typeface="Heebo" pitchFamily="34" charset="-120"/>
              </a:rPr>
              <a: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B4938412-A237-9699-7D5D-45A9D14F6E5D}"/>
              </a:ext>
            </a:extLst>
          </p:cNvPr>
          <p:cNvPicPr>
            <a:picLocks noChangeAspect="1"/>
          </p:cNvPicPr>
          <p:nvPr/>
        </p:nvPicPr>
        <p:blipFill>
          <a:blip r:embed="rId2"/>
          <a:srcRect b="40618"/>
          <a:stretch/>
        </p:blipFill>
        <p:spPr>
          <a:xfrm>
            <a:off x="7727924" y="1448585"/>
            <a:ext cx="6715714" cy="2322311"/>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9A1CD8E4-3DB4-6FBC-C842-02E250D6CB2F}"/>
              </a:ext>
            </a:extLst>
          </p:cNvPr>
          <p:cNvPicPr>
            <a:picLocks noChangeAspect="1"/>
          </p:cNvPicPr>
          <p:nvPr/>
        </p:nvPicPr>
        <p:blipFill>
          <a:blip r:embed="rId3"/>
          <a:srcRect b="42135"/>
          <a:stretch/>
        </p:blipFill>
        <p:spPr>
          <a:xfrm>
            <a:off x="233792" y="5632666"/>
            <a:ext cx="6902476" cy="2309504"/>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4D2B29C1-7F3B-2B6B-C446-66DD5E209BA8}"/>
              </a:ext>
            </a:extLst>
          </p:cNvPr>
          <p:cNvPicPr>
            <a:picLocks noChangeAspect="1"/>
          </p:cNvPicPr>
          <p:nvPr/>
        </p:nvPicPr>
        <p:blipFill>
          <a:blip r:embed="rId4"/>
          <a:srcRect b="42131"/>
          <a:stretch/>
        </p:blipFill>
        <p:spPr>
          <a:xfrm>
            <a:off x="186762" y="287430"/>
            <a:ext cx="7183296" cy="2381374"/>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3BCE7309-5930-1ABE-7861-2CE2C12FA4A6}"/>
              </a:ext>
            </a:extLst>
          </p:cNvPr>
          <p:cNvPicPr>
            <a:picLocks noChangeAspect="1"/>
          </p:cNvPicPr>
          <p:nvPr/>
        </p:nvPicPr>
        <p:blipFill>
          <a:blip r:embed="rId5"/>
          <a:srcRect b="41104"/>
          <a:stretch/>
        </p:blipFill>
        <p:spPr>
          <a:xfrm>
            <a:off x="186762" y="2989049"/>
            <a:ext cx="6635134" cy="225150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640BC370-FAB9-0ABF-1CB8-751DF769722E}"/>
              </a:ext>
            </a:extLst>
          </p:cNvPr>
          <p:cNvPicPr>
            <a:picLocks noChangeAspect="1"/>
          </p:cNvPicPr>
          <p:nvPr/>
        </p:nvPicPr>
        <p:blipFill>
          <a:blip r:embed="rId6"/>
          <a:srcRect b="40616"/>
          <a:stretch/>
        </p:blipFill>
        <p:spPr>
          <a:xfrm>
            <a:off x="7494133" y="4114800"/>
            <a:ext cx="7183296" cy="2478258"/>
          </a:xfrm>
          <a:prstGeom prst="rect">
            <a:avLst/>
          </a:prstGeom>
        </p:spPr>
      </p:pic>
      <p:sp>
        <p:nvSpPr>
          <p:cNvPr id="12" name="Arrow: Curved Down 11">
            <a:extLst>
              <a:ext uri="{FF2B5EF4-FFF2-40B4-BE49-F238E27FC236}">
                <a16:creationId xmlns:a16="http://schemas.microsoft.com/office/drawing/2014/main" id="{9F3A4D02-CD86-0157-3ADA-FB52763ED519}"/>
              </a:ext>
            </a:extLst>
          </p:cNvPr>
          <p:cNvSpPr/>
          <p:nvPr/>
        </p:nvSpPr>
        <p:spPr>
          <a:xfrm rot="2349615" flipH="1">
            <a:off x="7592432" y="690916"/>
            <a:ext cx="692274" cy="557561"/>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Down 12">
            <a:extLst>
              <a:ext uri="{FF2B5EF4-FFF2-40B4-BE49-F238E27FC236}">
                <a16:creationId xmlns:a16="http://schemas.microsoft.com/office/drawing/2014/main" id="{D6EF6EFA-6FB8-E08E-EA5B-9C2225219E70}"/>
              </a:ext>
            </a:extLst>
          </p:cNvPr>
          <p:cNvSpPr/>
          <p:nvPr/>
        </p:nvSpPr>
        <p:spPr>
          <a:xfrm>
            <a:off x="3504329" y="2430966"/>
            <a:ext cx="476656" cy="7359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B64F7F66-5855-B73B-19F9-0203BCAD329B}"/>
              </a:ext>
            </a:extLst>
          </p:cNvPr>
          <p:cNvSpPr/>
          <p:nvPr/>
        </p:nvSpPr>
        <p:spPr>
          <a:xfrm>
            <a:off x="3301754" y="4964740"/>
            <a:ext cx="476656" cy="7359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Curved Down 14">
            <a:extLst>
              <a:ext uri="{FF2B5EF4-FFF2-40B4-BE49-F238E27FC236}">
                <a16:creationId xmlns:a16="http://schemas.microsoft.com/office/drawing/2014/main" id="{D1C57432-22AA-9C3A-9D0E-F802C8D69C14}"/>
              </a:ext>
            </a:extLst>
          </p:cNvPr>
          <p:cNvSpPr/>
          <p:nvPr/>
        </p:nvSpPr>
        <p:spPr>
          <a:xfrm rot="9269953" flipH="1">
            <a:off x="7471586" y="6616115"/>
            <a:ext cx="1039112" cy="105321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Explosion: 8 Points 15">
            <a:extLst>
              <a:ext uri="{FF2B5EF4-FFF2-40B4-BE49-F238E27FC236}">
                <a16:creationId xmlns:a16="http://schemas.microsoft.com/office/drawing/2014/main" id="{E3079511-E781-1499-8873-60618BD7F68C}"/>
              </a:ext>
            </a:extLst>
          </p:cNvPr>
          <p:cNvSpPr/>
          <p:nvPr/>
        </p:nvSpPr>
        <p:spPr>
          <a:xfrm>
            <a:off x="13504127" y="4114800"/>
            <a:ext cx="680224" cy="769434"/>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E0396D-2FB9-3B74-1DC7-EEB268AE701E}"/>
              </a:ext>
            </a:extLst>
          </p:cNvPr>
          <p:cNvSpPr txBox="1"/>
          <p:nvPr/>
        </p:nvSpPr>
        <p:spPr>
          <a:xfrm>
            <a:off x="14052673" y="1448585"/>
            <a:ext cx="390965" cy="369332"/>
          </a:xfrm>
          <a:prstGeom prst="rect">
            <a:avLst/>
          </a:prstGeom>
          <a:solidFill>
            <a:schemeClr val="accent2"/>
          </a:solidFill>
        </p:spPr>
        <p:txBody>
          <a:bodyPr wrap="square" rtlCol="0">
            <a:spAutoFit/>
          </a:bodyPr>
          <a:lstStyle/>
          <a:p>
            <a:r>
              <a:rPr lang="ar-EG" dirty="0"/>
              <a:t>1</a:t>
            </a:r>
            <a:endParaRPr lang="en-US" dirty="0"/>
          </a:p>
        </p:txBody>
      </p:sp>
      <p:sp>
        <p:nvSpPr>
          <p:cNvPr id="18" name="TextBox 17">
            <a:extLst>
              <a:ext uri="{FF2B5EF4-FFF2-40B4-BE49-F238E27FC236}">
                <a16:creationId xmlns:a16="http://schemas.microsoft.com/office/drawing/2014/main" id="{1B3D6BB5-FCFE-3333-6E7A-AFA260CCB96F}"/>
              </a:ext>
            </a:extLst>
          </p:cNvPr>
          <p:cNvSpPr txBox="1"/>
          <p:nvPr/>
        </p:nvSpPr>
        <p:spPr>
          <a:xfrm>
            <a:off x="6940785" y="287430"/>
            <a:ext cx="390965" cy="369332"/>
          </a:xfrm>
          <a:prstGeom prst="rect">
            <a:avLst/>
          </a:prstGeom>
          <a:solidFill>
            <a:schemeClr val="accent2"/>
          </a:solidFill>
        </p:spPr>
        <p:txBody>
          <a:bodyPr wrap="square" rtlCol="0">
            <a:spAutoFit/>
          </a:bodyPr>
          <a:lstStyle/>
          <a:p>
            <a:r>
              <a:rPr lang="ar-EG" dirty="0"/>
              <a:t>2</a:t>
            </a:r>
            <a:endParaRPr lang="en-US" dirty="0"/>
          </a:p>
        </p:txBody>
      </p:sp>
      <p:sp>
        <p:nvSpPr>
          <p:cNvPr id="19" name="TextBox 18">
            <a:extLst>
              <a:ext uri="{FF2B5EF4-FFF2-40B4-BE49-F238E27FC236}">
                <a16:creationId xmlns:a16="http://schemas.microsoft.com/office/drawing/2014/main" id="{CE9E75E3-6743-0DEC-F221-408730474F84}"/>
              </a:ext>
            </a:extLst>
          </p:cNvPr>
          <p:cNvSpPr txBox="1"/>
          <p:nvPr/>
        </p:nvSpPr>
        <p:spPr>
          <a:xfrm>
            <a:off x="6430931" y="2989049"/>
            <a:ext cx="390965" cy="369332"/>
          </a:xfrm>
          <a:prstGeom prst="rect">
            <a:avLst/>
          </a:prstGeom>
          <a:solidFill>
            <a:schemeClr val="accent2"/>
          </a:solidFill>
        </p:spPr>
        <p:txBody>
          <a:bodyPr wrap="square" rtlCol="0">
            <a:spAutoFit/>
          </a:bodyPr>
          <a:lstStyle/>
          <a:p>
            <a:r>
              <a:rPr lang="ar-EG" dirty="0"/>
              <a:t>3</a:t>
            </a:r>
          </a:p>
        </p:txBody>
      </p:sp>
      <p:sp>
        <p:nvSpPr>
          <p:cNvPr id="20" name="TextBox 19">
            <a:extLst>
              <a:ext uri="{FF2B5EF4-FFF2-40B4-BE49-F238E27FC236}">
                <a16:creationId xmlns:a16="http://schemas.microsoft.com/office/drawing/2014/main" id="{3C3F9E6E-33D8-7499-5D35-6B5373D12563}"/>
              </a:ext>
            </a:extLst>
          </p:cNvPr>
          <p:cNvSpPr txBox="1"/>
          <p:nvPr/>
        </p:nvSpPr>
        <p:spPr>
          <a:xfrm>
            <a:off x="6728753" y="5700720"/>
            <a:ext cx="390965" cy="369332"/>
          </a:xfrm>
          <a:prstGeom prst="rect">
            <a:avLst/>
          </a:prstGeom>
          <a:solidFill>
            <a:schemeClr val="accent2"/>
          </a:solidFill>
        </p:spPr>
        <p:txBody>
          <a:bodyPr wrap="square" rtlCol="0">
            <a:spAutoFit/>
          </a:bodyPr>
          <a:lstStyle/>
          <a:p>
            <a:r>
              <a:rPr lang="ar-EG" dirty="0"/>
              <a:t>4</a:t>
            </a:r>
          </a:p>
        </p:txBody>
      </p:sp>
      <p:sp>
        <p:nvSpPr>
          <p:cNvPr id="21" name="TextBox 20">
            <a:extLst>
              <a:ext uri="{FF2B5EF4-FFF2-40B4-BE49-F238E27FC236}">
                <a16:creationId xmlns:a16="http://schemas.microsoft.com/office/drawing/2014/main" id="{E8806EEA-EF5F-ADC8-8AD1-AC6F2CA6F32F}"/>
              </a:ext>
            </a:extLst>
          </p:cNvPr>
          <p:cNvSpPr txBox="1"/>
          <p:nvPr/>
        </p:nvSpPr>
        <p:spPr>
          <a:xfrm>
            <a:off x="14248155" y="4210553"/>
            <a:ext cx="390965" cy="369332"/>
          </a:xfrm>
          <a:prstGeom prst="rect">
            <a:avLst/>
          </a:prstGeom>
          <a:solidFill>
            <a:schemeClr val="accent2"/>
          </a:solidFill>
        </p:spPr>
        <p:txBody>
          <a:bodyPr wrap="square" rtlCol="0">
            <a:spAutoFit/>
          </a:bodyPr>
          <a:lstStyle/>
          <a:p>
            <a:r>
              <a:rPr lang="ar-EG" dirty="0"/>
              <a:t>5</a:t>
            </a:r>
          </a:p>
        </p:txBody>
      </p:sp>
    </p:spTree>
    <p:extLst>
      <p:ext uri="{BB962C8B-B14F-4D97-AF65-F5344CB8AC3E}">
        <p14:creationId xmlns:p14="http://schemas.microsoft.com/office/powerpoint/2010/main" val="366205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0D7D11B8-9918-5DF9-174A-167191CDA987}"/>
              </a:ext>
            </a:extLst>
          </p:cNvPr>
          <p:cNvPicPr>
            <a:picLocks noChangeAspect="1"/>
          </p:cNvPicPr>
          <p:nvPr/>
        </p:nvPicPr>
        <p:blipFill>
          <a:blip r:embed="rId2"/>
          <a:srcRect b="35524"/>
          <a:stretch/>
        </p:blipFill>
        <p:spPr>
          <a:xfrm>
            <a:off x="0" y="4632941"/>
            <a:ext cx="8344623" cy="3056217"/>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0D3E79D0-E625-B8C4-277D-0E51633D34DF}"/>
              </a:ext>
            </a:extLst>
          </p:cNvPr>
          <p:cNvPicPr>
            <a:picLocks noChangeAspect="1"/>
          </p:cNvPicPr>
          <p:nvPr/>
        </p:nvPicPr>
        <p:blipFill>
          <a:blip r:embed="rId3"/>
          <a:srcRect b="38496"/>
          <a:stretch/>
        </p:blipFill>
        <p:spPr>
          <a:xfrm>
            <a:off x="5958029" y="362023"/>
            <a:ext cx="8344623" cy="2938739"/>
          </a:xfrm>
          <a:prstGeom prst="rect">
            <a:avLst/>
          </a:prstGeom>
        </p:spPr>
      </p:pic>
      <p:sp>
        <p:nvSpPr>
          <p:cNvPr id="6" name="Arrow: Down 5">
            <a:extLst>
              <a:ext uri="{FF2B5EF4-FFF2-40B4-BE49-F238E27FC236}">
                <a16:creationId xmlns:a16="http://schemas.microsoft.com/office/drawing/2014/main" id="{D358A5DF-5D4B-E3C3-5101-D246B786B09B}"/>
              </a:ext>
            </a:extLst>
          </p:cNvPr>
          <p:cNvSpPr/>
          <p:nvPr/>
        </p:nvSpPr>
        <p:spPr>
          <a:xfrm>
            <a:off x="6445405" y="3300762"/>
            <a:ext cx="1004977" cy="13321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09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63615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Model Limitations</a:t>
            </a:r>
            <a:endParaRPr lang="en-US" sz="4450" dirty="0"/>
          </a:p>
        </p:txBody>
      </p:sp>
      <p:sp>
        <p:nvSpPr>
          <p:cNvPr id="4" name="Shape 1"/>
          <p:cNvSpPr/>
          <p:nvPr/>
        </p:nvSpPr>
        <p:spPr>
          <a:xfrm>
            <a:off x="6280190" y="1685092"/>
            <a:ext cx="7556421" cy="1306949"/>
          </a:xfrm>
          <a:prstGeom prst="roundRect">
            <a:avLst>
              <a:gd name="adj" fmla="val 2603"/>
            </a:avLst>
          </a:prstGeom>
          <a:solidFill>
            <a:srgbClr val="F2EEEE"/>
          </a:solidFill>
          <a:ln/>
        </p:spPr>
        <p:txBody>
          <a:bodyPr/>
          <a:lstStyle/>
          <a:p>
            <a:endParaRPr lang="en-US"/>
          </a:p>
        </p:txBody>
      </p:sp>
      <p:sp>
        <p:nvSpPr>
          <p:cNvPr id="5" name="Text 2"/>
          <p:cNvSpPr/>
          <p:nvPr/>
        </p:nvSpPr>
        <p:spPr>
          <a:xfrm>
            <a:off x="6507004" y="191190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OOV Words</a:t>
            </a:r>
            <a:endParaRPr lang="en-US" sz="2200" dirty="0"/>
          </a:p>
        </p:txBody>
      </p:sp>
      <p:sp>
        <p:nvSpPr>
          <p:cNvPr id="6" name="Text 3"/>
          <p:cNvSpPr/>
          <p:nvPr/>
        </p:nvSpPr>
        <p:spPr>
          <a:xfrm>
            <a:off x="6507004" y="2402324"/>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Model struggles with unseen words, causing prediction gaps.</a:t>
            </a:r>
            <a:endParaRPr lang="en-US" sz="1750" dirty="0"/>
          </a:p>
        </p:txBody>
      </p:sp>
      <p:sp>
        <p:nvSpPr>
          <p:cNvPr id="7" name="Shape 4"/>
          <p:cNvSpPr/>
          <p:nvPr/>
        </p:nvSpPr>
        <p:spPr>
          <a:xfrm>
            <a:off x="6280190" y="3218855"/>
            <a:ext cx="7556421" cy="1306949"/>
          </a:xfrm>
          <a:prstGeom prst="roundRect">
            <a:avLst>
              <a:gd name="adj" fmla="val 2603"/>
            </a:avLst>
          </a:prstGeom>
          <a:solidFill>
            <a:srgbClr val="F2EEEE"/>
          </a:solidFill>
          <a:ln/>
        </p:spPr>
        <p:txBody>
          <a:bodyPr/>
          <a:lstStyle/>
          <a:p>
            <a:endParaRPr lang="en-US"/>
          </a:p>
        </p:txBody>
      </p:sp>
      <p:sp>
        <p:nvSpPr>
          <p:cNvPr id="8" name="Text 5"/>
          <p:cNvSpPr/>
          <p:nvPr/>
        </p:nvSpPr>
        <p:spPr>
          <a:xfrm>
            <a:off x="6507004" y="344566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0000"/>
                </a:solidFill>
                <a:latin typeface="Crimson Pro Semi Bold" pitchFamily="34" charset="0"/>
                <a:ea typeface="Crimson Pro Semi Bold" pitchFamily="34" charset="-122"/>
                <a:cs typeface="Crimson Pro Semi Bold" pitchFamily="34" charset="-120"/>
              </a:rPr>
              <a:t>Context Limitations</a:t>
            </a:r>
            <a:endParaRPr lang="en-US" sz="2200" dirty="0">
              <a:solidFill>
                <a:srgbClr val="FF0000"/>
              </a:solidFill>
            </a:endParaRPr>
          </a:p>
        </p:txBody>
      </p:sp>
      <p:sp>
        <p:nvSpPr>
          <p:cNvPr id="9" name="Text 6"/>
          <p:cNvSpPr/>
          <p:nvPr/>
        </p:nvSpPr>
        <p:spPr>
          <a:xfrm>
            <a:off x="6507004" y="3936087"/>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00B0F0"/>
                </a:solidFill>
                <a:latin typeface="Heebo" pitchFamily="34" charset="0"/>
                <a:ea typeface="Heebo" pitchFamily="34" charset="-122"/>
                <a:cs typeface="Heebo" pitchFamily="34" charset="-120"/>
              </a:rPr>
              <a:t>The model just predict for last word and ignore the syntax</a:t>
            </a:r>
            <a:endParaRPr lang="en-US" sz="1750" dirty="0">
              <a:solidFill>
                <a:srgbClr val="00B0F0"/>
              </a:solidFill>
            </a:endParaRPr>
          </a:p>
        </p:txBody>
      </p:sp>
      <p:sp>
        <p:nvSpPr>
          <p:cNvPr id="10" name="Shape 7"/>
          <p:cNvSpPr/>
          <p:nvPr/>
        </p:nvSpPr>
        <p:spPr>
          <a:xfrm>
            <a:off x="6280190" y="4752618"/>
            <a:ext cx="7556421" cy="1306949"/>
          </a:xfrm>
          <a:prstGeom prst="roundRect">
            <a:avLst>
              <a:gd name="adj" fmla="val 2603"/>
            </a:avLst>
          </a:prstGeom>
          <a:solidFill>
            <a:srgbClr val="F2EEEE"/>
          </a:solidFill>
          <a:ln/>
        </p:spPr>
        <p:txBody>
          <a:bodyPr/>
          <a:lstStyle/>
          <a:p>
            <a:endParaRPr lang="en-US"/>
          </a:p>
        </p:txBody>
      </p:sp>
      <p:sp>
        <p:nvSpPr>
          <p:cNvPr id="11" name="Text 8"/>
          <p:cNvSpPr/>
          <p:nvPr/>
        </p:nvSpPr>
        <p:spPr>
          <a:xfrm>
            <a:off x="6507004" y="49794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Data Bias</a:t>
            </a:r>
            <a:endParaRPr lang="en-US" sz="2200" dirty="0"/>
          </a:p>
        </p:txBody>
      </p:sp>
      <p:sp>
        <p:nvSpPr>
          <p:cNvPr id="12" name="Text 9"/>
          <p:cNvSpPr/>
          <p:nvPr/>
        </p:nvSpPr>
        <p:spPr>
          <a:xfrm>
            <a:off x="6507004" y="5469850"/>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Quality of training data directly impacts model fairness.</a:t>
            </a:r>
            <a:endParaRPr lang="en-US" sz="1750" dirty="0"/>
          </a:p>
        </p:txBody>
      </p:sp>
      <p:sp>
        <p:nvSpPr>
          <p:cNvPr id="13" name="Shape 10"/>
          <p:cNvSpPr/>
          <p:nvPr/>
        </p:nvSpPr>
        <p:spPr>
          <a:xfrm>
            <a:off x="6280190" y="6286381"/>
            <a:ext cx="7556421" cy="1306949"/>
          </a:xfrm>
          <a:prstGeom prst="roundRect">
            <a:avLst>
              <a:gd name="adj" fmla="val 2603"/>
            </a:avLst>
          </a:prstGeom>
          <a:solidFill>
            <a:srgbClr val="F2EEEE"/>
          </a:solidFill>
          <a:ln/>
        </p:spPr>
        <p:txBody>
          <a:bodyPr/>
          <a:lstStyle/>
          <a:p>
            <a:endParaRPr lang="en-US"/>
          </a:p>
        </p:txBody>
      </p:sp>
      <p:sp>
        <p:nvSpPr>
          <p:cNvPr id="14" name="Text 11"/>
          <p:cNvSpPr/>
          <p:nvPr/>
        </p:nvSpPr>
        <p:spPr>
          <a:xfrm>
            <a:off x="6507004" y="651319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Computational Cost</a:t>
            </a:r>
            <a:endParaRPr lang="en-US" sz="2200" dirty="0"/>
          </a:p>
        </p:txBody>
      </p:sp>
      <p:sp>
        <p:nvSpPr>
          <p:cNvPr id="15" name="Text 12"/>
          <p:cNvSpPr/>
          <p:nvPr/>
        </p:nvSpPr>
        <p:spPr>
          <a:xfrm>
            <a:off x="6507004" y="7003613"/>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High resource usage for large vocabulary sizes.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326</TotalTime>
  <Words>322</Words>
  <Application>Microsoft Office PowerPoint</Application>
  <PresentationFormat>Custom</PresentationFormat>
  <Paragraphs>81</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Heebo Medium</vt:lpstr>
      <vt:lpstr>Arial</vt:lpstr>
      <vt:lpstr>Crimson Pro Semi Bold</vt:lpstr>
      <vt:lpstr>Heebo</vt:lpstr>
      <vt:lpstr>Heebo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Ahmed_20220009</cp:lastModifiedBy>
  <cp:revision>6</cp:revision>
  <dcterms:created xsi:type="dcterms:W3CDTF">2025-05-12T21:12:52Z</dcterms:created>
  <dcterms:modified xsi:type="dcterms:W3CDTF">2025-05-13T02:41:12Z</dcterms:modified>
</cp:coreProperties>
</file>