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3" r:id="rId4"/>
    <p:sldId id="267" r:id="rId5"/>
    <p:sldId id="262" r:id="rId6"/>
    <p:sldId id="259" r:id="rId7"/>
    <p:sldId id="264" r:id="rId8"/>
    <p:sldId id="258" r:id="rId9"/>
    <p:sldId id="265" r:id="rId10"/>
    <p:sldId id="266" r:id="rId11"/>
    <p:sldId id="269" r:id="rId12"/>
    <p:sldId id="272" r:id="rId13"/>
    <p:sldId id="270" r:id="rId14"/>
    <p:sldId id="273" r:id="rId15"/>
    <p:sldId id="27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BD861-51EF-2C27-19F7-3A860B4511CC}" v="70" dt="2025-02-17T21:41:30.838"/>
    <p1510:client id="{A1D546C9-4384-D5D2-3632-A2C308CB2CDF}" v="34" dt="2025-02-18T23:16:34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12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8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3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21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4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0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004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083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cerchio, Policromia, schermata, obiettivo fotografic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41BA153-ACF9-94FA-A0E6-A84BE224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B6C0B6B-0232-0E21-66E4-B320005BD15D}"/>
              </a:ext>
            </a:extLst>
          </p:cNvPr>
          <p:cNvSpPr/>
          <p:nvPr/>
        </p:nvSpPr>
        <p:spPr>
          <a:xfrm>
            <a:off x="1212465" y="4383682"/>
            <a:ext cx="10019202" cy="1917202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3000" b="1" dirty="0">
                <a:latin typeface="Sitka Banner"/>
              </a:rPr>
              <a:t>ANCHE LE MACCHINE HANNO GLI OCCHI PER VEDERE</a:t>
            </a:r>
          </a:p>
          <a:p>
            <a:pPr algn="ctr"/>
            <a:r>
              <a:rPr lang="it-IT" sz="2000" b="1" dirty="0">
                <a:latin typeface="Sitka Banner"/>
              </a:rPr>
              <a:t>-EGZONA KAJA MATRICOLA: 955646</a:t>
            </a:r>
          </a:p>
        </p:txBody>
      </p:sp>
    </p:spTree>
    <p:extLst>
      <p:ext uri="{BB962C8B-B14F-4D97-AF65-F5344CB8AC3E}">
        <p14:creationId xmlns:p14="http://schemas.microsoft.com/office/powerpoint/2010/main" val="131525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60585-BEB3-4BD8-16E9-D54AC521C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0B8868E6-3275-B60F-0F94-9F32C4B435A0}"/>
              </a:ext>
            </a:extLst>
          </p:cNvPr>
          <p:cNvSpPr/>
          <p:nvPr/>
        </p:nvSpPr>
        <p:spPr>
          <a:xfrm>
            <a:off x="443925" y="809102"/>
            <a:ext cx="2588398" cy="518322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/>
              <a:t>FOTORECETTORI</a:t>
            </a:r>
          </a:p>
        </p:txBody>
      </p:sp>
      <p:pic>
        <p:nvPicPr>
          <p:cNvPr id="44" name="Immagine 43" descr="Retinite Pigmentosa e Degenerazione retinica: Sintomi e Cure">
            <a:extLst>
              <a:ext uri="{FF2B5EF4-FFF2-40B4-BE49-F238E27FC236}">
                <a16:creationId xmlns:a16="http://schemas.microsoft.com/office/drawing/2014/main" id="{B2927A45-C650-70D4-6A80-38C98A83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" t="14571" r="16052" b="55368"/>
          <a:stretch/>
        </p:blipFill>
        <p:spPr>
          <a:xfrm>
            <a:off x="469392" y="2091049"/>
            <a:ext cx="11412716" cy="2676062"/>
          </a:xfrm>
          <a:prstGeom prst="rect">
            <a:avLst/>
          </a:prstGeom>
        </p:spPr>
      </p:pic>
      <p:sp>
        <p:nvSpPr>
          <p:cNvPr id="45" name="Rettangolo 44">
            <a:extLst>
              <a:ext uri="{FF2B5EF4-FFF2-40B4-BE49-F238E27FC236}">
                <a16:creationId xmlns:a16="http://schemas.microsoft.com/office/drawing/2014/main" id="{EFD2B357-794D-026D-9118-059770B678DF}"/>
              </a:ext>
            </a:extLst>
          </p:cNvPr>
          <p:cNvSpPr/>
          <p:nvPr/>
        </p:nvSpPr>
        <p:spPr>
          <a:xfrm>
            <a:off x="3485828" y="809102"/>
            <a:ext cx="2588398" cy="518322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 dirty="0"/>
              <a:t>CELLULE BIPOLARI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54C23FB9-4307-8F29-D0E5-86E2032A55E4}"/>
              </a:ext>
            </a:extLst>
          </p:cNvPr>
          <p:cNvSpPr/>
          <p:nvPr/>
        </p:nvSpPr>
        <p:spPr>
          <a:xfrm>
            <a:off x="6454580" y="809102"/>
            <a:ext cx="2588398" cy="518322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 dirty="0"/>
              <a:t>CELLULE ANGLIARI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926C126E-B56D-7873-3367-0DC43ED8743F}"/>
              </a:ext>
            </a:extLst>
          </p:cNvPr>
          <p:cNvSpPr/>
          <p:nvPr/>
        </p:nvSpPr>
        <p:spPr>
          <a:xfrm>
            <a:off x="9234356" y="809102"/>
            <a:ext cx="2588398" cy="518322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 dirty="0"/>
              <a:t>NERVO OTTICO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FC43833C-1FB5-FC30-5D4D-9601FA454B62}"/>
              </a:ext>
            </a:extLst>
          </p:cNvPr>
          <p:cNvSpPr/>
          <p:nvPr/>
        </p:nvSpPr>
        <p:spPr>
          <a:xfrm>
            <a:off x="1931348" y="5527406"/>
            <a:ext cx="2588398" cy="518322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 dirty="0"/>
              <a:t>CELLULE ORIZZONTALI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CC8500E2-84C7-81D3-2182-C538D3D7CE2E}"/>
              </a:ext>
            </a:extLst>
          </p:cNvPr>
          <p:cNvSpPr/>
          <p:nvPr/>
        </p:nvSpPr>
        <p:spPr>
          <a:xfrm>
            <a:off x="7082468" y="5527406"/>
            <a:ext cx="2588398" cy="518322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 dirty="0"/>
              <a:t>CELLULE AMACRINE</a:t>
            </a:r>
          </a:p>
        </p:txBody>
      </p:sp>
    </p:spTree>
    <p:extLst>
      <p:ext uri="{BB962C8B-B14F-4D97-AF65-F5344CB8AC3E}">
        <p14:creationId xmlns:p14="http://schemas.microsoft.com/office/powerpoint/2010/main" val="424975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30E46872-D2B4-2CED-F0F4-B28E4532CAB4}"/>
              </a:ext>
            </a:extLst>
          </p:cNvPr>
          <p:cNvSpPr/>
          <p:nvPr/>
        </p:nvSpPr>
        <p:spPr>
          <a:xfrm>
            <a:off x="468309" y="528686"/>
            <a:ext cx="11386232" cy="527901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 dirty="0"/>
              <a:t>CORPO GENICOLATO LATERALE LGN </a:t>
            </a:r>
            <a:endParaRPr lang="it-IT" dirty="0"/>
          </a:p>
        </p:txBody>
      </p:sp>
      <p:pic>
        <p:nvPicPr>
          <p:cNvPr id="4" name="Immagine 3" descr="Sistema nervoso: definizione e funzioni | StudySmarter">
            <a:extLst>
              <a:ext uri="{FF2B5EF4-FFF2-40B4-BE49-F238E27FC236}">
                <a16:creationId xmlns:a16="http://schemas.microsoft.com/office/drawing/2014/main" id="{017B19F7-F877-CF8C-D674-CCDDF5B15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46" y="1711951"/>
            <a:ext cx="5398655" cy="3818946"/>
          </a:xfrm>
          <a:prstGeom prst="rect">
            <a:avLst/>
          </a:prstGeom>
        </p:spPr>
      </p:pic>
      <p:pic>
        <p:nvPicPr>
          <p:cNvPr id="6" name="Immagine 5" descr="Visual Pathway Flashcards | Quizlet">
            <a:extLst>
              <a:ext uri="{FF2B5EF4-FFF2-40B4-BE49-F238E27FC236}">
                <a16:creationId xmlns:a16="http://schemas.microsoft.com/office/drawing/2014/main" id="{3354C79B-A23A-49A2-0D9B-F15712A71F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42" r="10041" b="186"/>
          <a:stretch/>
        </p:blipFill>
        <p:spPr>
          <a:xfrm>
            <a:off x="468143" y="1361210"/>
            <a:ext cx="5691602" cy="489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9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 descr="Immagine che contiene diagramma, testo, schermata, line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309FE20-D97E-CEF8-B9ED-3CBEECEF9E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2905" r="3487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AE2B162-DCBF-07B1-9DF6-56CBB8617427}"/>
              </a:ext>
            </a:extLst>
          </p:cNvPr>
          <p:cNvSpPr/>
          <p:nvPr/>
        </p:nvSpPr>
        <p:spPr>
          <a:xfrm>
            <a:off x="371438" y="1143729"/>
            <a:ext cx="4190776" cy="2911872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3800" b="1" dirty="0">
                <a:latin typeface="Sitka Banner"/>
              </a:rPr>
              <a:t>SISTEMA NEURALE ARTIFICIALE</a:t>
            </a:r>
          </a:p>
          <a:p>
            <a:pPr algn="ctr"/>
            <a:endParaRPr lang="it-IT" sz="3800" b="1" dirty="0">
              <a:latin typeface="Sitka Banner"/>
            </a:endParaRPr>
          </a:p>
          <a:p>
            <a:pPr algn="ctr"/>
            <a:r>
              <a:rPr lang="it-IT" sz="2000" b="1" dirty="0">
                <a:latin typeface="Sitka Banner"/>
              </a:rPr>
              <a:t>IMITAZIONE DEL PROCESSO NATURALE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4526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19CE1-BD45-37B0-0693-9D4CE35CC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0AD2F293-54F6-8767-0CC4-2E97E48B88D3}"/>
              </a:ext>
            </a:extLst>
          </p:cNvPr>
          <p:cNvSpPr/>
          <p:nvPr/>
        </p:nvSpPr>
        <p:spPr>
          <a:xfrm>
            <a:off x="468309" y="528686"/>
            <a:ext cx="11386232" cy="527901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 dirty="0"/>
              <a:t>RETI NEURALE CONVUZIONALI CNN </a:t>
            </a:r>
            <a:endParaRPr lang="it-IT" dirty="0"/>
          </a:p>
        </p:txBody>
      </p:sp>
      <p:pic>
        <p:nvPicPr>
          <p:cNvPr id="2" name="Immagine 1" descr="Cos'è una rete neurale convoluzionale (CNN)? - IONOS">
            <a:extLst>
              <a:ext uri="{FF2B5EF4-FFF2-40B4-BE49-F238E27FC236}">
                <a16:creationId xmlns:a16="http://schemas.microsoft.com/office/drawing/2014/main" id="{12141FD0-664D-3978-0C85-6BC135C74D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56" r="84" b="9658"/>
          <a:stretch/>
        </p:blipFill>
        <p:spPr>
          <a:xfrm>
            <a:off x="468550" y="1522581"/>
            <a:ext cx="11368397" cy="479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9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A3CB8-8E1C-305B-2246-3332435A8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267B5A18-1D4C-E944-BA4C-7C611564988D}"/>
              </a:ext>
            </a:extLst>
          </p:cNvPr>
          <p:cNvSpPr/>
          <p:nvPr/>
        </p:nvSpPr>
        <p:spPr>
          <a:xfrm>
            <a:off x="3434247" y="587240"/>
            <a:ext cx="4854804" cy="832701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 dirty="0"/>
              <a:t>CONVOLUTIONAL LAYER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363DFD9-08BE-2A21-BFBF-9FB47E8F9985}"/>
              </a:ext>
            </a:extLst>
          </p:cNvPr>
          <p:cNvSpPr/>
          <p:nvPr/>
        </p:nvSpPr>
        <p:spPr>
          <a:xfrm>
            <a:off x="3434247" y="3540041"/>
            <a:ext cx="4854804" cy="832701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 dirty="0"/>
              <a:t>POOLING LAYER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6C696DD-CB48-089C-6AC7-24364123C9FC}"/>
              </a:ext>
            </a:extLst>
          </p:cNvPr>
          <p:cNvSpPr/>
          <p:nvPr/>
        </p:nvSpPr>
        <p:spPr>
          <a:xfrm>
            <a:off x="3434247" y="2004892"/>
            <a:ext cx="4854804" cy="832701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 dirty="0"/>
              <a:t>RELU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C2C0A4A-3F85-9C27-9FE2-E5CCFE9D37FB}"/>
              </a:ext>
            </a:extLst>
          </p:cNvPr>
          <p:cNvSpPr/>
          <p:nvPr/>
        </p:nvSpPr>
        <p:spPr>
          <a:xfrm>
            <a:off x="3434247" y="5131774"/>
            <a:ext cx="4854804" cy="832701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 dirty="0"/>
              <a:t>FULLY CONNECTED LAYER</a:t>
            </a:r>
          </a:p>
        </p:txBody>
      </p:sp>
    </p:spTree>
    <p:extLst>
      <p:ext uri="{BB962C8B-B14F-4D97-AF65-F5344CB8AC3E}">
        <p14:creationId xmlns:p14="http://schemas.microsoft.com/office/powerpoint/2010/main" val="150111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 descr="Date il coding ai bambini - Changes">
            <a:extLst>
              <a:ext uri="{FF2B5EF4-FFF2-40B4-BE49-F238E27FC236}">
                <a16:creationId xmlns:a16="http://schemas.microsoft.com/office/drawing/2014/main" id="{35FE0228-EC74-700D-2F94-140CCE95E2D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9BEA13F-B7E7-5307-5B8D-ECB6BAD1A033}"/>
              </a:ext>
            </a:extLst>
          </p:cNvPr>
          <p:cNvSpPr/>
          <p:nvPr/>
        </p:nvSpPr>
        <p:spPr>
          <a:xfrm>
            <a:off x="371438" y="1143729"/>
            <a:ext cx="4190776" cy="2911872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3800" b="1" dirty="0">
                <a:latin typeface="Sitka Banner"/>
              </a:rPr>
              <a:t>CODICE</a:t>
            </a:r>
            <a:r>
              <a:rPr lang="it-IT" sz="2000" b="1" dirty="0">
                <a:latin typeface="Sitka Banner"/>
              </a:rPr>
              <a:t>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772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5D776D1-27A3-8945-D2EC-4B344740BC76}"/>
              </a:ext>
            </a:extLst>
          </p:cNvPr>
          <p:cNvSpPr/>
          <p:nvPr/>
        </p:nvSpPr>
        <p:spPr>
          <a:xfrm>
            <a:off x="468309" y="528686"/>
            <a:ext cx="11386232" cy="527901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/>
              <a:t>SOMMARIO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E227936-2A15-BEC9-B453-DA202B2B38E5}"/>
              </a:ext>
            </a:extLst>
          </p:cNvPr>
          <p:cNvSpPr txBox="1">
            <a:spLocks/>
          </p:cNvSpPr>
          <p:nvPr/>
        </p:nvSpPr>
        <p:spPr>
          <a:xfrm>
            <a:off x="465747" y="1923886"/>
            <a:ext cx="11401864" cy="4932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dirty="0"/>
              <a:t>Introduzione </a:t>
            </a:r>
            <a:endParaRPr lang="it-IT"/>
          </a:p>
          <a:p>
            <a:pPr algn="ctr">
              <a:lnSpc>
                <a:spcPct val="100000"/>
              </a:lnSpc>
            </a:pPr>
            <a:r>
              <a:rPr lang="it-IT" dirty="0"/>
              <a:t>Sistema sensoriale umano </a:t>
            </a:r>
          </a:p>
          <a:p>
            <a:pPr marL="468630" lvl="1" indent="-285750" algn="ctr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it-IT" sz="2000" i="0" dirty="0"/>
              <a:t>Trasduzione </a:t>
            </a:r>
          </a:p>
          <a:p>
            <a:pPr marL="468630" lvl="1" indent="-285750" algn="ctr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it-IT" sz="2000" i="0" dirty="0"/>
              <a:t>Principio della rappresentazione </a:t>
            </a:r>
            <a:endParaRPr lang="it-IT" sz="2000" dirty="0"/>
          </a:p>
          <a:p>
            <a:pPr algn="ctr">
              <a:lnSpc>
                <a:spcPct val="100000"/>
              </a:lnSpc>
            </a:pPr>
            <a:r>
              <a:rPr lang="it-IT" dirty="0"/>
              <a:t>Percezione nelle auto</a:t>
            </a:r>
          </a:p>
          <a:p>
            <a:pPr algn="ctr">
              <a:lnSpc>
                <a:spcPct val="100000"/>
              </a:lnSpc>
            </a:pPr>
            <a:r>
              <a:rPr lang="it-IT" dirty="0"/>
              <a:t>Sistema neurale visivo umano </a:t>
            </a:r>
          </a:p>
          <a:p>
            <a:pPr marL="468630" lvl="1" indent="-285750" algn="ctr">
              <a:lnSpc>
                <a:spcPct val="100000"/>
              </a:lnSpc>
              <a:buFont typeface="Calibri,Sans-Serif" panose="020B0604020202020204" pitchFamily="34" charset="0"/>
              <a:buChar char="-"/>
            </a:pPr>
            <a:r>
              <a:rPr lang="it-IT" sz="2000" i="0" dirty="0"/>
              <a:t>struttura della retina </a:t>
            </a:r>
            <a:endParaRPr lang="en-US" sz="2000" i="0" dirty="0"/>
          </a:p>
          <a:p>
            <a:pPr marL="468630" lvl="1" indent="-285750" algn="ctr">
              <a:lnSpc>
                <a:spcPct val="100000"/>
              </a:lnSpc>
              <a:buFont typeface="Calibri,Sans-Serif" panose="020B0604020202020204" pitchFamily="34" charset="0"/>
              <a:buChar char="-"/>
            </a:pPr>
            <a:r>
              <a:rPr lang="it-IT" sz="2000" i="0" dirty="0"/>
              <a:t>Trasmissione dei segnali </a:t>
            </a:r>
            <a:endParaRPr lang="en-US" sz="2000" i="0" dirty="0"/>
          </a:p>
          <a:p>
            <a:pPr marL="468630" lvl="1" indent="-285750" algn="ctr">
              <a:lnSpc>
                <a:spcPct val="100000"/>
              </a:lnSpc>
              <a:buFont typeface="Calibri,Sans-Serif" panose="020B0604020202020204" pitchFamily="34" charset="0"/>
              <a:buChar char="-"/>
            </a:pPr>
            <a:r>
              <a:rPr lang="it-IT" sz="2000" i="0" dirty="0"/>
              <a:t>Struttura dei neuroni </a:t>
            </a:r>
            <a:endParaRPr lang="it-IT" sz="2000" dirty="0"/>
          </a:p>
          <a:p>
            <a:pPr algn="ctr">
              <a:lnSpc>
                <a:spcPct val="100000"/>
              </a:lnSpc>
            </a:pPr>
            <a:r>
              <a:rPr lang="it-IT" dirty="0"/>
              <a:t>Sistema neurale artificiale </a:t>
            </a:r>
          </a:p>
          <a:p>
            <a:pPr>
              <a:lnSpc>
                <a:spcPct val="100000"/>
              </a:lnSpc>
            </a:pPr>
            <a:endParaRPr lang="it-IT" sz="1300"/>
          </a:p>
          <a:p>
            <a:pPr>
              <a:lnSpc>
                <a:spcPct val="100000"/>
              </a:lnSpc>
            </a:pPr>
            <a:endParaRPr lang="it-IT" sz="1300"/>
          </a:p>
          <a:p>
            <a:pPr lvl="1">
              <a:lnSpc>
                <a:spcPct val="100000"/>
              </a:lnSpc>
            </a:pPr>
            <a:endParaRPr lang="it-IT" sz="1300" i="0"/>
          </a:p>
        </p:txBody>
      </p:sp>
    </p:spTree>
    <p:extLst>
      <p:ext uri="{BB962C8B-B14F-4D97-AF65-F5344CB8AC3E}">
        <p14:creationId xmlns:p14="http://schemas.microsoft.com/office/powerpoint/2010/main" val="136966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SISTEMA SENSORIALE - puzzle online">
            <a:extLst>
              <a:ext uri="{FF2B5EF4-FFF2-40B4-BE49-F238E27FC236}">
                <a16:creationId xmlns:a16="http://schemas.microsoft.com/office/drawing/2014/main" id="{552E7F16-549F-488A-CF75-2820125B296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A91B0F-27F6-6E5A-C180-99FEB8709062}"/>
              </a:ext>
            </a:extLst>
          </p:cNvPr>
          <p:cNvSpPr/>
          <p:nvPr/>
        </p:nvSpPr>
        <p:spPr>
          <a:xfrm>
            <a:off x="433013" y="1143729"/>
            <a:ext cx="4190776" cy="2911872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3800" b="1">
                <a:latin typeface="Sitka Banner"/>
              </a:rPr>
              <a:t>SISTEMA SENSORIALE UMANO </a:t>
            </a:r>
            <a:endParaRPr lang="it-IT" sz="3800">
              <a:latin typeface="Sitka Banner"/>
            </a:endParaRPr>
          </a:p>
        </p:txBody>
      </p:sp>
    </p:spTree>
    <p:extLst>
      <p:ext uri="{BB962C8B-B14F-4D97-AF65-F5344CB8AC3E}">
        <p14:creationId xmlns:p14="http://schemas.microsoft.com/office/powerpoint/2010/main" val="106882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1595C5B-A836-B3DB-65B3-0727676D91D5}"/>
              </a:ext>
            </a:extLst>
          </p:cNvPr>
          <p:cNvSpPr/>
          <p:nvPr/>
        </p:nvSpPr>
        <p:spPr>
          <a:xfrm>
            <a:off x="3668709" y="652368"/>
            <a:ext cx="4854804" cy="832701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/>
              <a:t>SENSAZIONE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786F189-CB19-7E3F-F879-8436DC2EDA66}"/>
              </a:ext>
            </a:extLst>
          </p:cNvPr>
          <p:cNvSpPr/>
          <p:nvPr/>
        </p:nvSpPr>
        <p:spPr>
          <a:xfrm>
            <a:off x="3668709" y="3715887"/>
            <a:ext cx="4854804" cy="832701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 dirty="0"/>
              <a:t>CAMPO RECETTIVO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A1182AB-01C1-D769-0344-245CA54F8EF5}"/>
              </a:ext>
            </a:extLst>
          </p:cNvPr>
          <p:cNvSpPr/>
          <p:nvPr/>
        </p:nvSpPr>
        <p:spPr>
          <a:xfrm>
            <a:off x="3668709" y="2109097"/>
            <a:ext cx="4854804" cy="832701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 dirty="0"/>
              <a:t>RECETTORI SENSORIALI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48AA7D7-603D-E2CE-E7B7-1BA8BCF6F952}"/>
              </a:ext>
            </a:extLst>
          </p:cNvPr>
          <p:cNvSpPr/>
          <p:nvPr/>
        </p:nvSpPr>
        <p:spPr>
          <a:xfrm>
            <a:off x="3668709" y="5235980"/>
            <a:ext cx="4854804" cy="832701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 dirty="0"/>
              <a:t>TRASDUZIONE</a:t>
            </a:r>
          </a:p>
        </p:txBody>
      </p:sp>
    </p:spTree>
    <p:extLst>
      <p:ext uri="{BB962C8B-B14F-4D97-AF65-F5344CB8AC3E}">
        <p14:creationId xmlns:p14="http://schemas.microsoft.com/office/powerpoint/2010/main" val="410733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78A065-EE41-57E8-69C3-623F7F47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500" dirty="0"/>
              <a:t>Dagli STIMOLI DISTALI a quelli  PROSSIMALI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930F066-7572-2396-6C34-D2A648925B69}"/>
              </a:ext>
            </a:extLst>
          </p:cNvPr>
          <p:cNvSpPr/>
          <p:nvPr/>
        </p:nvSpPr>
        <p:spPr>
          <a:xfrm>
            <a:off x="5818839" y="881464"/>
            <a:ext cx="4854804" cy="832701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/>
              <a:t>PRINCIPIO DELLA TRASFORMAZIONE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E8F9893-4816-C08A-DFB6-23FF5E445D9B}"/>
              </a:ext>
            </a:extLst>
          </p:cNvPr>
          <p:cNvSpPr/>
          <p:nvPr/>
        </p:nvSpPr>
        <p:spPr>
          <a:xfrm>
            <a:off x="5816337" y="3137380"/>
            <a:ext cx="4854804" cy="832701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/>
              <a:t>PRINCIPIO DI RAPPRESENTAZIONE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F73EC79-E558-757E-32E8-6C31163FE35E}"/>
              </a:ext>
            </a:extLst>
          </p:cNvPr>
          <p:cNvSpPr/>
          <p:nvPr/>
        </p:nvSpPr>
        <p:spPr>
          <a:xfrm>
            <a:off x="5810693" y="5253697"/>
            <a:ext cx="4854804" cy="832701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/>
              <a:t>PROCESSO DI TRASDUZIONE</a:t>
            </a:r>
          </a:p>
        </p:txBody>
      </p:sp>
      <p:pic>
        <p:nvPicPr>
          <p:cNvPr id="12" name="Immagine 11" descr="La sensazione: la registrazione della realtà fisica - Brain in Training">
            <a:extLst>
              <a:ext uri="{FF2B5EF4-FFF2-40B4-BE49-F238E27FC236}">
                <a16:creationId xmlns:a16="http://schemas.microsoft.com/office/drawing/2014/main" id="{5B87FD7C-C398-B795-C888-26114F69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65" y="3752544"/>
            <a:ext cx="4976446" cy="217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5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Sensori di parcheggio: 9 TOP che ti semplificano la vita! [2025]">
            <a:extLst>
              <a:ext uri="{FF2B5EF4-FFF2-40B4-BE49-F238E27FC236}">
                <a16:creationId xmlns:a16="http://schemas.microsoft.com/office/drawing/2014/main" id="{BFE7299F-28C1-AC09-87E7-6DC9C13D83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739" b="57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DDB7F1E-0E13-1BC2-C6DE-69C46109E539}"/>
              </a:ext>
            </a:extLst>
          </p:cNvPr>
          <p:cNvSpPr/>
          <p:nvPr/>
        </p:nvSpPr>
        <p:spPr>
          <a:xfrm>
            <a:off x="479195" y="1143729"/>
            <a:ext cx="4190776" cy="2911872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3800" b="1">
                <a:latin typeface="Sitka Banner"/>
              </a:rPr>
              <a:t>E LE MACCHINE COME FANNO A VEDERE? </a:t>
            </a:r>
            <a:endParaRPr lang="it-IT" sz="3800">
              <a:latin typeface="Sitka Banner"/>
            </a:endParaRPr>
          </a:p>
        </p:txBody>
      </p:sp>
    </p:spTree>
    <p:extLst>
      <p:ext uri="{BB962C8B-B14F-4D97-AF65-F5344CB8AC3E}">
        <p14:creationId xmlns:p14="http://schemas.microsoft.com/office/powerpoint/2010/main" val="96456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21D53131-D3A8-0D98-59F2-4647F4A2B088}"/>
              </a:ext>
            </a:extLst>
          </p:cNvPr>
          <p:cNvSpPr/>
          <p:nvPr/>
        </p:nvSpPr>
        <p:spPr>
          <a:xfrm>
            <a:off x="336006" y="321858"/>
            <a:ext cx="3080433" cy="745616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/>
              <a:t>TELECAMERE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C6C9D6C-2CE8-0D6D-67F2-127993558896}"/>
              </a:ext>
            </a:extLst>
          </p:cNvPr>
          <p:cNvSpPr/>
          <p:nvPr/>
        </p:nvSpPr>
        <p:spPr>
          <a:xfrm>
            <a:off x="4407263" y="321858"/>
            <a:ext cx="3080433" cy="745616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 err="1"/>
              <a:t>LiDAR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83E1632-4935-7936-95E4-4AAE354ED7A3}"/>
              </a:ext>
            </a:extLst>
          </p:cNvPr>
          <p:cNvSpPr/>
          <p:nvPr/>
        </p:nvSpPr>
        <p:spPr>
          <a:xfrm>
            <a:off x="8478520" y="321856"/>
            <a:ext cx="3080433" cy="745616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/>
              <a:t>RADAR</a:t>
            </a:r>
          </a:p>
        </p:txBody>
      </p:sp>
      <p:pic>
        <p:nvPicPr>
          <p:cNvPr id="9" name="Immagine 8" descr="Auto a guida autonoma: la tecnologia LiDAR le trasformerà in realtà -  ClubAlfa.it">
            <a:extLst>
              <a:ext uri="{FF2B5EF4-FFF2-40B4-BE49-F238E27FC236}">
                <a16:creationId xmlns:a16="http://schemas.microsoft.com/office/drawing/2014/main" id="{D1F8A171-4AB2-2AF0-1598-7788CE92C0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60" t="-92" r="3700" b="-399"/>
          <a:stretch/>
        </p:blipFill>
        <p:spPr>
          <a:xfrm rot="16200000">
            <a:off x="3466083" y="2094183"/>
            <a:ext cx="4946884" cy="3344205"/>
          </a:xfrm>
          <a:prstGeom prst="rect">
            <a:avLst/>
          </a:prstGeom>
        </p:spPr>
      </p:pic>
      <p:pic>
        <p:nvPicPr>
          <p:cNvPr id="13" name="Immagine 12" descr="Immagine che contiene Veicolo terrestre, veicolo, testo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4291BBB-EF37-CC77-BD9B-2F849D4CF1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09" t="24491" r="17823" b="95"/>
          <a:stretch/>
        </p:blipFill>
        <p:spPr>
          <a:xfrm rot="5400000">
            <a:off x="7554674" y="2157378"/>
            <a:ext cx="4925646" cy="3221221"/>
          </a:xfrm>
          <a:prstGeom prst="rect">
            <a:avLst/>
          </a:prstGeom>
        </p:spPr>
      </p:pic>
      <p:pic>
        <p:nvPicPr>
          <p:cNvPr id="22" name="Immagine 21" descr="Immagine che contiene aria aperta, veicolo, Veicolo terrestre, strad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C0B2CB62-F22E-8BF4-4754-38995D6434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7" t="6139" r="-144" b="-852"/>
          <a:stretch/>
        </p:blipFill>
        <p:spPr>
          <a:xfrm rot="16200000">
            <a:off x="-501127" y="2022337"/>
            <a:ext cx="4931304" cy="351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8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Quattro Funzioni Principali Del Sistema Nervoso Con Diagramma Di Struttura  Della Ricezione Sensoriale Illustrazione Vettoriale - Illustrazione di  profilo, grafico: 296492595">
            <a:extLst>
              <a:ext uri="{FF2B5EF4-FFF2-40B4-BE49-F238E27FC236}">
                <a16:creationId xmlns:a16="http://schemas.microsoft.com/office/drawing/2014/main" id="{CDB0F789-744C-C26C-6E75-0FCFF312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8271" r="1" b="1063"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41DD551-67C8-46E2-2E4A-4648550930EC}"/>
              </a:ext>
            </a:extLst>
          </p:cNvPr>
          <p:cNvSpPr/>
          <p:nvPr/>
        </p:nvSpPr>
        <p:spPr>
          <a:xfrm>
            <a:off x="294468" y="1143729"/>
            <a:ext cx="4190776" cy="2911872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3800" b="1">
                <a:latin typeface="Sitka Banner"/>
              </a:rPr>
              <a:t>SISTEMA NEURALE VISIVO UMANO</a:t>
            </a:r>
          </a:p>
          <a:p>
            <a:pPr algn="ctr"/>
            <a:endParaRPr lang="it-IT" sz="3800" b="1">
              <a:latin typeface="Sitka Banner"/>
            </a:endParaRPr>
          </a:p>
          <a:p>
            <a:pPr algn="ctr"/>
            <a:r>
              <a:rPr lang="it-IT" sz="2000" b="1">
                <a:latin typeface="Sitka Banner"/>
              </a:rPr>
              <a:t>DALLA RETINA AL CERVELLO </a:t>
            </a:r>
          </a:p>
        </p:txBody>
      </p:sp>
    </p:spTree>
    <p:extLst>
      <p:ext uri="{BB962C8B-B14F-4D97-AF65-F5344CB8AC3E}">
        <p14:creationId xmlns:p14="http://schemas.microsoft.com/office/powerpoint/2010/main" val="3373438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37027407-F587-5005-F56E-9B1C41C74E05}"/>
              </a:ext>
            </a:extLst>
          </p:cNvPr>
          <p:cNvSpPr/>
          <p:nvPr/>
        </p:nvSpPr>
        <p:spPr>
          <a:xfrm>
            <a:off x="468309" y="528686"/>
            <a:ext cx="11386232" cy="527901"/>
          </a:xfrm>
          <a:prstGeom prst="rect">
            <a:avLst/>
          </a:prstGeom>
          <a:solidFill>
            <a:srgbClr val="964E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/>
              <a:t>STRUTTURA DELLA RETINA</a:t>
            </a:r>
          </a:p>
        </p:txBody>
      </p:sp>
      <p:pic>
        <p:nvPicPr>
          <p:cNvPr id="11" name="Immagine 10" descr="Immagine che contiene testo, diagramma, schermata, cerchi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8E627E68-E160-1C1E-CB25-61A350E8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62" b="7444"/>
          <a:stretch/>
        </p:blipFill>
        <p:spPr>
          <a:xfrm>
            <a:off x="1152769" y="1307065"/>
            <a:ext cx="5921837" cy="5145747"/>
          </a:xfrm>
          <a:prstGeom prst="rect">
            <a:avLst/>
          </a:prstGeom>
        </p:spPr>
      </p:pic>
      <p:pic>
        <p:nvPicPr>
          <p:cNvPr id="2" name="Immagine 1" descr="Immagine che contiene testo, schermata, diagramma, illustrazion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0FFDD56-3764-3451-2219-435ABB644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224" y="1305821"/>
            <a:ext cx="3426986" cy="51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148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23393E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8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HeadlinesVTI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Dagli STIMOLI DISTALI a quelli  PROSSIMALI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236</cp:revision>
  <dcterms:created xsi:type="dcterms:W3CDTF">2025-02-10T12:36:51Z</dcterms:created>
  <dcterms:modified xsi:type="dcterms:W3CDTF">2025-02-18T23:50:25Z</dcterms:modified>
</cp:coreProperties>
</file>