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7"/>
  </p:notesMasterIdLst>
  <p:sldIdLst>
    <p:sldId id="295" r:id="rId2"/>
    <p:sldId id="276" r:id="rId3"/>
    <p:sldId id="257" r:id="rId4"/>
    <p:sldId id="258" r:id="rId5"/>
    <p:sldId id="281" r:id="rId6"/>
    <p:sldId id="296" r:id="rId7"/>
    <p:sldId id="283" r:id="rId8"/>
    <p:sldId id="282" r:id="rId9"/>
    <p:sldId id="27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59" r:id="rId19"/>
    <p:sldId id="297" r:id="rId20"/>
    <p:sldId id="298" r:id="rId21"/>
    <p:sldId id="299" r:id="rId22"/>
    <p:sldId id="300" r:id="rId23"/>
    <p:sldId id="293" r:id="rId24"/>
    <p:sldId id="275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D3479-72B8-0A34-2C37-B3BA9AAADCD1}" v="1133" dt="2020-04-26T23:43:34.036"/>
    <p1510:client id="{429E9538-9F07-EA5A-FDCA-E90DA3DAD3E6}" v="713" dt="2020-04-26T23:58:56.847"/>
    <p1510:client id="{474A087A-6C51-441B-908D-18728EB300AD}" v="34" dt="2020-04-25T23:03:44.084"/>
    <p1510:client id="{6CFD7EA8-F94A-97BE-1E18-F99249379779}" v="38" dt="2020-04-26T22:48:49.924"/>
    <p1510:client id="{6EEAC658-E4FB-1377-74A1-3D288AA56E1B}" v="716" dt="2020-04-27T14:21:27.420"/>
    <p1510:client id="{6FAFEDC4-9F16-C96A-3013-7BA08A17A845}" v="5" dt="2020-04-26T13:34:37.625"/>
    <p1510:client id="{6FC7E886-C327-CD34-1B2F-84E28B82F4D9}" v="58" dt="2020-04-26T12:18:40.566"/>
    <p1510:client id="{70E5E617-C802-AC97-EEF9-62C8F412FA37}" v="534" dt="2020-04-26T00:11:19.478"/>
    <p1510:client id="{BC8BC1F0-8E8D-2CCE-9E23-BD79114A435E}" v="2548" dt="2020-04-27T13:03:08.577"/>
    <p1510:client id="{C19B02E5-5FF8-612F-9A5F-B2BB37483237}" v="3019" dt="2020-04-27T22:22:12.535"/>
    <p1510:client id="{C8E4AB84-4B68-6755-1693-F4C6E6BB0F01}" v="548" dt="2020-04-27T21:50:13.333"/>
    <p1510:client id="{CC0B3842-3143-84BE-0E08-138C89889ACF}" v="3832" dt="2020-04-26T22:47:17.719"/>
    <p1510:client id="{D9710BD7-B1FA-2730-F0BD-7C9AD02FC89C}" v="4446" dt="2020-04-27T16:18:02.549"/>
    <p1510:client id="{ED8F8BD4-C516-79CA-83FD-F9FB0381D3B2}" v="6" dt="2020-04-26T22:49:09.255"/>
    <p1510:client id="{EFE160FA-F6DF-E791-EAFC-DD4F66448877}" v="111" dt="2020-04-26T16:50:38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-83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D14D5-8068-47E2-B087-E9C97413280C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9AE72-CFE5-47BE-A5C0-6024D606D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511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AE72-CFE5-47BE-A5C0-6024D606D7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91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AE72-CFE5-47BE-A5C0-6024D606D7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26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AE72-CFE5-47BE-A5C0-6024D606D7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9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3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0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19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0887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66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69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63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54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872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21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29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00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38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2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7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49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7161" y="1798638"/>
            <a:ext cx="1955800" cy="1965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4" name="Content Placeholder 2103"/>
          <p:cNvSpPr>
            <a:spLocks noGrp="1"/>
          </p:cNvSpPr>
          <p:nvPr>
            <p:ph sz="half" idx="1"/>
          </p:nvPr>
        </p:nvSpPr>
        <p:spPr>
          <a:xfrm>
            <a:off x="617536" y="38434"/>
            <a:ext cx="112522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UNIVERSITETI </a:t>
            </a:r>
            <a:r>
              <a:rPr lang="en-US" sz="2400" b="1" dirty="0"/>
              <a:t>I PRISHTINËS “HASAN PRISHTINA”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FAKULTETI I INXHINIERISË ELEKTRIKE DHE KOMPJUTERIKE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/>
              <a:t>DEPARTAMENTI: INXHINIERIA KOMPJUTERIKE </a:t>
            </a:r>
            <a:r>
              <a:rPr lang="en-US" sz="2400" b="1" dirty="0"/>
              <a:t>– </a:t>
            </a:r>
            <a:r>
              <a:rPr lang="en-US" sz="2400" b="1" dirty="0" smtClean="0"/>
              <a:t>BACHELOR</a:t>
            </a:r>
            <a:br>
              <a:rPr lang="en-US" sz="2400" b="1" dirty="0" smtClean="0"/>
            </a:b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smtClean="0"/>
              <a:t>TEMA: </a:t>
            </a:r>
            <a:r>
              <a:rPr lang="en-US" sz="2400" dirty="0" err="1" smtClean="0"/>
              <a:t>Parashikimi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tërmeteve</a:t>
            </a:r>
            <a:r>
              <a:rPr lang="en-US" sz="2400" dirty="0" smtClean="0"/>
              <a:t> </a:t>
            </a:r>
            <a:r>
              <a:rPr lang="en-US" sz="2400" dirty="0" err="1" smtClean="0"/>
              <a:t>në</a:t>
            </a:r>
            <a:r>
              <a:rPr lang="en-US" sz="2400" dirty="0" smtClean="0"/>
              <a:t> </a:t>
            </a:r>
            <a:r>
              <a:rPr lang="en-US" sz="2400" dirty="0" err="1" smtClean="0"/>
              <a:t>Greqi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 err="1"/>
              <a:t>Lënda</a:t>
            </a:r>
            <a:r>
              <a:rPr lang="en-US" sz="2400" b="1" dirty="0"/>
              <a:t>: </a:t>
            </a:r>
            <a:r>
              <a:rPr lang="en-US" sz="2400" dirty="0" smtClean="0"/>
              <a:t>Data Mining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 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					</a:t>
            </a:r>
          </a:p>
          <a:p>
            <a:pPr marL="0" indent="0" algn="ctr">
              <a:buNone/>
            </a:pPr>
            <a:r>
              <a:rPr lang="en-US" sz="2400" dirty="0" smtClean="0"/>
              <a:t>                                                  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                                                                          	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107" name="Content Placeholder 2106"/>
          <p:cNvSpPr>
            <a:spLocks noGrp="1"/>
          </p:cNvSpPr>
          <p:nvPr>
            <p:ph sz="half" idx="2"/>
          </p:nvPr>
        </p:nvSpPr>
        <p:spPr>
          <a:xfrm>
            <a:off x="504825" y="4880785"/>
            <a:ext cx="11687175" cy="1568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en-US" sz="2400" b="1" dirty="0" err="1" smtClean="0"/>
              <a:t>Mentori</a:t>
            </a:r>
            <a:r>
              <a:rPr lang="en-US" sz="2400" b="1" dirty="0" smtClean="0"/>
              <a:t>:								             </a:t>
            </a:r>
            <a:r>
              <a:rPr lang="en-US" sz="2400" b="1" dirty="0" err="1" smtClean="0"/>
              <a:t>Punuan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marL="0" indent="0" fontAlgn="base">
              <a:buNone/>
            </a:pPr>
            <a:r>
              <a:rPr lang="en-US" sz="2400" dirty="0" smtClean="0"/>
              <a:t>       Prof</a:t>
            </a:r>
            <a:r>
              <a:rPr lang="en-US" sz="2400" dirty="0"/>
              <a:t>. Dr. </a:t>
            </a:r>
            <a:r>
              <a:rPr lang="en-US" sz="2400" dirty="0" err="1"/>
              <a:t>Ing</a:t>
            </a:r>
            <a:r>
              <a:rPr lang="en-US" sz="2400" dirty="0"/>
              <a:t>. </a:t>
            </a:r>
            <a:r>
              <a:rPr lang="en-US" sz="2400" dirty="0" err="1"/>
              <a:t>Lule</a:t>
            </a:r>
            <a:r>
              <a:rPr lang="en-US" sz="2400" dirty="0"/>
              <a:t> </a:t>
            </a:r>
            <a:r>
              <a:rPr lang="en-US" sz="2400" dirty="0" err="1" smtClean="0"/>
              <a:t>Ahmedi</a:t>
            </a:r>
            <a:r>
              <a:rPr lang="en-US" sz="2400" dirty="0" smtClean="0"/>
              <a:t>		 					 </a:t>
            </a:r>
            <a:r>
              <a:rPr lang="en-US" sz="2400" dirty="0" err="1" smtClean="0"/>
              <a:t>Butrint</a:t>
            </a:r>
            <a:r>
              <a:rPr lang="en-US" sz="2400" dirty="0" smtClean="0"/>
              <a:t> </a:t>
            </a:r>
            <a:r>
              <a:rPr lang="en-US" sz="2400" dirty="0" err="1"/>
              <a:t>Beqiri</a:t>
            </a:r>
            <a:r>
              <a:rPr lang="en-US" sz="2400" dirty="0"/>
              <a:t> 	</a:t>
            </a:r>
            <a:r>
              <a:rPr lang="en-US" sz="2400" dirty="0" smtClean="0"/>
              <a:t>									   	 Eduard </a:t>
            </a:r>
            <a:r>
              <a:rPr lang="en-US" sz="2400" dirty="0" err="1" smtClean="0"/>
              <a:t>Spahija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					 </a:t>
            </a:r>
            <a:r>
              <a:rPr lang="en-US" sz="2400" dirty="0" err="1" smtClean="0"/>
              <a:t>Egzona</a:t>
            </a:r>
            <a:r>
              <a:rPr lang="en-US" sz="2400" dirty="0" smtClean="0"/>
              <a:t> </a:t>
            </a:r>
            <a:r>
              <a:rPr lang="en-US" sz="2400" dirty="0" err="1"/>
              <a:t>Vllasaliu</a:t>
            </a:r>
            <a:endParaRPr lang="en-US" sz="2400" dirty="0"/>
          </a:p>
          <a:p>
            <a:pPr marL="0" indent="0" fontAlgn="base">
              <a:buNone/>
            </a:pPr>
            <a:endParaRPr lang="en-US" sz="2400" dirty="0" smtClean="0"/>
          </a:p>
          <a:p>
            <a:pPr marL="0" indent="0" fontAlgn="base">
              <a:buNone/>
            </a:pPr>
            <a:r>
              <a:rPr lang="en-US" sz="2400" dirty="0" smtClean="0"/>
              <a:t>      								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								</a:t>
            </a:r>
          </a:p>
          <a:p>
            <a:pPr marL="0" indent="0" fontAlgn="base">
              <a:buNone/>
            </a:pPr>
            <a:r>
              <a:rPr lang="en-US" sz="2400" dirty="0" smtClean="0"/>
              <a:t>                                                                                                                  </a:t>
            </a: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780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0154E-D0A4-4FBE-9F27-03241B8B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Dimensionality Reduction (2)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F737D8-EF5B-4BAC-92E4-C99995CB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Reduktimi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dimensioneve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ofron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shumë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avantazhe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tjera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çorientuese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nënkupton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rritet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saktësia</a:t>
            </a:r>
            <a:r>
              <a:rPr lang="en-US" dirty="0">
                <a:ea typeface="+mn-lt"/>
                <a:cs typeface="+mn-lt"/>
              </a:rPr>
              <a:t> e </a:t>
            </a:r>
            <a:r>
              <a:rPr lang="en-US" dirty="0" err="1">
                <a:ea typeface="+mn-lt"/>
                <a:cs typeface="+mn-lt"/>
              </a:rPr>
              <a:t>modelit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dimensione</a:t>
            </a:r>
            <a:r>
              <a:rPr lang="en-US" dirty="0">
                <a:ea typeface="+mn-lt"/>
                <a:cs typeface="+mn-lt"/>
              </a:rPr>
              <a:t> d.m.th. </a:t>
            </a:r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llogaritje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Nëse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atëherë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algoritmi</a:t>
            </a:r>
            <a:r>
              <a:rPr lang="en-US" dirty="0">
                <a:ea typeface="+mn-lt"/>
                <a:cs typeface="+mn-lt"/>
              </a:rPr>
              <a:t> "train faster".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rrjedhimisht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hapësirë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memoruese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shfrytëzim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dimensione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lejojnë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përdorimin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algoritmeve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përshtaten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për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numër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madh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dimensioneve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Fshihen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redundante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E76100-F980-4D61-AF6F-53D8DF36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Dimensionality Reduction (3)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0933A5-9382-421B-A421-BEEA04D3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>
                <a:cs typeface="Calibri"/>
              </a:rPr>
              <a:t>Realizohet</a:t>
            </a:r>
            <a:r>
              <a:rPr lang="en-US" dirty="0">
                <a:cs typeface="Calibri"/>
              </a:rPr>
              <a:t> duke </a:t>
            </a:r>
            <a:r>
              <a:rPr lang="en-US" dirty="0" err="1">
                <a:cs typeface="Calibri"/>
              </a:rPr>
              <a:t>kaluar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këta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hapa</a:t>
            </a:r>
            <a:r>
              <a:rPr lang="en-US" dirty="0" smtClean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Hapi</a:t>
            </a:r>
            <a:r>
              <a:rPr lang="en-US" b="1" dirty="0">
                <a:cs typeface="Calibri"/>
              </a:rPr>
              <a:t> I </a:t>
            </a:r>
            <a:r>
              <a:rPr lang="en-US" b="1" dirty="0" err="1">
                <a:cs typeface="Calibri"/>
              </a:rPr>
              <a:t>parë</a:t>
            </a:r>
            <a:r>
              <a:rPr lang="en-US" b="1" dirty="0">
                <a:cs typeface="Calibri"/>
              </a:rPr>
              <a:t>: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Standardizimi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Hapi</a:t>
            </a:r>
            <a:r>
              <a:rPr lang="en-US" b="1" dirty="0">
                <a:ea typeface="+mn-lt"/>
                <a:cs typeface="+mn-lt"/>
              </a:rPr>
              <a:t> I </a:t>
            </a:r>
            <a:r>
              <a:rPr lang="en-US" b="1" dirty="0" err="1">
                <a:ea typeface="+mn-lt"/>
                <a:cs typeface="+mn-lt"/>
              </a:rPr>
              <a:t>dytë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Llogaritja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matricës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kovariante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cs typeface="Calibri"/>
              </a:rPr>
              <a:t>Hapi</a:t>
            </a:r>
            <a:r>
              <a:rPr lang="en-US" b="1" dirty="0">
                <a:cs typeface="Calibri"/>
              </a:rPr>
              <a:t> I </a:t>
            </a:r>
            <a:r>
              <a:rPr lang="en-US" b="1" dirty="0" err="1">
                <a:cs typeface="Calibri"/>
              </a:rPr>
              <a:t>tretë</a:t>
            </a:r>
            <a:r>
              <a:rPr lang="en-US" b="1" dirty="0">
                <a:cs typeface="Calibri"/>
              </a:rPr>
              <a:t>: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Llogaritja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eigenvektorit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eigenvlerave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të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marticës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kovariante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b="1" dirty="0" err="1">
                <a:cs typeface="Calibri"/>
              </a:rPr>
              <a:t>Hapi</a:t>
            </a:r>
            <a:r>
              <a:rPr lang="en-US" b="1" dirty="0">
                <a:cs typeface="Calibri"/>
              </a:rPr>
              <a:t> I </a:t>
            </a:r>
            <a:r>
              <a:rPr lang="en-US" b="1" dirty="0" err="1">
                <a:cs typeface="Calibri"/>
              </a:rPr>
              <a:t>katërt</a:t>
            </a:r>
            <a:r>
              <a:rPr lang="en-US" b="1" dirty="0">
                <a:cs typeface="Calibri"/>
              </a:rPr>
              <a:t>:</a:t>
            </a:r>
            <a:r>
              <a:rPr lang="en-US" dirty="0">
                <a:cs typeface="Calibri"/>
              </a:rPr>
              <a:t> Feature </a:t>
            </a:r>
            <a:r>
              <a:rPr lang="en-US" dirty="0" err="1">
                <a:cs typeface="Calibri"/>
              </a:rPr>
              <a:t>vektori</a:t>
            </a:r>
            <a:r>
              <a:rPr lang="en-US" dirty="0">
                <a:cs typeface="Calibri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Hapi</a:t>
            </a:r>
            <a:r>
              <a:rPr lang="en-US" b="1" dirty="0">
                <a:ea typeface="+mn-lt"/>
                <a:cs typeface="+mn-lt"/>
              </a:rPr>
              <a:t> I </a:t>
            </a:r>
            <a:r>
              <a:rPr lang="en-US" b="1" dirty="0" err="1">
                <a:ea typeface="+mn-lt"/>
                <a:cs typeface="+mn-lt"/>
              </a:rPr>
              <a:t>pestë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Orientimi</a:t>
            </a:r>
            <a:r>
              <a:rPr lang="en-US" dirty="0">
                <a:ea typeface="+mn-lt"/>
                <a:cs typeface="+mn-lt"/>
              </a:rPr>
              <a:t> I 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dhënave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sipas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akseve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komponenteve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kryesore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6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CDBBB1-D382-493F-BAF2-F3CB25F7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1117094" cy="50085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Qëllimi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kryesor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standardizimi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rangut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vlerave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fillestare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variabla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ashtu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kontriboj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njësoj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analizë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Kjo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bëhet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dallime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mëdha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rangun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vlerave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variablave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rezultati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anojë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variablat</a:t>
            </a:r>
            <a:r>
              <a:rPr lang="en-US" dirty="0">
                <a:ea typeface="+mn-lt"/>
                <a:cs typeface="+mn-lt"/>
              </a:rPr>
              <a:t> me rang </a:t>
            </a:r>
            <a:r>
              <a:rPr lang="en-US" dirty="0" err="1">
                <a:ea typeface="+mn-lt"/>
                <a:cs typeface="+mn-lt"/>
              </a:rPr>
              <a:t>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lartë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Formula </a:t>
            </a:r>
            <a:r>
              <a:rPr lang="en-US" dirty="0" err="1">
                <a:cs typeface="Calibri"/>
              </a:rPr>
              <a:t>matematikore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përmes</a:t>
            </a:r>
            <a:r>
              <a:rPr lang="en-US" dirty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së</a:t>
            </a:r>
            <a:r>
              <a:rPr lang="en-US" dirty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cilës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të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gjitha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variablat</a:t>
            </a:r>
            <a:r>
              <a:rPr lang="en-US" dirty="0">
                <a:cs typeface="Calibri"/>
              </a:rPr>
              <a:t> do </a:t>
            </a:r>
            <a:r>
              <a:rPr lang="en-US" dirty="0" err="1">
                <a:cs typeface="Calibri"/>
              </a:rPr>
              <a:t>të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transformohen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në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shkallë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të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njëjtë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endParaRPr lang="en-US" dirty="0">
              <a:cs typeface="+mn-lt"/>
            </a:endParaRPr>
          </a:p>
          <a:p>
            <a:pPr marL="0" indent="0">
              <a:buNone/>
            </a:pPr>
            <a:r>
              <a:rPr lang="en-US" dirty="0" smtClean="0">
                <a:cs typeface="+mn-lt"/>
              </a:rPr>
              <a:t>   Value</a:t>
            </a:r>
            <a:r>
              <a:rPr lang="en-US" dirty="0">
                <a:cs typeface="+mn-lt"/>
              </a:rPr>
              <a:t>: </a:t>
            </a:r>
            <a:r>
              <a:rPr lang="en-US" dirty="0" err="1">
                <a:cs typeface="+mn-lt"/>
              </a:rPr>
              <a:t>Vlera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që</a:t>
            </a:r>
            <a:r>
              <a:rPr lang="en-US" dirty="0">
                <a:cs typeface="+mn-lt"/>
              </a:rPr>
              <a:t> do </a:t>
            </a:r>
            <a:r>
              <a:rPr lang="en-US" dirty="0" err="1">
                <a:cs typeface="+mn-lt"/>
              </a:rPr>
              <a:t>të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transformohet</a:t>
            </a:r>
            <a:r>
              <a:rPr lang="en-US" dirty="0">
                <a:cs typeface="+mn-lt"/>
              </a:rPr>
              <a:t>.</a:t>
            </a:r>
            <a:br>
              <a:rPr lang="en-US" dirty="0">
                <a:cs typeface="+mn-lt"/>
              </a:rPr>
            </a:br>
            <a:r>
              <a:rPr lang="en-US" dirty="0" smtClean="0">
                <a:cs typeface="+mn-lt"/>
              </a:rPr>
              <a:t>   </a:t>
            </a:r>
            <a:r>
              <a:rPr lang="en-US" dirty="0" smtClean="0">
                <a:cs typeface="Calibri"/>
              </a:rPr>
              <a:t>Mean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Mesatarja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të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gjitha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vlerave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variabël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Calibri"/>
              </a:rPr>
            </a:br>
            <a:r>
              <a:rPr lang="en-US" dirty="0" smtClean="0">
                <a:cs typeface="Calibri"/>
              </a:rPr>
              <a:t>   </a:t>
            </a:r>
            <a:r>
              <a:rPr lang="en-US" b="1" dirty="0" smtClean="0">
                <a:cs typeface="Calibri"/>
              </a:rPr>
              <a:t>Standard </a:t>
            </a:r>
            <a:r>
              <a:rPr lang="en-US" b="1" dirty="0">
                <a:cs typeface="Calibri"/>
              </a:rPr>
              <a:t>deviation</a:t>
            </a:r>
            <a:r>
              <a:rPr lang="en-US" dirty="0">
                <a:cs typeface="Calibri"/>
              </a:rPr>
              <a:t>: 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92D9615-6ED5-4371-9EAE-0F5CFD0939A4}"/>
              </a:ext>
            </a:extLst>
          </p:cNvPr>
          <p:cNvSpPr txBox="1">
            <a:spLocks/>
          </p:cNvSpPr>
          <p:nvPr/>
        </p:nvSpPr>
        <p:spPr>
          <a:xfrm>
            <a:off x="838200" y="9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cs typeface="Calibri Light"/>
              </a:rPr>
              <a:t>HAPI </a:t>
            </a:r>
            <a:r>
              <a:rPr lang="en-US" sz="3600" b="1" dirty="0">
                <a:cs typeface="Calibri Light"/>
              </a:rPr>
              <a:t>I </a:t>
            </a:r>
            <a:r>
              <a:rPr lang="en-US" sz="3600" b="1" dirty="0" smtClean="0">
                <a:cs typeface="Calibri Light"/>
              </a:rPr>
              <a:t>PARË: STANDARDIZIMI</a:t>
            </a:r>
            <a:r>
              <a:rPr lang="en-US" sz="3600" b="1" dirty="0">
                <a:cs typeface="Calibri Light"/>
              </a:rPr>
              <a:t> 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8A5FBC4-2AA0-4F85-B572-53EAA0F2F3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092" y="3738250"/>
            <a:ext cx="3438525" cy="870260"/>
          </a:xfrm>
          <a:prstGeom prst="rect">
            <a:avLst/>
          </a:prstGeom>
        </p:spPr>
      </p:pic>
      <p:pic>
        <p:nvPicPr>
          <p:cNvPr id="7" name="Picture 8" descr="A picture containing table, holding, wooden, room&#10;&#10;Description generated with very high confidence">
            <a:extLst>
              <a:ext uri="{FF2B5EF4-FFF2-40B4-BE49-F238E27FC236}">
                <a16:creationId xmlns="" xmlns:a16="http://schemas.microsoft.com/office/drawing/2014/main" id="{AA4CF22F-C898-4659-96EE-0D31F320E7F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489" y="5595568"/>
            <a:ext cx="2743200" cy="116278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4129" y="5595568"/>
            <a:ext cx="3241676" cy="11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2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2124A4-160D-4F9C-BB49-ACEDA844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5" y="3364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Calibri"/>
                <a:ea typeface="+mj-lt"/>
                <a:cs typeface="Calibri"/>
              </a:rPr>
              <a:t>Hapi</a:t>
            </a:r>
            <a:r>
              <a:rPr lang="en-US" b="1" dirty="0">
                <a:latin typeface="Calibri"/>
                <a:ea typeface="+mj-lt"/>
                <a:cs typeface="Calibri"/>
              </a:rPr>
              <a:t> I </a:t>
            </a:r>
            <a:r>
              <a:rPr lang="en-US" b="1" dirty="0" err="1">
                <a:latin typeface="Calibri"/>
                <a:ea typeface="+mj-lt"/>
                <a:cs typeface="Calibri"/>
              </a:rPr>
              <a:t>dytë</a:t>
            </a:r>
            <a:r>
              <a:rPr lang="en-US" b="1" dirty="0">
                <a:latin typeface="Calibri"/>
                <a:ea typeface="+mj-lt"/>
                <a:cs typeface="Calibri"/>
              </a:rPr>
              <a:t>: </a:t>
            </a:r>
            <a:r>
              <a:rPr lang="en-US" b="1" dirty="0" err="1">
                <a:latin typeface="Calibri"/>
                <a:ea typeface="+mj-lt"/>
                <a:cs typeface="Calibri"/>
              </a:rPr>
              <a:t>Llogaritja</a:t>
            </a:r>
            <a:r>
              <a:rPr lang="en-US" b="1" dirty="0">
                <a:latin typeface="Calibri"/>
                <a:ea typeface="+mj-lt"/>
                <a:cs typeface="Calibri"/>
              </a:rPr>
              <a:t> e </a:t>
            </a:r>
            <a:r>
              <a:rPr lang="en-US" b="1" dirty="0" err="1">
                <a:latin typeface="Calibri"/>
                <a:ea typeface="+mj-lt"/>
                <a:cs typeface="Calibri"/>
              </a:rPr>
              <a:t>matricës</a:t>
            </a:r>
            <a:r>
              <a:rPr lang="en-US" b="1" dirty="0">
                <a:latin typeface="Calibri"/>
                <a:ea typeface="+mj-lt"/>
                <a:cs typeface="Calibri"/>
              </a:rPr>
              <a:t> </a:t>
            </a:r>
            <a:r>
              <a:rPr lang="en-US" b="1" dirty="0" err="1">
                <a:latin typeface="Calibri"/>
                <a:ea typeface="+mj-lt"/>
                <a:cs typeface="Calibri"/>
              </a:rPr>
              <a:t>kovariante</a:t>
            </a:r>
            <a:endParaRPr lang="en-US" b="1" dirty="0">
              <a:ea typeface="+mj-lt"/>
              <a:cs typeface="+mj-lt"/>
            </a:endParaRPr>
          </a:p>
          <a:p>
            <a:pPr algn="ctr"/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80514-89A6-4B72-9F20-7B7785EB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09" y="1446246"/>
            <a:ext cx="1024607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>
                <a:ea typeface="+mn-lt"/>
                <a:cs typeface="+mn-lt"/>
              </a:rPr>
              <a:t>Qëllimi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këtë</a:t>
            </a:r>
            <a:r>
              <a:rPr lang="en-US" sz="2200" dirty="0">
                <a:ea typeface="+mn-lt"/>
                <a:cs typeface="+mn-lt"/>
              </a:rPr>
              <a:t> hap </a:t>
            </a:r>
            <a:r>
              <a:rPr lang="en-US" sz="2200" dirty="0" err="1">
                <a:ea typeface="+mn-lt"/>
                <a:cs typeface="+mn-lt"/>
              </a:rPr>
              <a:t>është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kuptohet</a:t>
            </a:r>
            <a:r>
              <a:rPr lang="en-US" sz="2200" dirty="0">
                <a:ea typeface="+mn-lt"/>
                <a:cs typeface="+mn-lt"/>
              </a:rPr>
              <a:t> se </a:t>
            </a:r>
            <a:r>
              <a:rPr lang="en-US" sz="2200" dirty="0" err="1">
                <a:ea typeface="+mn-lt"/>
                <a:cs typeface="+mn-lt"/>
              </a:rPr>
              <a:t>si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variablat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ndryshojnë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prej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mesatares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lidhje</a:t>
            </a:r>
            <a:r>
              <a:rPr lang="en-US" sz="2200" dirty="0">
                <a:ea typeface="+mn-lt"/>
                <a:cs typeface="+mn-lt"/>
              </a:rPr>
              <a:t> me </a:t>
            </a:r>
            <a:r>
              <a:rPr lang="en-US" sz="2200" dirty="0" err="1">
                <a:ea typeface="+mn-lt"/>
                <a:cs typeface="+mn-lt"/>
              </a:rPr>
              <a:t>njëra-tjetrën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ose</a:t>
            </a:r>
            <a:r>
              <a:rPr lang="en-US" sz="2200" dirty="0">
                <a:ea typeface="+mn-lt"/>
                <a:cs typeface="+mn-lt"/>
              </a:rPr>
              <a:t> me </a:t>
            </a:r>
            <a:r>
              <a:rPr lang="en-US" sz="2200" dirty="0" err="1">
                <a:ea typeface="+mn-lt"/>
                <a:cs typeface="+mn-lt"/>
              </a:rPr>
              <a:t>fjalë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tjera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shikohet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ekziston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ndonjë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lidhje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tyre</a:t>
            </a:r>
            <a:r>
              <a:rPr lang="en-US" sz="2200" dirty="0">
                <a:ea typeface="+mn-lt"/>
                <a:cs typeface="+mn-lt"/>
              </a:rPr>
              <a:t>. </a:t>
            </a:r>
          </a:p>
          <a:p>
            <a:pPr algn="just"/>
            <a:r>
              <a:rPr lang="en-US" sz="2200" dirty="0" err="1">
                <a:ea typeface="+mn-lt"/>
                <a:cs typeface="+mn-lt"/>
              </a:rPr>
              <a:t>Nganjëherë</a:t>
            </a:r>
            <a:r>
              <a:rPr lang="en-US" sz="2200" dirty="0">
                <a:ea typeface="+mn-lt"/>
                <a:cs typeface="+mn-lt"/>
              </a:rPr>
              <a:t>, </a:t>
            </a:r>
            <a:r>
              <a:rPr lang="en-US" sz="2200" dirty="0" err="1">
                <a:ea typeface="+mn-lt"/>
                <a:cs typeface="+mn-lt"/>
              </a:rPr>
              <a:t>variablat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janë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shumë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lidhura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vete</a:t>
            </a:r>
            <a:r>
              <a:rPr lang="en-US" sz="2200" dirty="0">
                <a:ea typeface="+mn-lt"/>
                <a:cs typeface="+mn-lt"/>
              </a:rPr>
              <a:t> (correlated) 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formë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përmbajnë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informacion</a:t>
            </a:r>
            <a:r>
              <a:rPr lang="en-US" sz="2200" dirty="0">
                <a:ea typeface="+mn-lt"/>
                <a:cs typeface="+mn-lt"/>
              </a:rPr>
              <a:t> redundant. </a:t>
            </a:r>
            <a:r>
              <a:rPr lang="en-US" sz="2200" dirty="0" err="1">
                <a:ea typeface="+mn-lt"/>
                <a:cs typeface="+mn-lt"/>
              </a:rPr>
              <a:t>Kështu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pë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t'I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identifikuar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këto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korelacione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llogarisim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matricën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kovariante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200" dirty="0" err="1">
                <a:cs typeface="Calibri"/>
              </a:rPr>
              <a:t>Matrica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kovariante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është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tabelë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që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përmbledh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gjitha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korelacionet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mes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gjitha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kombinimeve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variablave</a:t>
            </a:r>
            <a:r>
              <a:rPr lang="en-US" sz="2200" dirty="0">
                <a:cs typeface="Calibri"/>
              </a:rPr>
              <a:t>.</a:t>
            </a:r>
          </a:p>
          <a:p>
            <a:pPr algn="just"/>
            <a:r>
              <a:rPr lang="en-US" sz="2200" dirty="0" err="1">
                <a:cs typeface="Calibri"/>
              </a:rPr>
              <a:t>Veti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rëndësishme</a:t>
            </a:r>
            <a:r>
              <a:rPr lang="en-US" sz="2200" dirty="0">
                <a:cs typeface="Calibri"/>
              </a:rPr>
              <a:t>: 1) </a:t>
            </a:r>
            <a:r>
              <a:rPr lang="en-US" sz="2200" dirty="0" err="1">
                <a:ea typeface="+mn-lt"/>
                <a:cs typeface="+mn-lt"/>
              </a:rPr>
              <a:t>Cov</a:t>
            </a:r>
            <a:r>
              <a:rPr lang="en-US" sz="2200" dirty="0">
                <a:ea typeface="+mn-lt"/>
                <a:cs typeface="+mn-lt"/>
              </a:rPr>
              <a:t>(</a:t>
            </a:r>
            <a:r>
              <a:rPr lang="en-US" sz="2200" dirty="0" err="1">
                <a:ea typeface="+mn-lt"/>
                <a:cs typeface="+mn-lt"/>
              </a:rPr>
              <a:t>a,a</a:t>
            </a:r>
            <a:r>
              <a:rPr lang="en-US" sz="2200" dirty="0">
                <a:ea typeface="+mn-lt"/>
                <a:cs typeface="+mn-lt"/>
              </a:rPr>
              <a:t>)= </a:t>
            </a:r>
            <a:r>
              <a:rPr lang="en-US" sz="2200" dirty="0" err="1">
                <a:ea typeface="+mn-lt"/>
                <a:cs typeface="+mn-lt"/>
              </a:rPr>
              <a:t>Var</a:t>
            </a:r>
            <a:r>
              <a:rPr lang="en-US" sz="2200" dirty="0">
                <a:ea typeface="+mn-lt"/>
                <a:cs typeface="+mn-lt"/>
              </a:rPr>
              <a:t>(a)</a:t>
            </a:r>
            <a:endParaRPr lang="en-US" sz="2200" dirty="0">
              <a:cs typeface="Calibri"/>
            </a:endParaRPr>
          </a:p>
          <a:p>
            <a:pPr marL="0" indent="0" algn="just">
              <a:buNone/>
            </a:pPr>
            <a:r>
              <a:rPr lang="en-US" sz="2200" dirty="0">
                <a:cs typeface="Calibri"/>
              </a:rPr>
              <a:t>                                </a:t>
            </a:r>
            <a:r>
              <a:rPr lang="en-US" sz="2200" dirty="0" smtClean="0">
                <a:cs typeface="Calibri"/>
              </a:rPr>
              <a:t>2</a:t>
            </a:r>
            <a:r>
              <a:rPr lang="en-US" sz="2200" dirty="0">
                <a:cs typeface="Calibri"/>
              </a:rPr>
              <a:t>) </a:t>
            </a:r>
            <a:r>
              <a:rPr lang="en-US" sz="2200" dirty="0" err="1">
                <a:ea typeface="+mn-lt"/>
                <a:cs typeface="+mn-lt"/>
              </a:rPr>
              <a:t>Cov</a:t>
            </a:r>
            <a:r>
              <a:rPr lang="en-US" sz="2200" dirty="0">
                <a:ea typeface="+mn-lt"/>
                <a:cs typeface="+mn-lt"/>
              </a:rPr>
              <a:t>(</a:t>
            </a:r>
            <a:r>
              <a:rPr lang="en-US" sz="2200" dirty="0" err="1">
                <a:ea typeface="+mn-lt"/>
                <a:cs typeface="+mn-lt"/>
              </a:rPr>
              <a:t>a,b</a:t>
            </a:r>
            <a:r>
              <a:rPr lang="en-US" sz="2200" dirty="0">
                <a:ea typeface="+mn-lt"/>
                <a:cs typeface="+mn-lt"/>
              </a:rPr>
              <a:t>)= </a:t>
            </a:r>
            <a:r>
              <a:rPr lang="en-US" sz="2200" dirty="0" err="1">
                <a:ea typeface="+mn-lt"/>
                <a:cs typeface="+mn-lt"/>
              </a:rPr>
              <a:t>Cov</a:t>
            </a:r>
            <a:r>
              <a:rPr lang="en-US" sz="2200" dirty="0">
                <a:ea typeface="+mn-lt"/>
                <a:cs typeface="+mn-lt"/>
              </a:rPr>
              <a:t>(</a:t>
            </a:r>
            <a:r>
              <a:rPr lang="en-US" sz="2200" dirty="0" err="1">
                <a:ea typeface="+mn-lt"/>
                <a:cs typeface="+mn-lt"/>
              </a:rPr>
              <a:t>b,a</a:t>
            </a:r>
            <a:r>
              <a:rPr lang="en-US" sz="2200" dirty="0">
                <a:ea typeface="+mn-lt"/>
                <a:cs typeface="+mn-lt"/>
              </a:rPr>
              <a:t>), </a:t>
            </a:r>
            <a:r>
              <a:rPr lang="en-US" sz="2200" dirty="0" err="1">
                <a:ea typeface="+mn-lt"/>
                <a:cs typeface="+mn-lt"/>
              </a:rPr>
              <a:t>prandaj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matrica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është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simetrike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200" dirty="0" err="1"/>
              <a:t>Nëse</a:t>
            </a:r>
            <a:r>
              <a:rPr lang="en-US" sz="2200" dirty="0"/>
              <a:t> </a:t>
            </a:r>
            <a:r>
              <a:rPr lang="en-US" sz="2200" dirty="0" err="1"/>
              <a:t>vlera</a:t>
            </a:r>
            <a:r>
              <a:rPr lang="en-US" sz="2200" dirty="0"/>
              <a:t> e </a:t>
            </a:r>
            <a:r>
              <a:rPr lang="en-US" sz="2200" dirty="0" err="1"/>
              <a:t>kovariancës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variablave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është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pozitive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nënkupton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ato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janë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proporcion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drejtë</a:t>
            </a:r>
            <a:r>
              <a:rPr lang="en-US" sz="2200" dirty="0">
                <a:ea typeface="+mn-lt"/>
                <a:cs typeface="+mn-lt"/>
              </a:rPr>
              <a:t> me </a:t>
            </a:r>
            <a:r>
              <a:rPr lang="en-US" sz="2200" dirty="0" err="1">
                <a:ea typeface="+mn-lt"/>
                <a:cs typeface="+mn-lt"/>
              </a:rPr>
              <a:t>njëra-tjetrën</a:t>
            </a:r>
            <a:r>
              <a:rPr lang="en-US" sz="2200" dirty="0">
                <a:ea typeface="+mn-lt"/>
                <a:cs typeface="+mn-lt"/>
              </a:rPr>
              <a:t>.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kundërtën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janë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proporcion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zhdrejtë</a:t>
            </a:r>
            <a:r>
              <a:rPr lang="en-US" sz="2200" dirty="0">
                <a:ea typeface="+mn-lt"/>
                <a:cs typeface="+mn-lt"/>
              </a:rPr>
              <a:t>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7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0432DD-A64A-4232-91A1-40A58DA2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28" y="472603"/>
            <a:ext cx="10553764" cy="1478570"/>
          </a:xfrm>
        </p:spPr>
        <p:txBody>
          <a:bodyPr/>
          <a:lstStyle/>
          <a:p>
            <a:pPr algn="ctr"/>
            <a:r>
              <a:rPr lang="en-US" b="1" dirty="0" err="1">
                <a:latin typeface="Calibri"/>
                <a:cs typeface="Calibri"/>
              </a:rPr>
              <a:t>Hapi</a:t>
            </a:r>
            <a:r>
              <a:rPr lang="en-US" b="1" dirty="0">
                <a:latin typeface="Calibri"/>
                <a:cs typeface="Calibri"/>
              </a:rPr>
              <a:t> I </a:t>
            </a:r>
            <a:r>
              <a:rPr lang="en-US" b="1" dirty="0" err="1">
                <a:latin typeface="Calibri"/>
                <a:cs typeface="Calibri"/>
              </a:rPr>
              <a:t>dytë</a:t>
            </a:r>
            <a:r>
              <a:rPr lang="en-US" b="1" dirty="0">
                <a:latin typeface="Calibri"/>
                <a:cs typeface="Calibri"/>
              </a:rPr>
              <a:t>: </a:t>
            </a:r>
            <a:r>
              <a:rPr lang="en-US" b="1" dirty="0" err="1">
                <a:latin typeface="Calibri"/>
                <a:cs typeface="Calibri"/>
              </a:rPr>
              <a:t>Llogaritja</a:t>
            </a:r>
            <a:r>
              <a:rPr lang="en-US" b="1" dirty="0">
                <a:latin typeface="Calibri"/>
                <a:cs typeface="Calibri"/>
              </a:rPr>
              <a:t> e </a:t>
            </a:r>
            <a:r>
              <a:rPr lang="en-US" b="1" dirty="0" err="1">
                <a:latin typeface="Calibri"/>
                <a:cs typeface="Calibri"/>
              </a:rPr>
              <a:t>matricës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b="1" dirty="0" err="1">
                <a:latin typeface="Calibri"/>
                <a:cs typeface="Calibri"/>
              </a:rPr>
              <a:t>kovariante</a:t>
            </a:r>
            <a:r>
              <a:rPr lang="en-US" b="1" dirty="0">
                <a:latin typeface="Calibri"/>
                <a:cs typeface="Calibri"/>
              </a:rPr>
              <a:t> (2)</a:t>
            </a:r>
            <a:endParaRPr lang="en-US" b="1" dirty="0">
              <a:ea typeface="+mj-lt"/>
              <a:cs typeface="+mj-lt"/>
            </a:endParaRPr>
          </a:p>
          <a:p>
            <a:pPr algn="ctr"/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BC8F81-F340-4121-991D-4B162DCE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08" y="144209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Varianca</a:t>
            </a:r>
            <a:r>
              <a:rPr lang="en-US" dirty="0">
                <a:cs typeface="Calibri"/>
              </a:rPr>
              <a:t>:                                     </a:t>
            </a:r>
            <a:r>
              <a:rPr lang="en-US" dirty="0" smtClean="0">
                <a:cs typeface="Calibri"/>
              </a:rPr>
              <a:t>		    </a:t>
            </a:r>
            <a:r>
              <a:rPr lang="en-US" dirty="0" err="1" smtClean="0">
                <a:cs typeface="Calibri"/>
              </a:rPr>
              <a:t>Notacionet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>
                <a:cs typeface="Calibri"/>
              </a:rPr>
              <a:t>në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formulë</a:t>
            </a:r>
            <a:r>
              <a:rPr lang="en-US" dirty="0"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Kovarianca</a:t>
            </a:r>
            <a:r>
              <a:rPr lang="en-US" dirty="0">
                <a:cs typeface="Calibri"/>
              </a:rPr>
              <a:t>:                             </a:t>
            </a:r>
            <a:r>
              <a:rPr lang="en-US" dirty="0" smtClean="0">
                <a:cs typeface="Calibri"/>
              </a:rPr>
              <a:t>    		    </a:t>
            </a:r>
            <a:r>
              <a:rPr lang="en-US" dirty="0" err="1" smtClean="0">
                <a:ea typeface="+mn-lt"/>
                <a:cs typeface="+mn-lt"/>
              </a:rPr>
              <a:t>Notacionet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formulë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058DBCE-1140-488E-B572-DE766C4E08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2921" y="2086121"/>
            <a:ext cx="3087665" cy="160428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11902FA-20DD-4CA3-90AF-BB580E733C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967" y="4983807"/>
            <a:ext cx="4327878" cy="96949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6045F8A-F672-465E-B813-CF92F03FD72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2921" y="4830540"/>
            <a:ext cx="2881289" cy="193018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5967" y="2237505"/>
            <a:ext cx="3002540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5843D-753D-446D-927E-8F30A8FD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53" y="2780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ea typeface="+mj-lt"/>
                <a:cs typeface="+mj-lt"/>
              </a:rPr>
              <a:t>Hapi</a:t>
            </a:r>
            <a:r>
              <a:rPr lang="en-US" b="1" dirty="0">
                <a:ea typeface="+mj-lt"/>
                <a:cs typeface="+mj-lt"/>
              </a:rPr>
              <a:t> I </a:t>
            </a:r>
            <a:r>
              <a:rPr lang="en-US" b="1" dirty="0" err="1">
                <a:ea typeface="+mj-lt"/>
                <a:cs typeface="+mj-lt"/>
              </a:rPr>
              <a:t>tretë</a:t>
            </a:r>
            <a:r>
              <a:rPr lang="en-US" b="1" dirty="0">
                <a:ea typeface="+mj-lt"/>
                <a:cs typeface="+mj-lt"/>
              </a:rPr>
              <a:t>: </a:t>
            </a:r>
            <a:r>
              <a:rPr lang="en-US" b="1" dirty="0" err="1">
                <a:ea typeface="+mj-lt"/>
                <a:cs typeface="+mj-lt"/>
              </a:rPr>
              <a:t>Llogaritja</a:t>
            </a:r>
            <a:r>
              <a:rPr lang="en-US" b="1" dirty="0">
                <a:ea typeface="+mj-lt"/>
                <a:cs typeface="+mj-lt"/>
              </a:rPr>
              <a:t> e </a:t>
            </a:r>
            <a:r>
              <a:rPr lang="en-US" b="1" dirty="0" err="1">
                <a:ea typeface="+mj-lt"/>
                <a:cs typeface="+mj-lt"/>
              </a:rPr>
              <a:t>eigenvektorit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dhe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eigenvlerave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të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marticës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kovariante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0F05AA-FF30-49A3-9B32-835DB68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229" y="1831205"/>
            <a:ext cx="9905999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>
                <a:ea typeface="+mn-lt"/>
                <a:cs typeface="+mn-lt"/>
              </a:rPr>
              <a:t>Eigenvektori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eigenvlerat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janë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koncepte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algjebra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lineare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duhet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llogaritur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matrica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kovariancës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për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pëcaktuar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kompontenet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kryesore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200" dirty="0" err="1">
                <a:ea typeface="+mn-lt"/>
                <a:cs typeface="+mn-lt"/>
              </a:rPr>
              <a:t>Komponenet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kryesore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janë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variabla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reja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fitohen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kombinimet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vlerave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fillestare</a:t>
            </a:r>
            <a:r>
              <a:rPr lang="en-US" sz="2200" dirty="0">
                <a:ea typeface="+mn-lt"/>
                <a:cs typeface="+mn-lt"/>
              </a:rPr>
              <a:t>. </a:t>
            </a:r>
            <a:r>
              <a:rPr lang="en-US" sz="2200" dirty="0" err="1">
                <a:ea typeface="+mn-lt"/>
                <a:cs typeface="+mn-lt"/>
              </a:rPr>
              <a:t>Kombinimet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bëhen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asisoj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variablat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reja</a:t>
            </a:r>
            <a:r>
              <a:rPr lang="en-US" sz="2200" dirty="0">
                <a:ea typeface="+mn-lt"/>
                <a:cs typeface="+mn-lt"/>
              </a:rPr>
              <a:t> (d.m.th. </a:t>
            </a:r>
            <a:r>
              <a:rPr lang="en-US" sz="2200" dirty="0" err="1">
                <a:ea typeface="+mn-lt"/>
                <a:cs typeface="+mn-lt"/>
              </a:rPr>
              <a:t>Komponentet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kryesore</a:t>
            </a:r>
            <a:r>
              <a:rPr lang="en-US" sz="2200" dirty="0">
                <a:ea typeface="+mn-lt"/>
                <a:cs typeface="+mn-lt"/>
              </a:rPr>
              <a:t>) </a:t>
            </a:r>
            <a:r>
              <a:rPr lang="en-US" sz="2200" dirty="0" err="1">
                <a:ea typeface="+mn-lt"/>
                <a:cs typeface="+mn-lt"/>
              </a:rPr>
              <a:t>nuk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janë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lidhura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shumica</a:t>
            </a:r>
            <a:r>
              <a:rPr lang="en-US" sz="2200" dirty="0">
                <a:ea typeface="+mn-lt"/>
                <a:cs typeface="+mn-lt"/>
              </a:rPr>
              <a:t> e </a:t>
            </a:r>
            <a:r>
              <a:rPr lang="en-US" sz="2200" dirty="0" err="1">
                <a:ea typeface="+mn-lt"/>
                <a:cs typeface="+mn-lt"/>
              </a:rPr>
              <a:t>informacionit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variablave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fillestare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kompresohet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komponenet</a:t>
            </a:r>
            <a:r>
              <a:rPr lang="en-US" sz="2200" dirty="0">
                <a:ea typeface="+mn-lt"/>
                <a:cs typeface="+mn-lt"/>
              </a:rPr>
              <a:t> e para. </a:t>
            </a:r>
          </a:p>
          <a:p>
            <a:pPr algn="just"/>
            <a:r>
              <a:rPr lang="en-US" sz="2200" dirty="0" err="1">
                <a:ea typeface="+mn-lt"/>
                <a:cs typeface="+mn-lt"/>
              </a:rPr>
              <a:t>Dataseti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ka</a:t>
            </a:r>
            <a:r>
              <a:rPr lang="en-US" sz="2200" dirty="0">
                <a:ea typeface="+mn-lt"/>
                <a:cs typeface="+mn-lt"/>
              </a:rPr>
              <a:t> 8 </a:t>
            </a:r>
            <a:r>
              <a:rPr lang="en-US" sz="2200" dirty="0" err="1">
                <a:ea typeface="+mn-lt"/>
                <a:cs typeface="+mn-lt"/>
              </a:rPr>
              <a:t>dimensione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andaj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fitohen</a:t>
            </a:r>
            <a:r>
              <a:rPr lang="en-US" sz="2200" dirty="0">
                <a:ea typeface="+mn-lt"/>
                <a:cs typeface="+mn-lt"/>
              </a:rPr>
              <a:t> 8 </a:t>
            </a:r>
            <a:r>
              <a:rPr lang="en-US" sz="2200" dirty="0" err="1">
                <a:ea typeface="+mn-lt"/>
                <a:cs typeface="+mn-lt"/>
              </a:rPr>
              <a:t>komponente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kryesore</a:t>
            </a:r>
            <a:r>
              <a:rPr lang="en-US" sz="2200" dirty="0">
                <a:ea typeface="+mn-lt"/>
                <a:cs typeface="+mn-lt"/>
              </a:rPr>
              <a:t>. PCA </a:t>
            </a:r>
            <a:r>
              <a:rPr lang="en-US" sz="2200" dirty="0" err="1">
                <a:ea typeface="+mn-lt"/>
                <a:cs typeface="+mn-lt"/>
              </a:rPr>
              <a:t>tenton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vendos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informacionin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shumë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është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mundur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komponentën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parë</a:t>
            </a:r>
            <a:r>
              <a:rPr lang="en-US" sz="2200" dirty="0">
                <a:ea typeface="+mn-lt"/>
                <a:cs typeface="+mn-lt"/>
              </a:rPr>
              <a:t>. </a:t>
            </a:r>
            <a:r>
              <a:rPr lang="en-US" sz="2200" dirty="0" err="1">
                <a:ea typeface="+mn-lt"/>
                <a:cs typeface="+mn-lt"/>
              </a:rPr>
              <a:t>Informacioni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mbetur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tentohet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vendoset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shumë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pastaj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komponentën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dytë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dhe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kështu</a:t>
            </a:r>
            <a:r>
              <a:rPr lang="en-US" sz="2200" dirty="0">
                <a:ea typeface="+mn-lt"/>
                <a:cs typeface="+mn-lt"/>
              </a:rPr>
              <a:t> me </a:t>
            </a:r>
            <a:r>
              <a:rPr lang="en-US" sz="2200" dirty="0" err="1">
                <a:ea typeface="+mn-lt"/>
                <a:cs typeface="+mn-lt"/>
              </a:rPr>
              <a:t>radhë</a:t>
            </a:r>
            <a:r>
              <a:rPr lang="en-US" sz="2200" dirty="0">
                <a:ea typeface="+mn-lt"/>
                <a:cs typeface="+mn-lt"/>
              </a:rPr>
              <a:t>. </a:t>
            </a:r>
          </a:p>
          <a:p>
            <a:pPr marL="0" indent="0" algn="just">
              <a:buNone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3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9F1A4-AB76-4579-8066-6614E50C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ea typeface="+mj-lt"/>
                <a:cs typeface="+mj-lt"/>
              </a:rPr>
              <a:t>Hapi</a:t>
            </a:r>
            <a:r>
              <a:rPr lang="en-US" b="1" dirty="0">
                <a:ea typeface="+mj-lt"/>
                <a:cs typeface="+mj-lt"/>
              </a:rPr>
              <a:t> I </a:t>
            </a:r>
            <a:r>
              <a:rPr lang="en-US" b="1" dirty="0" err="1">
                <a:ea typeface="+mj-lt"/>
                <a:cs typeface="+mj-lt"/>
              </a:rPr>
              <a:t>katërt</a:t>
            </a:r>
            <a:r>
              <a:rPr lang="en-US" b="1" dirty="0">
                <a:ea typeface="+mj-lt"/>
                <a:cs typeface="+mj-lt"/>
              </a:rPr>
              <a:t>: Feature </a:t>
            </a:r>
            <a:r>
              <a:rPr lang="en-US" b="1" dirty="0" err="1">
                <a:ea typeface="+mj-lt"/>
                <a:cs typeface="+mj-lt"/>
              </a:rPr>
              <a:t>vektori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17413E-0322-40B7-8482-3AC2995E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Pas </a:t>
            </a:r>
            <a:r>
              <a:rPr lang="en-US" dirty="0" err="1">
                <a:ea typeface="+mn-lt"/>
                <a:cs typeface="+mn-lt"/>
              </a:rPr>
              <a:t>llogaritjeve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eigenvektorëve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ata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renditimi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rend </a:t>
            </a:r>
            <a:r>
              <a:rPr lang="en-US" dirty="0" err="1">
                <a:ea typeface="+mn-lt"/>
                <a:cs typeface="+mn-lt"/>
              </a:rPr>
              <a:t>zvogëlues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eigenvlerave</a:t>
            </a:r>
            <a:r>
              <a:rPr lang="en-US" dirty="0">
                <a:ea typeface="+mn-lt"/>
                <a:cs typeface="+mn-lt"/>
              </a:rPr>
              <a:t>.  </a:t>
            </a:r>
            <a:r>
              <a:rPr lang="en-US" dirty="0" err="1">
                <a:ea typeface="+mn-lt"/>
                <a:cs typeface="+mn-lt"/>
              </a:rPr>
              <a:t>Kjo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mundëson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t'i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gjejmë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komponenet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kryesore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sipas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rëndësisë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informacionit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bartin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këtë</a:t>
            </a:r>
            <a:r>
              <a:rPr lang="en-US" dirty="0">
                <a:ea typeface="+mn-lt"/>
                <a:cs typeface="+mn-lt"/>
              </a:rPr>
              <a:t> hap, </a:t>
            </a:r>
            <a:r>
              <a:rPr lang="en-US" dirty="0" err="1">
                <a:ea typeface="+mn-lt"/>
                <a:cs typeface="+mn-lt"/>
              </a:rPr>
              <a:t>zgjedhim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duhet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t'I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mbajmë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gjitha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komponentet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t'I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largojmë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rëndësi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eigenvlera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vogla</a:t>
            </a:r>
            <a:r>
              <a:rPr lang="en-US" dirty="0">
                <a:ea typeface="+mn-lt"/>
                <a:cs typeface="+mn-lt"/>
              </a:rPr>
              <a:t>). Me </a:t>
            </a:r>
            <a:r>
              <a:rPr lang="en-US" dirty="0" err="1">
                <a:ea typeface="+mn-lt"/>
                <a:cs typeface="+mn-lt"/>
              </a:rPr>
              <a:t>ato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zgjedhim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formojmë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një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matricë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vektorëve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quajmë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Feature vector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Pra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feature vector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thjeshtë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një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matricë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eigenvektorët</a:t>
            </a:r>
            <a:r>
              <a:rPr lang="en-US" dirty="0">
                <a:ea typeface="+mn-lt"/>
                <a:cs typeface="+mn-lt"/>
              </a:rPr>
              <a:t> e </a:t>
            </a:r>
            <a:r>
              <a:rPr lang="en-US" dirty="0" err="1">
                <a:ea typeface="+mn-lt"/>
                <a:cs typeface="+mn-lt"/>
              </a:rPr>
              <a:t>komponenteve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vendosim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t'I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mbajmë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Nëse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vendosim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mbajmë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vetëm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i="1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eigenvektorë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komponente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prej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, dataset final do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i="1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dimensione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90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DE275-87C3-4410-BF8C-62C53431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68" y="618518"/>
            <a:ext cx="10380027" cy="1478570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latin typeface="Calibri"/>
                <a:cs typeface="Calibri"/>
              </a:rPr>
              <a:t>Hapi</a:t>
            </a:r>
            <a:r>
              <a:rPr lang="en-US" b="1" dirty="0">
                <a:latin typeface="Calibri"/>
                <a:cs typeface="Calibri"/>
              </a:rPr>
              <a:t> I </a:t>
            </a:r>
            <a:r>
              <a:rPr lang="en-US" b="1" dirty="0" err="1">
                <a:latin typeface="Calibri"/>
                <a:cs typeface="Calibri"/>
              </a:rPr>
              <a:t>pestë</a:t>
            </a:r>
            <a:r>
              <a:rPr lang="en-US" b="1" dirty="0">
                <a:latin typeface="Calibri"/>
                <a:cs typeface="Calibri"/>
              </a:rPr>
              <a:t>: </a:t>
            </a:r>
            <a:r>
              <a:rPr lang="en-US" b="1" dirty="0" err="1">
                <a:latin typeface="Calibri"/>
                <a:cs typeface="Calibri"/>
              </a:rPr>
              <a:t>Orientimi</a:t>
            </a:r>
            <a:r>
              <a:rPr lang="en-US" b="1" dirty="0">
                <a:latin typeface="Calibri"/>
                <a:cs typeface="Calibri"/>
              </a:rPr>
              <a:t> I </a:t>
            </a:r>
            <a:r>
              <a:rPr lang="en-US" b="1" dirty="0" err="1">
                <a:latin typeface="Calibri"/>
                <a:cs typeface="Calibri"/>
              </a:rPr>
              <a:t>të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b="1" dirty="0" err="1">
                <a:latin typeface="Calibri"/>
                <a:cs typeface="Calibri"/>
              </a:rPr>
              <a:t>dhënave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b="1" dirty="0" err="1">
                <a:latin typeface="Calibri"/>
                <a:cs typeface="Calibri"/>
              </a:rPr>
              <a:t>sipas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b="1" dirty="0" err="1">
                <a:latin typeface="Calibri"/>
                <a:cs typeface="Calibri"/>
              </a:rPr>
              <a:t>akseve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të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b="1" dirty="0" err="1">
                <a:latin typeface="Calibri"/>
                <a:cs typeface="Calibri"/>
              </a:rPr>
              <a:t>komponenteve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b="1" dirty="0" err="1">
                <a:latin typeface="Calibri"/>
                <a:cs typeface="Calibri"/>
              </a:rPr>
              <a:t>kryesore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5674F3-847D-4F95-A338-C122A0A5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këtë</a:t>
            </a:r>
            <a:r>
              <a:rPr lang="en-US" dirty="0">
                <a:ea typeface="+mn-lt"/>
                <a:cs typeface="+mn-lt"/>
              </a:rPr>
              <a:t> hap,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fundit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qëllimi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përdoret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feature </a:t>
            </a:r>
            <a:r>
              <a:rPr lang="en-US" i="1" dirty="0" err="1">
                <a:ea typeface="+mn-lt"/>
                <a:cs typeface="+mn-lt"/>
              </a:rPr>
              <a:t>vektori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formohet</a:t>
            </a:r>
            <a:r>
              <a:rPr lang="en-US" dirty="0">
                <a:ea typeface="+mn-lt"/>
                <a:cs typeface="+mn-lt"/>
              </a:rPr>
              <a:t> duke </a:t>
            </a:r>
            <a:r>
              <a:rPr lang="en-US" dirty="0" err="1">
                <a:ea typeface="+mn-lt"/>
                <a:cs typeface="+mn-lt"/>
              </a:rPr>
              <a:t>përdorur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eigenvektorët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matricës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kovariante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për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riorientuar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akseve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origjinale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akset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pëfaqësohen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komponenet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kryesore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Kjo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bëhet</a:t>
            </a:r>
            <a:r>
              <a:rPr lang="en-US" dirty="0">
                <a:ea typeface="+mn-lt"/>
                <a:cs typeface="+mn-lt"/>
              </a:rPr>
              <a:t> duke </a:t>
            </a:r>
            <a:r>
              <a:rPr lang="en-US" dirty="0" err="1">
                <a:ea typeface="+mn-lt"/>
                <a:cs typeface="+mn-lt"/>
              </a:rPr>
              <a:t>shumëzuar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matricën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transponuar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datasetit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origjinal</a:t>
            </a:r>
            <a:r>
              <a:rPr lang="en-US" dirty="0">
                <a:ea typeface="+mn-lt"/>
                <a:cs typeface="+mn-lt"/>
              </a:rPr>
              <a:t> me feature </a:t>
            </a:r>
            <a:r>
              <a:rPr lang="en-US" dirty="0" err="1">
                <a:ea typeface="+mn-lt"/>
                <a:cs typeface="+mn-lt"/>
              </a:rPr>
              <a:t>vektorin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transponuar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B30DD42-3D91-4B05-B3AD-90D0497131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3936" y="4761070"/>
            <a:ext cx="9886950" cy="4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19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F92E4-AEFB-4E87-AFCD-C017FB7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448" y="877839"/>
            <a:ext cx="4956048" cy="1133841"/>
          </a:xfrm>
        </p:spPr>
        <p:txBody>
          <a:bodyPr/>
          <a:lstStyle/>
          <a:p>
            <a:r>
              <a:rPr lang="en-US" b="1" dirty="0" smtClean="0"/>
              <a:t>DATA MINING</a:t>
            </a:r>
            <a:endParaRPr lang="en-US" b="1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ED1D4-3721-45D0-BF21-119AAE2E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2" y="2734119"/>
            <a:ext cx="9905999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 smtClean="0"/>
              <a:t>Gërmimi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dh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nave</a:t>
            </a:r>
            <a:r>
              <a:rPr lang="en-US" sz="2200" dirty="0" smtClean="0"/>
              <a:t> </a:t>
            </a:r>
            <a:r>
              <a:rPr lang="en-US" sz="2200" dirty="0" err="1" smtClean="0"/>
              <a:t>definohet</a:t>
            </a:r>
            <a:r>
              <a:rPr lang="en-US" sz="2200" dirty="0" smtClean="0"/>
              <a:t> </a:t>
            </a:r>
            <a:r>
              <a:rPr lang="en-US" sz="2200" dirty="0" err="1" smtClean="0"/>
              <a:t>si</a:t>
            </a:r>
            <a:r>
              <a:rPr lang="en-US" sz="2200" dirty="0" smtClean="0"/>
              <a:t> </a:t>
            </a:r>
            <a:r>
              <a:rPr lang="en-US" sz="2200" dirty="0" err="1" smtClean="0"/>
              <a:t>ekzaminimi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databazave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m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dha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r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nxjerrur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informacion</a:t>
            </a:r>
            <a:r>
              <a:rPr lang="en-US" sz="2200" dirty="0" smtClean="0"/>
              <a:t> </a:t>
            </a:r>
            <a:r>
              <a:rPr lang="en-US" sz="2200" dirty="0" err="1" smtClean="0"/>
              <a:t>te</a:t>
            </a:r>
            <a:r>
              <a:rPr lang="en-US" sz="2200" dirty="0" smtClean="0"/>
              <a:t> </a:t>
            </a:r>
            <a:r>
              <a:rPr lang="en-US" sz="2200" dirty="0" err="1" smtClean="0"/>
              <a:t>ri</a:t>
            </a:r>
            <a:r>
              <a:rPr lang="en-US" sz="2200" dirty="0" smtClean="0"/>
              <a:t>.</a:t>
            </a:r>
            <a:endParaRPr lang="en-US" sz="2200" dirty="0" smtClean="0">
              <a:cs typeface="Calibri"/>
            </a:endParaRPr>
          </a:p>
          <a:p>
            <a:pPr algn="just"/>
            <a:r>
              <a:rPr lang="en-US" sz="2200" dirty="0" err="1" smtClean="0">
                <a:cs typeface="Calibri"/>
              </a:rPr>
              <a:t>Definohet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edhe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si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procesi</a:t>
            </a:r>
            <a:r>
              <a:rPr lang="en-US" sz="2200" dirty="0" smtClean="0">
                <a:cs typeface="Calibri"/>
              </a:rPr>
              <a:t> I </a:t>
            </a:r>
            <a:r>
              <a:rPr lang="en-US" sz="2200" dirty="0" err="1" smtClean="0">
                <a:cs typeface="Calibri"/>
              </a:rPr>
              <a:t>nxjerrjes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së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dhënave</a:t>
            </a:r>
            <a:r>
              <a:rPr lang="en-US" sz="2200" dirty="0" smtClean="0"/>
              <a:t> </a:t>
            </a:r>
            <a:r>
              <a:rPr lang="en-US" sz="2200" dirty="0" err="1" smtClean="0"/>
              <a:t>të</a:t>
            </a:r>
            <a:r>
              <a:rPr lang="en-US" sz="2200" dirty="0" smtClean="0"/>
              <a:t> </a:t>
            </a:r>
            <a:r>
              <a:rPr lang="en-US" sz="2200" dirty="0" err="1" smtClean="0"/>
              <a:t>përdorshme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prej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nj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bashkësie</a:t>
            </a:r>
            <a:r>
              <a:rPr lang="en-US" sz="2200" dirty="0" smtClean="0"/>
              <a:t> </a:t>
            </a:r>
            <a:r>
              <a:rPr lang="en-US" sz="2200" dirty="0" err="1" smtClean="0"/>
              <a:t>të</a:t>
            </a:r>
            <a:r>
              <a:rPr lang="en-US" sz="2200" dirty="0" smtClean="0"/>
              <a:t> </a:t>
            </a:r>
            <a:r>
              <a:rPr lang="en-US" sz="2200" dirty="0" err="1" smtClean="0"/>
              <a:t>madhe</a:t>
            </a:r>
            <a:r>
              <a:rPr lang="en-US" sz="2200" dirty="0" smtClean="0"/>
              <a:t> </a:t>
            </a:r>
            <a:r>
              <a:rPr lang="en-US" sz="2200" dirty="0" err="1" smtClean="0"/>
              <a:t>të</a:t>
            </a:r>
            <a:r>
              <a:rPr lang="en-US" sz="2200" dirty="0" smtClean="0"/>
              <a:t> </a:t>
            </a:r>
            <a:r>
              <a:rPr lang="en-US" sz="2200" dirty="0" err="1" smtClean="0"/>
              <a:t>dhënash</a:t>
            </a:r>
            <a:r>
              <a:rPr lang="en-US" sz="2200" dirty="0" smtClean="0"/>
              <a:t> </a:t>
            </a:r>
            <a:r>
              <a:rPr lang="en-US" sz="2200" dirty="0" err="1" smtClean="0"/>
              <a:t>të</a:t>
            </a:r>
            <a:r>
              <a:rPr lang="en-US" sz="2200" dirty="0" smtClean="0"/>
              <a:t> </a:t>
            </a:r>
            <a:r>
              <a:rPr lang="en-US" sz="2200" dirty="0" err="1" smtClean="0"/>
              <a:t>papërpunuara</a:t>
            </a:r>
            <a:r>
              <a:rPr lang="en-US" sz="2200" dirty="0" smtClean="0">
                <a:cs typeface="Calibri"/>
              </a:rPr>
              <a:t>.</a:t>
            </a:r>
          </a:p>
          <a:p>
            <a:pPr algn="just"/>
            <a:r>
              <a:rPr lang="en-US" sz="2200" dirty="0" err="1" smtClean="0">
                <a:cs typeface="Calibri"/>
              </a:rPr>
              <a:t>Në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bazë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dataset-it </a:t>
            </a:r>
            <a:r>
              <a:rPr lang="en-US" sz="2200" dirty="0" err="1" smtClean="0">
                <a:cs typeface="Calibri"/>
              </a:rPr>
              <a:t>për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tërmetet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që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kanë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ndodhur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Greqi</a:t>
            </a:r>
            <a:r>
              <a:rPr lang="en-US" sz="2200" dirty="0" smtClean="0">
                <a:cs typeface="Calibri"/>
              </a:rPr>
              <a:t>, duke </a:t>
            </a:r>
            <a:r>
              <a:rPr lang="en-US" sz="2200" dirty="0" err="1" smtClean="0">
                <a:cs typeface="Calibri"/>
              </a:rPr>
              <a:t>përdorur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një</a:t>
            </a:r>
            <a:r>
              <a:rPr lang="en-US" sz="2200" dirty="0" smtClean="0">
                <a:cs typeface="Calibri"/>
              </a:rPr>
              <a:t> model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caktuar</a:t>
            </a:r>
            <a:r>
              <a:rPr lang="en-US" sz="2200" dirty="0" smtClean="0">
                <a:cs typeface="Calibri"/>
              </a:rPr>
              <a:t>, do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kërkojmë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për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mostra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dhe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korelacione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atributeve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ashtu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q</a:t>
            </a:r>
            <a:r>
              <a:rPr lang="en-US" sz="2200" dirty="0" err="1" smtClean="0">
                <a:cs typeface="Calibri"/>
              </a:rPr>
              <a:t>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arrijmë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parashikojmë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magnitudën</a:t>
            </a:r>
            <a:r>
              <a:rPr lang="en-US" sz="2200" dirty="0" smtClean="0">
                <a:cs typeface="Calibri"/>
              </a:rPr>
              <a:t> e </a:t>
            </a:r>
            <a:r>
              <a:rPr lang="en-US" sz="2200" dirty="0" err="1" smtClean="0">
                <a:cs typeface="Calibri"/>
              </a:rPr>
              <a:t>tërmetit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bazë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variablave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tjera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si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vlera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hyrëse</a:t>
            </a:r>
            <a:r>
              <a:rPr lang="en-US" sz="2200" dirty="0" smtClean="0">
                <a:cs typeface="Calibri"/>
              </a:rPr>
              <a:t>.</a:t>
            </a:r>
          </a:p>
          <a:p>
            <a:pPr algn="just"/>
            <a:endParaRPr lang="en-US" sz="2200" dirty="0" smtClean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6013" y="126458"/>
            <a:ext cx="4576813" cy="25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57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F92E4-AEFB-4E87-AFCD-C017FB7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08" y="585231"/>
            <a:ext cx="4956048" cy="1133841"/>
          </a:xfrm>
        </p:spPr>
        <p:txBody>
          <a:bodyPr/>
          <a:lstStyle/>
          <a:p>
            <a:pPr algn="ctr"/>
            <a:r>
              <a:rPr lang="en-US" b="1" dirty="0" smtClean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ED1D4-3721-45D0-BF21-119AAE2E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16" y="1783143"/>
            <a:ext cx="7508812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smtClean="0">
                <a:cs typeface="Calibri"/>
              </a:rPr>
              <a:t>KNN </a:t>
            </a:r>
            <a:r>
              <a:rPr lang="en-US" sz="2200" dirty="0" err="1" smtClean="0">
                <a:cs typeface="Calibri"/>
              </a:rPr>
              <a:t>algoritmi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mund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përdoret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për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probleme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klasifikimit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dhe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regresionit</a:t>
            </a:r>
            <a:r>
              <a:rPr lang="en-US" sz="2200" dirty="0" smtClean="0">
                <a:cs typeface="Calibri"/>
              </a:rPr>
              <a:t>.</a:t>
            </a:r>
            <a:r>
              <a:rPr lang="en-US" sz="2200" b="1" dirty="0" smtClean="0">
                <a:cs typeface="Calibri"/>
              </a:rPr>
              <a:t> </a:t>
            </a:r>
            <a:r>
              <a:rPr lang="en-US" sz="2200" dirty="0" err="1" smtClean="0"/>
              <a:t>Ky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m</a:t>
            </a:r>
            <a:r>
              <a:rPr lang="en-US" sz="2200" dirty="0" smtClean="0"/>
              <a:t> </a:t>
            </a:r>
            <a:r>
              <a:rPr lang="en-US" sz="2200" dirty="0" err="1" smtClean="0"/>
              <a:t>përdor</a:t>
            </a:r>
            <a:r>
              <a:rPr lang="en-US" sz="2200" dirty="0" smtClean="0"/>
              <a:t> </a:t>
            </a:r>
            <a:r>
              <a:rPr lang="en-US" sz="2200" dirty="0" err="1" smtClean="0"/>
              <a:t>ngjashm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ritë</a:t>
            </a:r>
            <a:r>
              <a:rPr lang="en-US" sz="2200" dirty="0" smtClean="0"/>
              <a:t> </a:t>
            </a:r>
            <a:r>
              <a:rPr lang="en-US" sz="2200" dirty="0" smtClean="0"/>
              <a:t>e </a:t>
            </a:r>
            <a:r>
              <a:rPr lang="en-US" sz="2200" dirty="0" err="1" smtClean="0"/>
              <a:t>veçorive</a:t>
            </a:r>
            <a:r>
              <a:rPr lang="en-US" sz="2200" dirty="0" smtClean="0"/>
              <a:t> </a:t>
            </a:r>
            <a:r>
              <a:rPr lang="en-US" sz="2200" i="1" dirty="0" smtClean="0"/>
              <a:t>(feature similarity)</a:t>
            </a:r>
            <a:r>
              <a:rPr lang="en-US" sz="2200" dirty="0" smtClean="0"/>
              <a:t> </a:t>
            </a:r>
            <a:r>
              <a:rPr lang="en-US" sz="2200" dirty="0" err="1" smtClean="0"/>
              <a:t>p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r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parashikuar</a:t>
            </a:r>
            <a:r>
              <a:rPr lang="en-US" sz="2200" dirty="0" smtClean="0"/>
              <a:t> </a:t>
            </a:r>
            <a:r>
              <a:rPr lang="en-US" sz="2200" dirty="0" err="1" smtClean="0"/>
              <a:t>vlerat</a:t>
            </a:r>
            <a:r>
              <a:rPr lang="en-US" sz="2200" dirty="0" smtClean="0"/>
              <a:t> e </a:t>
            </a:r>
            <a:r>
              <a:rPr lang="en-US" sz="2200" dirty="0" err="1" smtClean="0"/>
              <a:t>çdo</a:t>
            </a:r>
            <a:r>
              <a:rPr lang="en-US" sz="2200" dirty="0" smtClean="0"/>
              <a:t> </a:t>
            </a:r>
            <a:r>
              <a:rPr lang="en-US" sz="2200" dirty="0" err="1" smtClean="0"/>
              <a:t>pik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smtClean="0"/>
              <a:t>re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dh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nave</a:t>
            </a:r>
            <a:r>
              <a:rPr lang="en-US" sz="2200" dirty="0" smtClean="0"/>
              <a:t>. </a:t>
            </a:r>
            <a:r>
              <a:rPr lang="en-US" sz="2200" dirty="0" err="1" smtClean="0"/>
              <a:t>Kjo</a:t>
            </a:r>
            <a:r>
              <a:rPr lang="en-US" sz="2200" dirty="0" smtClean="0"/>
              <a:t> </a:t>
            </a:r>
            <a:r>
              <a:rPr lang="en-US" sz="2200" dirty="0" smtClean="0"/>
              <a:t>do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thot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q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pik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s</a:t>
            </a:r>
            <a:r>
              <a:rPr lang="en-US" sz="2200" dirty="0" smtClean="0"/>
              <a:t> </a:t>
            </a:r>
            <a:r>
              <a:rPr lang="en-US" sz="2200" dirty="0" err="1" smtClean="0"/>
              <a:t>s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smtClean="0"/>
              <a:t>re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ësht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caktuar</a:t>
            </a:r>
            <a:r>
              <a:rPr lang="en-US" sz="2200" dirty="0" smtClean="0"/>
              <a:t> </a:t>
            </a:r>
            <a:r>
              <a:rPr lang="en-US" sz="2200" dirty="0" err="1" smtClean="0"/>
              <a:t>nj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vler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bazuar</a:t>
            </a:r>
            <a:r>
              <a:rPr lang="en-US" sz="2200" dirty="0" smtClean="0"/>
              <a:t> se </a:t>
            </a:r>
            <a:r>
              <a:rPr lang="en-US" sz="2200" dirty="0" err="1" smtClean="0"/>
              <a:t>sa</a:t>
            </a:r>
            <a:r>
              <a:rPr lang="en-US" sz="2200" dirty="0" smtClean="0"/>
              <a:t> 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shtë</a:t>
            </a:r>
            <a:r>
              <a:rPr lang="en-US" sz="2200" dirty="0" smtClean="0"/>
              <a:t> e </a:t>
            </a:r>
            <a:r>
              <a:rPr lang="en-US" sz="2200" dirty="0" err="1" smtClean="0"/>
              <a:t>ngjashme</a:t>
            </a:r>
            <a:r>
              <a:rPr lang="en-US" sz="2200" dirty="0" smtClean="0"/>
              <a:t> </a:t>
            </a:r>
            <a:r>
              <a:rPr lang="en-US" sz="2200" dirty="0" smtClean="0"/>
              <a:t>me </a:t>
            </a:r>
            <a:r>
              <a:rPr lang="en-US" sz="2200" dirty="0" err="1" smtClean="0"/>
              <a:t>pikat</a:t>
            </a:r>
            <a:r>
              <a:rPr lang="en-US" sz="2200" dirty="0" smtClean="0"/>
              <a:t> </a:t>
            </a:r>
            <a:r>
              <a:rPr lang="en-US" sz="2200" dirty="0" err="1" smtClean="0"/>
              <a:t>n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bashkësin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trajnuese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S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pari</a:t>
            </a:r>
            <a:r>
              <a:rPr lang="en-US" sz="2200" dirty="0" smtClean="0"/>
              <a:t>, </a:t>
            </a:r>
            <a:r>
              <a:rPr lang="en-US" sz="2200" dirty="0" err="1" smtClean="0"/>
              <a:t>llogaritet</a:t>
            </a:r>
            <a:r>
              <a:rPr lang="en-US" sz="2200" dirty="0" smtClean="0"/>
              <a:t> </a:t>
            </a:r>
            <a:r>
              <a:rPr lang="en-US" sz="2200" dirty="0" err="1" smtClean="0"/>
              <a:t>distanca</a:t>
            </a:r>
            <a:r>
              <a:rPr lang="en-US" sz="2200" dirty="0" smtClean="0"/>
              <a:t> </a:t>
            </a:r>
            <a:r>
              <a:rPr lang="en-US" sz="2200" dirty="0" err="1" smtClean="0"/>
              <a:t>në</a:t>
            </a:r>
            <a:r>
              <a:rPr lang="en-US" sz="2200" dirty="0" smtClean="0"/>
              <a:t> </a:t>
            </a:r>
            <a:r>
              <a:rPr lang="en-US" sz="2200" dirty="0" err="1" smtClean="0"/>
              <a:t>mes</a:t>
            </a:r>
            <a:r>
              <a:rPr lang="en-US" sz="2200" dirty="0" smtClean="0"/>
              <a:t> </a:t>
            </a:r>
            <a:r>
              <a:rPr lang="en-US" sz="2200" dirty="0" err="1" smtClean="0"/>
              <a:t>të</a:t>
            </a:r>
            <a:r>
              <a:rPr lang="en-US" sz="2200" dirty="0" smtClean="0"/>
              <a:t> </a:t>
            </a:r>
            <a:r>
              <a:rPr lang="en-US" sz="2200" dirty="0" err="1" smtClean="0"/>
              <a:t>pikës</a:t>
            </a:r>
            <a:r>
              <a:rPr lang="en-US" sz="2200" dirty="0" smtClean="0"/>
              <a:t> </a:t>
            </a:r>
            <a:r>
              <a:rPr lang="en-US" sz="2200" dirty="0" err="1" smtClean="0"/>
              <a:t>së</a:t>
            </a:r>
            <a:r>
              <a:rPr lang="en-US" sz="2200" dirty="0" smtClean="0"/>
              <a:t> re </a:t>
            </a:r>
            <a:r>
              <a:rPr lang="en-US" sz="2200" dirty="0" err="1" smtClean="0"/>
              <a:t>dhe</a:t>
            </a:r>
            <a:r>
              <a:rPr lang="en-US" sz="2200" dirty="0" smtClean="0"/>
              <a:t> </a:t>
            </a:r>
            <a:r>
              <a:rPr lang="en-US" sz="2200" dirty="0" err="1" smtClean="0"/>
              <a:t>secilës</a:t>
            </a:r>
            <a:r>
              <a:rPr lang="en-US" sz="2200" dirty="0" smtClean="0"/>
              <a:t> </a:t>
            </a:r>
            <a:r>
              <a:rPr lang="en-US" sz="2200" dirty="0" err="1" smtClean="0"/>
              <a:t>pikë</a:t>
            </a:r>
            <a:r>
              <a:rPr lang="en-US" sz="2200" dirty="0" smtClean="0"/>
              <a:t> </a:t>
            </a:r>
            <a:r>
              <a:rPr lang="en-US" sz="2200" dirty="0" err="1" smtClean="0"/>
              <a:t>trajnuese</a:t>
            </a:r>
            <a:r>
              <a:rPr lang="en-US" sz="2200" dirty="0" smtClean="0"/>
              <a:t>. </a:t>
            </a:r>
            <a:r>
              <a:rPr lang="en-US" sz="2200" b="1" dirty="0" smtClean="0"/>
              <a:t>K</a:t>
            </a:r>
            <a:r>
              <a:rPr lang="en-US" sz="2200" dirty="0" smtClean="0"/>
              <a:t> </a:t>
            </a:r>
            <a:r>
              <a:rPr lang="en-US" sz="2200" dirty="0" err="1" smtClean="0"/>
              <a:t>pikat</a:t>
            </a:r>
            <a:r>
              <a:rPr lang="en-US" sz="2200" dirty="0" smtClean="0"/>
              <a:t> </a:t>
            </a:r>
            <a:r>
              <a:rPr lang="en-US" sz="2200" dirty="0" err="1" smtClean="0"/>
              <a:t>m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af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rta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rzgjedhen</a:t>
            </a:r>
            <a:r>
              <a:rPr lang="en-US" sz="2200" dirty="0" smtClean="0"/>
              <a:t> </a:t>
            </a:r>
            <a:r>
              <a:rPr lang="en-US" sz="2200" dirty="0" err="1" smtClean="0"/>
              <a:t>bazuar</a:t>
            </a:r>
            <a:r>
              <a:rPr lang="en-US" sz="2200" dirty="0" smtClean="0"/>
              <a:t> </a:t>
            </a:r>
            <a:r>
              <a:rPr lang="en-US" sz="2200" dirty="0" err="1" smtClean="0"/>
              <a:t>n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distancën</a:t>
            </a:r>
            <a:r>
              <a:rPr lang="en-US" sz="2200" dirty="0" smtClean="0"/>
              <a:t> </a:t>
            </a:r>
            <a:r>
              <a:rPr lang="en-US" sz="2200" dirty="0" smtClean="0"/>
              <a:t>e </a:t>
            </a:r>
            <a:r>
              <a:rPr lang="en-US" sz="2200" dirty="0" err="1" smtClean="0"/>
              <a:t>tyre</a:t>
            </a:r>
            <a:r>
              <a:rPr lang="en-US" sz="2200" dirty="0" smtClean="0"/>
              <a:t>.</a:t>
            </a:r>
            <a:r>
              <a:rPr lang="en-US" sz="2200" dirty="0" smtClean="0"/>
              <a:t> </a:t>
            </a:r>
            <a:r>
              <a:rPr lang="en-US" sz="2200" dirty="0" err="1" smtClean="0"/>
              <a:t>Zgjedhja</a:t>
            </a:r>
            <a:r>
              <a:rPr lang="en-US" sz="2200" dirty="0" smtClean="0"/>
              <a:t> e </a:t>
            </a:r>
            <a:r>
              <a:rPr lang="en-US" sz="2200" dirty="0" err="1" smtClean="0"/>
              <a:t>vler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s</a:t>
            </a:r>
            <a:r>
              <a:rPr lang="en-US" sz="2200" dirty="0" smtClean="0"/>
              <a:t> </a:t>
            </a:r>
            <a:r>
              <a:rPr lang="en-US" sz="2200" b="1" dirty="0" smtClean="0"/>
              <a:t>k</a:t>
            </a:r>
            <a:r>
              <a:rPr lang="en-US" sz="2200" dirty="0" smtClean="0"/>
              <a:t> (</a:t>
            </a:r>
            <a:r>
              <a:rPr lang="en-US" sz="2200" dirty="0" err="1" smtClean="0"/>
              <a:t>numrit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pikave</a:t>
            </a:r>
            <a:r>
              <a:rPr lang="en-US" sz="2200" dirty="0" smtClean="0"/>
              <a:t>) ka </a:t>
            </a:r>
            <a:r>
              <a:rPr lang="en-US" sz="2200" dirty="0" err="1" smtClean="0"/>
              <a:t>rënd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si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posaçme</a:t>
            </a:r>
            <a:r>
              <a:rPr lang="en-US" sz="2200" dirty="0" smtClean="0"/>
              <a:t>, </a:t>
            </a:r>
            <a:r>
              <a:rPr lang="en-US" sz="2200" dirty="0" err="1" smtClean="0"/>
              <a:t>pasi</a:t>
            </a:r>
            <a:r>
              <a:rPr lang="en-US" sz="2200" dirty="0" smtClean="0"/>
              <a:t> </a:t>
            </a:r>
            <a:r>
              <a:rPr lang="en-US" sz="2200" dirty="0" err="1" smtClean="0"/>
              <a:t>bazuar</a:t>
            </a:r>
            <a:r>
              <a:rPr lang="en-US" sz="2200" dirty="0" smtClean="0"/>
              <a:t> </a:t>
            </a:r>
            <a:r>
              <a:rPr lang="en-US" sz="2200" dirty="0" err="1" smtClean="0"/>
              <a:t>në</a:t>
            </a:r>
            <a:r>
              <a:rPr lang="en-US" sz="2200" dirty="0" smtClean="0"/>
              <a:t> </a:t>
            </a:r>
            <a:r>
              <a:rPr lang="en-US" sz="2200" dirty="0" err="1" smtClean="0"/>
              <a:t>vler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n</a:t>
            </a:r>
            <a:r>
              <a:rPr lang="en-US" sz="2200" dirty="0" smtClean="0"/>
              <a:t> </a:t>
            </a:r>
            <a:r>
              <a:rPr lang="en-US" sz="2200" b="1" dirty="0" smtClean="0"/>
              <a:t>k</a:t>
            </a:r>
            <a:r>
              <a:rPr lang="en-US" sz="2200" dirty="0" smtClean="0"/>
              <a:t>, </a:t>
            </a:r>
            <a:r>
              <a:rPr lang="en-US" sz="2200" dirty="0" err="1" smtClean="0"/>
              <a:t>rezultati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200" dirty="0" err="1" smtClean="0"/>
              <a:t>ë</a:t>
            </a:r>
            <a:r>
              <a:rPr lang="en-US" sz="2200" dirty="0" err="1" smtClean="0"/>
              <a:t>rfundimtar</a:t>
            </a:r>
            <a:r>
              <a:rPr lang="en-US" sz="2200" dirty="0" smtClean="0"/>
              <a:t> </a:t>
            </a:r>
            <a:r>
              <a:rPr lang="en-US" sz="2200" dirty="0" err="1" smtClean="0"/>
              <a:t>tenton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ë</a:t>
            </a:r>
            <a:r>
              <a:rPr lang="en-US" sz="2200" dirty="0" smtClean="0"/>
              <a:t> </a:t>
            </a:r>
            <a:r>
              <a:rPr lang="en-US" sz="2200" dirty="0" err="1" smtClean="0"/>
              <a:t>ndryshoj</a:t>
            </a:r>
            <a:r>
              <a:rPr lang="en-US" sz="2200" dirty="0" err="1" smtClean="0"/>
              <a:t>ë</a:t>
            </a:r>
            <a:r>
              <a:rPr lang="en-US" sz="2200" dirty="0" smtClean="0"/>
              <a:t>. </a:t>
            </a:r>
            <a:endParaRPr lang="en-US" sz="2200" b="1" dirty="0">
              <a:cs typeface="Calibri"/>
            </a:endParaRPr>
          </a:p>
        </p:txBody>
      </p:sp>
      <p:pic>
        <p:nvPicPr>
          <p:cNvPr id="5" name="Picture 4" descr="keylines-clustering-algorith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573" y="2157984"/>
            <a:ext cx="3005634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57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7F79-A056-4113-B733-B2B0FA06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96" y="4839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Knowledge discovery in databases (KDD)</a:t>
            </a:r>
            <a:endParaRPr lang="en-US" b="1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84BB1FB-3F4E-43A8-BB2A-C9775FAE1A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2549" y="2327695"/>
            <a:ext cx="9921158" cy="29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79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81" y="-158722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K-Nearest </a:t>
            </a:r>
            <a:r>
              <a:rPr lang="en-US" b="1" dirty="0" smtClean="0"/>
              <a:t>Neighbors (2)</a:t>
            </a:r>
            <a:endParaRPr lang="sq-A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0556" y="1216215"/>
            <a:ext cx="9905999" cy="2185353"/>
          </a:xfrm>
        </p:spPr>
        <p:txBody>
          <a:bodyPr/>
          <a:lstStyle/>
          <a:p>
            <a:pPr algn="just"/>
            <a:r>
              <a:rPr lang="en-US" dirty="0" err="1" smtClean="0"/>
              <a:t>Implementimi</a:t>
            </a:r>
            <a:r>
              <a:rPr lang="en-US" dirty="0" smtClean="0"/>
              <a:t> I </a:t>
            </a:r>
            <a:r>
              <a:rPr lang="en-US" dirty="0" err="1" smtClean="0"/>
              <a:t>thjeshtë</a:t>
            </a:r>
            <a:r>
              <a:rPr lang="en-US" dirty="0" smtClean="0"/>
              <a:t> I KNN </a:t>
            </a:r>
            <a:r>
              <a:rPr lang="en-US" dirty="0" err="1" smtClean="0"/>
              <a:t>regresionit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bëhet</a:t>
            </a:r>
            <a:r>
              <a:rPr lang="en-US" dirty="0" smtClean="0"/>
              <a:t> duke </a:t>
            </a:r>
            <a:r>
              <a:rPr lang="en-US" dirty="0" err="1" smtClean="0"/>
              <a:t>llogaritur</a:t>
            </a:r>
            <a:r>
              <a:rPr lang="en-US" dirty="0" smtClean="0"/>
              <a:t> </a:t>
            </a:r>
            <a:r>
              <a:rPr lang="en-US" dirty="0" err="1" smtClean="0"/>
              <a:t>distancën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pikës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re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secilës</a:t>
            </a:r>
            <a:r>
              <a:rPr lang="en-US" dirty="0" smtClean="0"/>
              <a:t> </a:t>
            </a:r>
            <a:r>
              <a:rPr lang="en-US" dirty="0" err="1" smtClean="0"/>
              <a:t>pikë</a:t>
            </a:r>
            <a:r>
              <a:rPr lang="en-US" dirty="0" smtClean="0"/>
              <a:t> </a:t>
            </a:r>
            <a:r>
              <a:rPr lang="en-US" dirty="0" err="1" smtClean="0"/>
              <a:t>trajnuese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vlera</a:t>
            </a:r>
            <a:r>
              <a:rPr lang="en-US" dirty="0" smtClean="0"/>
              <a:t> </a:t>
            </a:r>
            <a:r>
              <a:rPr lang="en-US" dirty="0" err="1" smtClean="0"/>
              <a:t>kontinuale</a:t>
            </a:r>
            <a:r>
              <a:rPr lang="en-US" dirty="0" smtClean="0"/>
              <a:t>, </a:t>
            </a:r>
            <a:r>
              <a:rPr lang="en-US" dirty="0" err="1" smtClean="0"/>
              <a:t>distanca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llogaritet</a:t>
            </a:r>
            <a:r>
              <a:rPr lang="en-US" dirty="0" smtClean="0"/>
              <a:t> me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formula: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sq-AL" dirty="0"/>
          </a:p>
        </p:txBody>
      </p:sp>
      <p:pic>
        <p:nvPicPr>
          <p:cNvPr id="1026" name="Picture 2" descr="C:\Users\HP\Desktop\KNN_similarity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63" y="2765234"/>
            <a:ext cx="2723341" cy="1715326"/>
          </a:xfrm>
          <a:prstGeom prst="rect">
            <a:avLst/>
          </a:prstGeom>
          <a:noFill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1275524" y="3435159"/>
            <a:ext cx="9905999" cy="2185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US" sz="2400" dirty="0" smtClean="0"/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Për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vlera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diskrete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të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llogaritet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këtë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formulë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sq-A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HP\Desktop\KNN_hammin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9153" y="5016691"/>
            <a:ext cx="2057400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541" y="420624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K-Nearest </a:t>
            </a:r>
            <a:r>
              <a:rPr lang="en-US" b="1" dirty="0" smtClean="0"/>
              <a:t>Neighbors (3)</a:t>
            </a:r>
            <a:endParaRPr lang="sq-A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988" y="2002599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llogaritet</a:t>
            </a:r>
            <a:r>
              <a:rPr lang="en-US" dirty="0" smtClean="0"/>
              <a:t> </a:t>
            </a:r>
            <a:r>
              <a:rPr lang="en-US" dirty="0" err="1" smtClean="0"/>
              <a:t>distanca</a:t>
            </a:r>
            <a:r>
              <a:rPr lang="en-US" dirty="0" smtClean="0"/>
              <a:t> e </a:t>
            </a:r>
            <a:r>
              <a:rPr lang="en-US" dirty="0" err="1" smtClean="0"/>
              <a:t>pikës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smtClean="0"/>
              <a:t>re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prej</a:t>
            </a:r>
            <a:r>
              <a:rPr lang="en-US" dirty="0" smtClean="0"/>
              <a:t> </a:t>
            </a:r>
            <a:r>
              <a:rPr lang="en-US" dirty="0" err="1" smtClean="0"/>
              <a:t>pikave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dataset-in </a:t>
            </a:r>
            <a:r>
              <a:rPr lang="en-US" dirty="0" err="1" smtClean="0"/>
              <a:t>trajnues</a:t>
            </a:r>
            <a:r>
              <a:rPr lang="en-US" dirty="0" smtClean="0"/>
              <a:t>,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radhës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zgjedhen</a:t>
            </a:r>
            <a:r>
              <a:rPr lang="en-US" dirty="0" smtClean="0"/>
              <a:t> </a:t>
            </a:r>
            <a:r>
              <a:rPr lang="en-US" dirty="0" err="1" smtClean="0"/>
              <a:t>pikat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afërta</a:t>
            </a:r>
            <a:r>
              <a:rPr lang="en-US" dirty="0" smtClean="0"/>
              <a:t> me </a:t>
            </a:r>
            <a:r>
              <a:rPr lang="en-US" dirty="0" err="1" smtClean="0"/>
              <a:t>të</a:t>
            </a:r>
            <a:r>
              <a:rPr lang="en-US" dirty="0" smtClean="0"/>
              <a:t>. </a:t>
            </a:r>
            <a:r>
              <a:rPr lang="en-US" dirty="0" err="1" smtClean="0"/>
              <a:t>Numri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pikave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meren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shqyrtim</a:t>
            </a:r>
            <a:r>
              <a:rPr lang="en-US" dirty="0" smtClean="0"/>
              <a:t> </a:t>
            </a:r>
            <a:r>
              <a:rPr lang="en-US" dirty="0" err="1" smtClean="0"/>
              <a:t>përcaktohet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vlera</a:t>
            </a:r>
            <a:r>
              <a:rPr lang="en-US" dirty="0" smtClean="0"/>
              <a:t> </a:t>
            </a:r>
            <a:r>
              <a:rPr lang="en-US" b="1" dirty="0" smtClean="0"/>
              <a:t>k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Pra</a:t>
            </a:r>
            <a:r>
              <a:rPr lang="en-US" dirty="0" smtClean="0"/>
              <a:t>, </a:t>
            </a:r>
            <a:r>
              <a:rPr lang="en-US" dirty="0" err="1" smtClean="0"/>
              <a:t>përcaktimi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vlerës</a:t>
            </a:r>
            <a:r>
              <a:rPr lang="en-US" dirty="0" smtClean="0"/>
              <a:t>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rëndësishëm</a:t>
            </a:r>
            <a:r>
              <a:rPr lang="en-US" dirty="0" smtClean="0"/>
              <a:t> </a:t>
            </a:r>
            <a:r>
              <a:rPr lang="en-US" dirty="0" err="1" smtClean="0"/>
              <a:t>sepse</a:t>
            </a:r>
            <a:r>
              <a:rPr lang="en-US" dirty="0" smtClean="0"/>
              <a:t> </a:t>
            </a:r>
            <a:r>
              <a:rPr lang="en-US" dirty="0" err="1" smtClean="0"/>
              <a:t>përcakton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</a:t>
            </a:r>
            <a:r>
              <a:rPr lang="en-US" dirty="0" err="1" smtClean="0"/>
              <a:t>fqinjve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do </a:t>
            </a:r>
            <a:r>
              <a:rPr lang="en-US" dirty="0" err="1" smtClean="0"/>
              <a:t>t’i</a:t>
            </a:r>
            <a:r>
              <a:rPr lang="en-US" dirty="0" smtClean="0"/>
              <a:t> </a:t>
            </a:r>
            <a:r>
              <a:rPr lang="en-US" dirty="0" err="1" smtClean="0"/>
              <a:t>shqyrtojmë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t’i</a:t>
            </a:r>
            <a:r>
              <a:rPr lang="en-US" dirty="0" smtClean="0"/>
              <a:t> </a:t>
            </a:r>
            <a:r>
              <a:rPr lang="en-US" dirty="0" err="1" smtClean="0"/>
              <a:t>japim</a:t>
            </a:r>
            <a:r>
              <a:rPr lang="en-US" dirty="0" smtClean="0"/>
              <a:t> </a:t>
            </a:r>
            <a:r>
              <a:rPr lang="en-US" dirty="0" err="1" smtClean="0"/>
              <a:t>vlerë</a:t>
            </a:r>
            <a:r>
              <a:rPr lang="en-US" dirty="0" smtClean="0"/>
              <a:t> </a:t>
            </a:r>
            <a:r>
              <a:rPr lang="en-US" dirty="0" err="1" smtClean="0"/>
              <a:t>pikës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re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Mesatarja</a:t>
            </a:r>
            <a:r>
              <a:rPr lang="en-US" dirty="0" smtClean="0"/>
              <a:t> e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vlerave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fqinjëve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zgjedhur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shoqërohet</a:t>
            </a:r>
            <a:r>
              <a:rPr lang="en-US" dirty="0" smtClean="0"/>
              <a:t> </a:t>
            </a:r>
            <a:r>
              <a:rPr lang="en-US" dirty="0" err="1" smtClean="0"/>
              <a:t>pikës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smtClean="0"/>
              <a:t>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4714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K-Nearest </a:t>
            </a:r>
            <a:r>
              <a:rPr lang="en-US" b="1" dirty="0" smtClean="0"/>
              <a:t>Neighbors (4)</a:t>
            </a:r>
            <a:endParaRPr lang="sq-A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435671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i="1" dirty="0" err="1" smtClean="0"/>
              <a:t>Overfiting</a:t>
            </a:r>
            <a:r>
              <a:rPr lang="en-US" i="1" dirty="0" smtClean="0"/>
              <a:t> </a:t>
            </a:r>
            <a:r>
              <a:rPr lang="en-US" dirty="0" err="1" smtClean="0"/>
              <a:t>ndodh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model </a:t>
            </a:r>
            <a:r>
              <a:rPr lang="en-US" dirty="0" err="1" smtClean="0"/>
              <a:t>mëson</a:t>
            </a:r>
            <a:r>
              <a:rPr lang="en-US" dirty="0" smtClean="0"/>
              <a:t> </a:t>
            </a:r>
            <a:r>
              <a:rPr lang="en-US" dirty="0" err="1" smtClean="0"/>
              <a:t>detajet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e </a:t>
            </a:r>
            <a:r>
              <a:rPr lang="en-US" dirty="0" err="1" smtClean="0"/>
              <a:t>parëndësishme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dataset-in </a:t>
            </a:r>
            <a:r>
              <a:rPr lang="en-US" dirty="0" err="1" smtClean="0"/>
              <a:t>trajnues</a:t>
            </a:r>
            <a:r>
              <a:rPr lang="en-US" dirty="0" smtClean="0"/>
              <a:t> </a:t>
            </a:r>
            <a:r>
              <a:rPr lang="en-US" dirty="0" err="1" smtClean="0"/>
              <a:t>deri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shkallë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ndikon</a:t>
            </a:r>
            <a:r>
              <a:rPr lang="en-US" dirty="0" smtClean="0"/>
              <a:t> </a:t>
            </a:r>
            <a:r>
              <a:rPr lang="en-US" dirty="0" err="1" smtClean="0"/>
              <a:t>negativisht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performancën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e </a:t>
            </a:r>
            <a:r>
              <a:rPr lang="en-US" dirty="0" err="1" smtClean="0"/>
              <a:t>reja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vlera</a:t>
            </a:r>
            <a:r>
              <a:rPr lang="en-US" dirty="0" smtClean="0"/>
              <a:t>  </a:t>
            </a:r>
            <a:r>
              <a:rPr lang="en-US" dirty="0" err="1" smtClean="0"/>
              <a:t>t</a:t>
            </a:r>
            <a:r>
              <a:rPr lang="en-US" dirty="0" err="1" smtClean="0"/>
              <a:t>ë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vogla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ë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k</a:t>
            </a:r>
            <a:r>
              <a:rPr lang="en-US" dirty="0" smtClean="0"/>
              <a:t> (</a:t>
            </a:r>
            <a:r>
              <a:rPr lang="en-US" dirty="0" err="1" smtClean="0"/>
              <a:t>supozojm</a:t>
            </a:r>
            <a:r>
              <a:rPr lang="en-US" dirty="0" err="1" smtClean="0"/>
              <a:t>ë</a:t>
            </a:r>
            <a:r>
              <a:rPr lang="en-US" dirty="0" smtClean="0"/>
              <a:t> </a:t>
            </a:r>
            <a:r>
              <a:rPr lang="en-US" dirty="0" smtClean="0"/>
              <a:t>k=1),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bën</a:t>
            </a:r>
            <a:r>
              <a:rPr lang="en-US" dirty="0" smtClean="0"/>
              <a:t> </a:t>
            </a:r>
            <a:r>
              <a:rPr lang="en-US" i="1" dirty="0" err="1" smtClean="0"/>
              <a:t>overfit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shkakton</a:t>
            </a:r>
            <a:r>
              <a:rPr lang="en-US" dirty="0" smtClean="0"/>
              <a:t> </a:t>
            </a:r>
            <a:r>
              <a:rPr lang="en-US" dirty="0" err="1" smtClean="0"/>
              <a:t>shkallë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gabimit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. Po </a:t>
            </a:r>
            <a:r>
              <a:rPr lang="en-US" dirty="0" err="1" smtClean="0"/>
              <a:t>ashtu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vlera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ë</a:t>
            </a:r>
            <a:r>
              <a:rPr lang="en-US" dirty="0" smtClean="0"/>
              <a:t> </a:t>
            </a:r>
            <a:r>
              <a:rPr lang="en-US" b="1" dirty="0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performon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err="1" smtClean="0"/>
              <a:t>ë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Zakonisht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përcaktimin</a:t>
            </a:r>
            <a:r>
              <a:rPr lang="en-US" dirty="0" smtClean="0"/>
              <a:t> e </a:t>
            </a:r>
            <a:r>
              <a:rPr lang="en-US" dirty="0" err="1" smtClean="0"/>
              <a:t>vlerës</a:t>
            </a:r>
            <a:r>
              <a:rPr lang="en-US" dirty="0" smtClean="0"/>
              <a:t>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ë</a:t>
            </a:r>
            <a:r>
              <a:rPr lang="en-US" dirty="0" smtClean="0"/>
              <a:t> </a:t>
            </a:r>
            <a:r>
              <a:rPr lang="en-US" b="1" dirty="0" smtClean="0"/>
              <a:t>k </a:t>
            </a:r>
            <a:r>
              <a:rPr lang="en-US" dirty="0" err="1" smtClean="0"/>
              <a:t>përdoret</a:t>
            </a:r>
            <a:r>
              <a:rPr lang="en-US" dirty="0" smtClean="0"/>
              <a:t> ‘</a:t>
            </a:r>
            <a:r>
              <a:rPr lang="en-US" b="1" dirty="0" smtClean="0"/>
              <a:t>elbow curve</a:t>
            </a:r>
            <a:r>
              <a:rPr lang="en-US" dirty="0" smtClean="0"/>
              <a:t>‘. </a:t>
            </a:r>
            <a:r>
              <a:rPr lang="en-US" dirty="0" err="1" smtClean="0"/>
              <a:t>Minimumi</a:t>
            </a:r>
            <a:r>
              <a:rPr lang="en-US" dirty="0" smtClean="0"/>
              <a:t> I </a:t>
            </a:r>
            <a:r>
              <a:rPr lang="en-US" dirty="0" err="1" smtClean="0"/>
              <a:t>kësaj</a:t>
            </a:r>
            <a:r>
              <a:rPr lang="en-US" dirty="0" smtClean="0"/>
              <a:t> </a:t>
            </a:r>
            <a:r>
              <a:rPr lang="en-US" dirty="0" err="1" smtClean="0"/>
              <a:t>lakore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përdoret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vlerë</a:t>
            </a:r>
            <a:r>
              <a:rPr lang="en-US" dirty="0" smtClean="0"/>
              <a:t> e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  <a:endParaRPr lang="sq-AL" dirty="0"/>
          </a:p>
        </p:txBody>
      </p:sp>
      <p:pic>
        <p:nvPicPr>
          <p:cNvPr id="2050" name="Picture 2" descr="C:\Users\HP\Desktop\training-error_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6518" y="4482402"/>
            <a:ext cx="4715823" cy="2329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38292C-0311-4E18-B0E5-F8470B5D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86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Postprocessing - </a:t>
            </a:r>
            <a:r>
              <a:rPr lang="en-US" b="1" dirty="0" err="1">
                <a:ea typeface="+mj-lt"/>
                <a:cs typeface="+mj-lt"/>
              </a:rPr>
              <a:t>Vizualizimi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2C10D0-DAEF-408D-87E0-3CC52BDF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8604"/>
            <a:ext cx="6232154" cy="41439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>
                <a:ea typeface="+mn-lt"/>
                <a:cs typeface="+mn-lt"/>
              </a:rPr>
              <a:t>Vizualizimi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është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shfaqja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informacioneve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format </a:t>
            </a:r>
            <a:r>
              <a:rPr lang="en-US" sz="2200" dirty="0" err="1">
                <a:ea typeface="+mn-lt"/>
                <a:cs typeface="+mn-lt"/>
              </a:rPr>
              <a:t>grafik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tabelar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>
              <a:cs typeface="Calibri" panose="020F0502020204030204"/>
            </a:endParaRPr>
          </a:p>
          <a:p>
            <a:pPr algn="just"/>
            <a:r>
              <a:rPr lang="en-US" sz="2200" dirty="0" err="1">
                <a:ea typeface="+mn-lt"/>
                <a:cs typeface="+mn-lt"/>
              </a:rPr>
              <a:t>Vizualizimi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kërkon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dhënat</a:t>
            </a:r>
            <a:r>
              <a:rPr lang="en-US" sz="2200" dirty="0">
                <a:ea typeface="+mn-lt"/>
                <a:cs typeface="+mn-lt"/>
              </a:rPr>
              <a:t> (</a:t>
            </a:r>
            <a:r>
              <a:rPr lang="en-US" sz="2200" dirty="0" err="1">
                <a:ea typeface="+mn-lt"/>
                <a:cs typeface="+mn-lt"/>
              </a:rPr>
              <a:t>informacioni</a:t>
            </a:r>
            <a:r>
              <a:rPr lang="en-US" sz="2200" dirty="0">
                <a:ea typeface="+mn-lt"/>
                <a:cs typeface="+mn-lt"/>
              </a:rPr>
              <a:t>)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shndërrohet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format </a:t>
            </a:r>
            <a:r>
              <a:rPr lang="en-US" sz="2200" dirty="0" err="1">
                <a:ea typeface="+mn-lt"/>
                <a:cs typeface="+mn-lt"/>
              </a:rPr>
              <a:t>vizual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ashtu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gjitha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karakteristikat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lidhjet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atributeve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mund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analizohen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ose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raportohen</a:t>
            </a:r>
            <a:r>
              <a:rPr lang="en-US" sz="2200" dirty="0">
                <a:ea typeface="+mn-lt"/>
                <a:cs typeface="+mn-lt"/>
              </a:rPr>
              <a:t>. </a:t>
            </a:r>
          </a:p>
          <a:p>
            <a:pPr algn="just"/>
            <a:r>
              <a:rPr lang="en-US" sz="2200" dirty="0" err="1">
                <a:ea typeface="+mn-lt"/>
                <a:cs typeface="+mn-lt"/>
              </a:rPr>
              <a:t>Qëllimi</a:t>
            </a:r>
            <a:r>
              <a:rPr lang="en-US" sz="2200" dirty="0">
                <a:ea typeface="+mn-lt"/>
                <a:cs typeface="+mn-lt"/>
              </a:rPr>
              <a:t> I </a:t>
            </a:r>
            <a:r>
              <a:rPr lang="en-US" sz="2200" dirty="0" err="1">
                <a:ea typeface="+mn-lt"/>
                <a:cs typeface="+mn-lt"/>
              </a:rPr>
              <a:t>vizualizimit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është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formohet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një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kuptim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intuitiv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për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informacionin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lehtë</a:t>
            </a:r>
            <a:r>
              <a:rPr lang="en-US" sz="2200" dirty="0">
                <a:ea typeface="+mn-lt"/>
                <a:cs typeface="+mn-lt"/>
              </a:rPr>
              <a:t> I </a:t>
            </a:r>
            <a:r>
              <a:rPr lang="en-US" sz="2200" dirty="0" err="1">
                <a:ea typeface="+mn-lt"/>
                <a:cs typeface="+mn-lt"/>
              </a:rPr>
              <a:t>interpretueshëm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njerëzit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200" dirty="0">
                <a:cs typeface="Calibri"/>
              </a:rPr>
              <a:t>Ka </a:t>
            </a:r>
            <a:r>
              <a:rPr lang="en-US" sz="2200" dirty="0" err="1">
                <a:cs typeface="Calibri"/>
              </a:rPr>
              <a:t>teknika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ndryshme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vizualizimit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si</a:t>
            </a:r>
            <a:r>
              <a:rPr lang="en-US" sz="2200" dirty="0">
                <a:cs typeface="Calibri"/>
              </a:rPr>
              <a:t>: </a:t>
            </a:r>
            <a:r>
              <a:rPr lang="en-US" sz="2200" dirty="0" err="1">
                <a:cs typeface="Calibri"/>
              </a:rPr>
              <a:t>histograme</a:t>
            </a:r>
            <a:r>
              <a:rPr lang="en-US" sz="2200" dirty="0">
                <a:cs typeface="Calibri"/>
              </a:rPr>
              <a:t>, pie chart, bar chart, line plot, </a:t>
            </a:r>
            <a:r>
              <a:rPr lang="en-US" sz="2200" dirty="0">
                <a:ea typeface="+mn-lt"/>
                <a:cs typeface="+mn-lt"/>
              </a:rPr>
              <a:t>scatter plot,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etj</a:t>
            </a:r>
            <a:r>
              <a:rPr lang="en-US" sz="2200" dirty="0">
                <a:cs typeface="Calibri"/>
              </a:rPr>
              <a:t>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3832" y="2470825"/>
            <a:ext cx="4481614" cy="25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6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167B63-71FC-49A7-8CEA-A602745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767" y="27438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Calibri"/>
                <a:cs typeface="Calibri"/>
              </a:rPr>
              <a:t>Aggregation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E14E63-0BA3-4687-94D7-3D3A8DD6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766" y="1549095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cs typeface="Calibri"/>
              </a:rPr>
              <a:t>Me </a:t>
            </a:r>
            <a:r>
              <a:rPr lang="en-US" dirty="0" err="1">
                <a:cs typeface="Calibri"/>
              </a:rPr>
              <a:t>agregim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kuptojmë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krijimin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e </a:t>
            </a:r>
            <a:r>
              <a:rPr lang="en-US" dirty="0" err="1">
                <a:ea typeface="+mn-lt"/>
                <a:cs typeface="+mn-lt"/>
              </a:rPr>
              <a:t>një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tërësie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kombinimi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elementeve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 data mining, </a:t>
            </a:r>
            <a:r>
              <a:rPr lang="en-US" i="1" dirty="0">
                <a:ea typeface="+mn-lt"/>
                <a:cs typeface="+mn-lt"/>
              </a:rPr>
              <a:t>data aggregation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mbledhjes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prezentimit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tyre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përmbledhur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 err="1">
                <a:cs typeface="Calibri" panose="020F0502020204030204"/>
              </a:rPr>
              <a:t>Për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 panose="020F0502020204030204"/>
              </a:rPr>
              <a:t>paraqitje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 panose="020F0502020204030204"/>
              </a:rPr>
              <a:t>n</a:t>
            </a:r>
            <a:r>
              <a:rPr lang="en-US" dirty="0" err="1">
                <a:ea typeface="+mn-lt"/>
                <a:cs typeface="+mn-lt"/>
              </a:rPr>
              <a:t>ë</a:t>
            </a:r>
            <a:r>
              <a:rPr lang="en-US" dirty="0">
                <a:ea typeface="+mn-lt"/>
                <a:cs typeface="+mn-lt"/>
              </a:rPr>
              <a:t> GUI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statistikave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ndryshme</a:t>
            </a:r>
            <a:r>
              <a:rPr lang="en-US" dirty="0">
                <a:ea typeface="+mn-lt"/>
                <a:cs typeface="+mn-lt"/>
              </a:rPr>
              <a:t> me </a:t>
            </a:r>
            <a:r>
              <a:rPr lang="en-US" dirty="0" err="1">
                <a:ea typeface="+mn-lt"/>
                <a:cs typeface="+mn-lt"/>
              </a:rPr>
              <a:t>interes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veçantë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përdoruesin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përdorim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funksionet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veçanta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agregimit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: avg, count, sum, min, max.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5932" y="4084541"/>
            <a:ext cx="4747098" cy="26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F92E4-AEFB-4E87-AFCD-C017FB7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697" y="229412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GUI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ED1D4-3721-45D0-BF21-119AAE2E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3" y="1597734"/>
            <a:ext cx="10561810" cy="42727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 smtClean="0">
                <a:cs typeface="Calibri"/>
              </a:rPr>
              <a:t>Paraqiten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statistika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ndryshme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për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tërmetet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smtClean="0">
                <a:cs typeface="Calibri"/>
              </a:rPr>
              <a:t>e </a:t>
            </a:r>
            <a:r>
              <a:rPr lang="en-US" sz="2200" dirty="0" err="1" smtClean="0">
                <a:cs typeface="Calibri"/>
              </a:rPr>
              <a:t>regjistruara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në</a:t>
            </a:r>
            <a:r>
              <a:rPr lang="en-US" sz="2200" dirty="0" smtClean="0">
                <a:cs typeface="Calibri"/>
              </a:rPr>
              <a:t> dataset</a:t>
            </a:r>
            <a:r>
              <a:rPr lang="en-US" sz="2200" dirty="0" smtClean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200" dirty="0" err="1" smtClean="0">
                <a:ea typeface="+mn-lt"/>
                <a:cs typeface="+mn-lt"/>
              </a:rPr>
              <a:t>Tregohet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numri</a:t>
            </a:r>
            <a:r>
              <a:rPr lang="en-US" sz="2200" dirty="0" smtClean="0">
                <a:ea typeface="+mn-lt"/>
                <a:cs typeface="+mn-lt"/>
              </a:rPr>
              <a:t> I </a:t>
            </a:r>
            <a:r>
              <a:rPr lang="en-US" sz="2200" dirty="0" err="1" smtClean="0">
                <a:ea typeface="+mn-lt"/>
                <a:cs typeface="+mn-lt"/>
              </a:rPr>
              <a:t>tërmeteve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që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kanë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nodhur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vitet</a:t>
            </a:r>
            <a:r>
              <a:rPr lang="en-US" sz="2200" dirty="0" smtClean="0">
                <a:ea typeface="+mn-lt"/>
                <a:cs typeface="+mn-lt"/>
              </a:rPr>
              <a:t> e </a:t>
            </a:r>
            <a:r>
              <a:rPr lang="en-US" sz="2200" dirty="0" err="1" smtClean="0">
                <a:ea typeface="+mn-lt"/>
                <a:cs typeface="+mn-lt"/>
              </a:rPr>
              <a:t>dekadës</a:t>
            </a:r>
            <a:r>
              <a:rPr lang="en-US" sz="2200" dirty="0" smtClean="0">
                <a:ea typeface="+mn-lt"/>
                <a:cs typeface="+mn-lt"/>
              </a:rPr>
              <a:t> e </a:t>
            </a:r>
            <a:r>
              <a:rPr lang="en-US" sz="2200" dirty="0" err="1" smtClean="0">
                <a:ea typeface="+mn-lt"/>
                <a:cs typeface="+mn-lt"/>
              </a:rPr>
              <a:t>fundit</a:t>
            </a:r>
            <a:r>
              <a:rPr lang="en-US" sz="2200" dirty="0" smtClean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200" dirty="0" err="1" smtClean="0">
                <a:ea typeface="+mn-lt"/>
                <a:cs typeface="+mn-lt"/>
              </a:rPr>
              <a:t>Prezentohet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numri</a:t>
            </a:r>
            <a:r>
              <a:rPr lang="en-US" sz="2200" dirty="0" smtClean="0">
                <a:ea typeface="+mn-lt"/>
                <a:cs typeface="+mn-lt"/>
              </a:rPr>
              <a:t> I </a:t>
            </a:r>
            <a:r>
              <a:rPr lang="en-US" sz="2200" dirty="0" err="1" smtClean="0">
                <a:ea typeface="+mn-lt"/>
                <a:cs typeface="+mn-lt"/>
              </a:rPr>
              <a:t>tërmeteve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të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cs typeface="Calibri"/>
              </a:rPr>
              <a:t>regjistruar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 err="1" smtClean="0">
                <a:cs typeface="Calibri"/>
              </a:rPr>
              <a:t>në</a:t>
            </a:r>
            <a:r>
              <a:rPr lang="en-US" sz="2200" dirty="0" smtClean="0">
                <a:cs typeface="Calibri"/>
              </a:rPr>
              <a:t> dataset </a:t>
            </a:r>
            <a:r>
              <a:rPr lang="en-US" sz="2200" dirty="0" err="1" smtClean="0">
                <a:ea typeface="+mn-lt"/>
                <a:cs typeface="+mn-lt"/>
              </a:rPr>
              <a:t>që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kanë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nodhur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secilën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orë</a:t>
            </a:r>
            <a:r>
              <a:rPr lang="en-US" sz="2200" dirty="0" smtClean="0">
                <a:ea typeface="+mn-lt"/>
                <a:cs typeface="+mn-lt"/>
              </a:rPr>
              <a:t>.</a:t>
            </a:r>
            <a:endParaRPr lang="en-US" sz="2200" dirty="0" smtClean="0">
              <a:ea typeface="+mn-lt"/>
              <a:cs typeface="+mn-lt"/>
            </a:endParaRPr>
          </a:p>
          <a:p>
            <a:pPr algn="just"/>
            <a:r>
              <a:rPr lang="en-US" sz="2200" dirty="0" err="1" smtClean="0">
                <a:ea typeface="+mn-lt"/>
                <a:cs typeface="+mn-lt"/>
              </a:rPr>
              <a:t>Jipet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mundësia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që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vlerat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për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predikim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të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tërmetit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të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shtohen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nga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shfrytëzuesi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dhe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rezultati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të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gjenerohet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në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mënyrë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dinamike</a:t>
            </a:r>
            <a:r>
              <a:rPr lang="en-US" sz="2200" dirty="0" smtClean="0">
                <a:ea typeface="+mn-lt"/>
                <a:cs typeface="+mn-lt"/>
              </a:rPr>
              <a:t>.</a:t>
            </a:r>
          </a:p>
          <a:p>
            <a:pPr algn="just"/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3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F92E4-AEFB-4E87-AFCD-C017FB7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33" y="-31417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ED1D4-3721-45D0-BF21-119AAE2E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300" y="850455"/>
            <a:ext cx="9905999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ea typeface="+mn-lt"/>
                <a:cs typeface="+mn-lt"/>
              </a:rPr>
              <a:t>Dataset</a:t>
            </a:r>
            <a:r>
              <a:rPr lang="en-US" sz="2200" b="1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përmbanë</a:t>
            </a:r>
            <a:r>
              <a:rPr lang="en-US" sz="2200" dirty="0">
                <a:ea typeface="+mn-lt"/>
                <a:cs typeface="+mn-lt"/>
              </a:rPr>
              <a:t> 256655 </a:t>
            </a:r>
            <a:r>
              <a:rPr lang="en-US" sz="2200" dirty="0" err="1">
                <a:ea typeface="+mn-lt"/>
                <a:cs typeface="+mn-lt"/>
              </a:rPr>
              <a:t>rekorde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dhe</a:t>
            </a:r>
            <a:r>
              <a:rPr lang="en-US" sz="2200" dirty="0">
                <a:ea typeface="+mn-lt"/>
                <a:cs typeface="+mn-lt"/>
              </a:rPr>
              <a:t> 8 </a:t>
            </a:r>
            <a:r>
              <a:rPr lang="en-US" sz="2200" dirty="0" err="1">
                <a:ea typeface="+mn-lt"/>
                <a:cs typeface="+mn-lt"/>
              </a:rPr>
              <a:t>kolona</a:t>
            </a:r>
            <a:r>
              <a:rPr lang="en-US" sz="2200" dirty="0" smtClean="0">
                <a:ea typeface="+mn-lt"/>
                <a:cs typeface="+mn-lt"/>
              </a:rPr>
              <a:t>.</a:t>
            </a:r>
            <a:endParaRPr lang="en-US" sz="2200" b="1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ea typeface="+mn-lt"/>
                <a:cs typeface="+mn-lt"/>
              </a:rPr>
              <a:t>Year</a:t>
            </a:r>
            <a:r>
              <a:rPr lang="en-US" sz="2200" dirty="0">
                <a:ea typeface="+mn-lt"/>
                <a:cs typeface="+mn-lt"/>
              </a:rPr>
              <a:t>: Viti </a:t>
            </a:r>
            <a:r>
              <a:rPr lang="en-US" sz="2200" dirty="0" err="1">
                <a:ea typeface="+mn-lt"/>
                <a:cs typeface="+mn-lt"/>
              </a:rPr>
              <a:t>kur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ndodhur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tërmeti</a:t>
            </a:r>
            <a:r>
              <a:rPr lang="en-US" sz="2200" dirty="0">
                <a:ea typeface="+mn-lt"/>
                <a:cs typeface="+mn-lt"/>
              </a:rPr>
              <a:t>. Tipi I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i="1" dirty="0">
                <a:ea typeface="+mn-lt"/>
                <a:cs typeface="+mn-lt"/>
              </a:rPr>
              <a:t>int64</a:t>
            </a:r>
            <a:r>
              <a:rPr lang="en-US" sz="2200" dirty="0">
                <a:ea typeface="+mn-lt"/>
                <a:cs typeface="+mn-lt"/>
              </a:rPr>
              <a:t>. </a:t>
            </a:r>
            <a:r>
              <a:rPr lang="en-US" sz="2200" dirty="0" err="1">
                <a:ea typeface="+mn-lt"/>
                <a:cs typeface="+mn-lt"/>
              </a:rPr>
              <a:t>Rangu</a:t>
            </a:r>
            <a:r>
              <a:rPr lang="en-US" sz="2200" dirty="0">
                <a:ea typeface="+mn-lt"/>
                <a:cs typeface="+mn-lt"/>
              </a:rPr>
              <a:t> I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 1901-2018. </a:t>
            </a:r>
            <a:endParaRPr lang="en-US" sz="2200" dirty="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cs typeface="Calibri"/>
              </a:rPr>
              <a:t>Month</a:t>
            </a:r>
            <a:r>
              <a:rPr lang="en-US" sz="2200" dirty="0">
                <a:cs typeface="Calibri"/>
              </a:rPr>
              <a:t>: </a:t>
            </a:r>
            <a:r>
              <a:rPr lang="en-US" sz="2200" dirty="0" err="1">
                <a:cs typeface="Calibri"/>
              </a:rPr>
              <a:t>Muaji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ka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ndodhur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tërmeti</a:t>
            </a:r>
            <a:r>
              <a:rPr lang="en-US" sz="2200" dirty="0">
                <a:cs typeface="Calibri"/>
              </a:rPr>
              <a:t>. Tipi I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dhënave</a:t>
            </a:r>
            <a:r>
              <a:rPr lang="en-US" sz="2200" dirty="0">
                <a:cs typeface="Calibri"/>
              </a:rPr>
              <a:t> </a:t>
            </a:r>
            <a:r>
              <a:rPr lang="en-US" sz="2200" i="1" dirty="0">
                <a:cs typeface="Calibri"/>
              </a:rPr>
              <a:t>int64</a:t>
            </a:r>
            <a:r>
              <a:rPr lang="en-US" sz="2200" dirty="0">
                <a:cs typeface="Calibri"/>
              </a:rPr>
              <a:t>.</a:t>
            </a:r>
            <a:br>
              <a:rPr lang="en-US" sz="2200" dirty="0">
                <a:cs typeface="Calibri"/>
              </a:rPr>
            </a:br>
            <a:r>
              <a:rPr lang="en-US" sz="2200" b="1" dirty="0">
                <a:cs typeface="Calibri"/>
              </a:rPr>
              <a:t>Day</a:t>
            </a:r>
            <a:r>
              <a:rPr lang="en-US" sz="2200" dirty="0">
                <a:cs typeface="Calibri"/>
              </a:rPr>
              <a:t>: </a:t>
            </a:r>
            <a:r>
              <a:rPr lang="en-US" sz="2200" dirty="0" err="1">
                <a:cs typeface="Calibri"/>
              </a:rPr>
              <a:t>Dita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ka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ndodhur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tërmeti</a:t>
            </a:r>
            <a:r>
              <a:rPr lang="en-US" sz="2200" dirty="0">
                <a:cs typeface="Calibri"/>
              </a:rPr>
              <a:t>. Tipi I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dhënave</a:t>
            </a:r>
            <a:r>
              <a:rPr lang="en-US" sz="2200" dirty="0">
                <a:cs typeface="Calibri"/>
              </a:rPr>
              <a:t> </a:t>
            </a:r>
            <a:r>
              <a:rPr lang="en-US" sz="2200" i="1" dirty="0">
                <a:cs typeface="Calibri"/>
              </a:rPr>
              <a:t>int64</a:t>
            </a:r>
            <a:r>
              <a:rPr lang="en-US" sz="2200" dirty="0">
                <a:cs typeface="Calibri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cs typeface="Calibri"/>
              </a:rPr>
              <a:t>Hours</a:t>
            </a:r>
            <a:r>
              <a:rPr lang="en-US" sz="2200" dirty="0">
                <a:cs typeface="Calibri"/>
              </a:rPr>
              <a:t>: Ora </a:t>
            </a:r>
            <a:r>
              <a:rPr lang="en-US" sz="2200" dirty="0" err="1">
                <a:cs typeface="Calibri"/>
              </a:rPr>
              <a:t>kur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ka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ndodhur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tërmeti</a:t>
            </a:r>
            <a:r>
              <a:rPr lang="en-US" sz="2200" dirty="0">
                <a:cs typeface="Calibri"/>
              </a:rPr>
              <a:t>. Tipi I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dhënave</a:t>
            </a:r>
            <a:r>
              <a:rPr lang="en-US" sz="2200" dirty="0">
                <a:cs typeface="Calibri"/>
              </a:rPr>
              <a:t> </a:t>
            </a:r>
            <a:r>
              <a:rPr lang="en-US" sz="2200" i="1" dirty="0">
                <a:cs typeface="Calibri"/>
              </a:rPr>
              <a:t>int64</a:t>
            </a:r>
            <a:r>
              <a:rPr lang="en-US" sz="2200" dirty="0">
                <a:cs typeface="Calibri"/>
              </a:rPr>
              <a:t>.</a:t>
            </a:r>
            <a:br>
              <a:rPr lang="en-US" sz="2200" dirty="0">
                <a:cs typeface="Calibri"/>
              </a:rPr>
            </a:br>
            <a:r>
              <a:rPr lang="en-US" sz="2200" b="1" dirty="0">
                <a:cs typeface="Calibri"/>
              </a:rPr>
              <a:t>Minutes</a:t>
            </a:r>
            <a:r>
              <a:rPr lang="en-US" sz="2200" dirty="0">
                <a:cs typeface="Calibri"/>
              </a:rPr>
              <a:t>: </a:t>
            </a:r>
            <a:r>
              <a:rPr lang="en-US" sz="2200" dirty="0" err="1">
                <a:cs typeface="Calibri"/>
              </a:rPr>
              <a:t>Minutat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ka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ndodhur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tërmeti</a:t>
            </a:r>
            <a:r>
              <a:rPr lang="en-US" sz="2200" dirty="0">
                <a:cs typeface="Calibri"/>
              </a:rPr>
              <a:t>. Tipi I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dhënave</a:t>
            </a:r>
            <a:r>
              <a:rPr lang="en-US" sz="2200" dirty="0">
                <a:cs typeface="Calibri"/>
              </a:rPr>
              <a:t> </a:t>
            </a:r>
            <a:r>
              <a:rPr lang="en-US" sz="2200" i="1" dirty="0">
                <a:cs typeface="Calibri"/>
              </a:rPr>
              <a:t>int64</a:t>
            </a:r>
            <a:r>
              <a:rPr lang="en-US" sz="2200" dirty="0">
                <a:cs typeface="Calibri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ea typeface="+mn-lt"/>
                <a:cs typeface="+mn-lt"/>
              </a:rPr>
              <a:t>Latitude </a:t>
            </a:r>
            <a:r>
              <a:rPr lang="en-US" sz="2200" b="1" dirty="0">
                <a:ea typeface="+mn-lt"/>
                <a:cs typeface="+mn-lt"/>
              </a:rPr>
              <a:t>(N)</a:t>
            </a:r>
            <a:r>
              <a:rPr lang="en-US" sz="2200" dirty="0">
                <a:ea typeface="+mn-lt"/>
                <a:cs typeface="+mn-lt"/>
              </a:rPr>
              <a:t>: </a:t>
            </a:r>
            <a:r>
              <a:rPr lang="en-US" sz="2200" dirty="0" err="1">
                <a:ea typeface="+mn-lt"/>
                <a:cs typeface="+mn-lt"/>
              </a:rPr>
              <a:t>Gjerësia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gjeografike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ku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ka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ndodhur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tërmeti</a:t>
            </a:r>
            <a:r>
              <a:rPr lang="en-US" sz="2200" dirty="0">
                <a:ea typeface="+mn-lt"/>
                <a:cs typeface="+mn-lt"/>
              </a:rPr>
              <a:t>. Tipi I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i="1" dirty="0">
                <a:ea typeface="+mn-lt"/>
                <a:cs typeface="+mn-lt"/>
              </a:rPr>
              <a:t>float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ea typeface="+mn-lt"/>
                <a:cs typeface="+mn-lt"/>
              </a:rPr>
              <a:t>Longitude</a:t>
            </a:r>
            <a:r>
              <a:rPr lang="en-US" sz="2200" b="1" dirty="0">
                <a:ea typeface="+mn-lt"/>
                <a:cs typeface="+mn-lt"/>
              </a:rPr>
              <a:t> (E)</a:t>
            </a:r>
            <a:r>
              <a:rPr lang="en-US" sz="2200" dirty="0">
                <a:ea typeface="+mn-lt"/>
                <a:cs typeface="+mn-lt"/>
              </a:rPr>
              <a:t>: </a:t>
            </a:r>
            <a:r>
              <a:rPr lang="en-US" sz="2200" dirty="0" err="1">
                <a:ea typeface="+mn-lt"/>
                <a:cs typeface="+mn-lt"/>
              </a:rPr>
              <a:t>Gjatësia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gjeografike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ku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ka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ndodhur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tërmeti</a:t>
            </a:r>
            <a:r>
              <a:rPr lang="en-US" sz="2200" dirty="0">
                <a:ea typeface="+mn-lt"/>
                <a:cs typeface="+mn-lt"/>
              </a:rPr>
              <a:t>. Tipi I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i="1" dirty="0">
                <a:ea typeface="+mn-lt"/>
                <a:cs typeface="+mn-lt"/>
              </a:rPr>
              <a:t>float</a:t>
            </a:r>
            <a:r>
              <a:rPr lang="en-US" sz="2200" dirty="0">
                <a:ea typeface="+mn-lt"/>
                <a:cs typeface="+mn-lt"/>
              </a:rPr>
              <a:t>. </a:t>
            </a:r>
            <a:endParaRPr lang="en-US" sz="2200" b="1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ea typeface="+mn-lt"/>
                <a:cs typeface="+mn-lt"/>
              </a:rPr>
              <a:t>Magnitude </a:t>
            </a:r>
            <a:r>
              <a:rPr lang="en-US" sz="2200" b="1" dirty="0">
                <a:ea typeface="+mn-lt"/>
                <a:cs typeface="+mn-lt"/>
              </a:rPr>
              <a:t>(Richter)</a:t>
            </a:r>
            <a:r>
              <a:rPr lang="en-US" sz="2200" dirty="0">
                <a:ea typeface="+mn-lt"/>
                <a:cs typeface="+mn-lt"/>
              </a:rPr>
              <a:t>: </a:t>
            </a:r>
            <a:r>
              <a:rPr lang="en-US" sz="2200" dirty="0" err="1">
                <a:ea typeface="+mn-lt"/>
                <a:cs typeface="+mn-lt"/>
              </a:rPr>
              <a:t>Fuqia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tërmetit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shprehur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shkallë</a:t>
            </a:r>
            <a:r>
              <a:rPr lang="en-US" sz="2200" dirty="0">
                <a:ea typeface="+mn-lt"/>
                <a:cs typeface="+mn-lt"/>
              </a:rPr>
              <a:t> Richter. Tipi I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 float. </a:t>
            </a:r>
            <a:r>
              <a:rPr lang="en-US" sz="2200" dirty="0" err="1">
                <a:ea typeface="+mn-lt"/>
                <a:cs typeface="+mn-lt"/>
              </a:rPr>
              <a:t>Rangu</a:t>
            </a:r>
            <a:r>
              <a:rPr lang="en-US" sz="2200" dirty="0">
                <a:ea typeface="+mn-lt"/>
                <a:cs typeface="+mn-lt"/>
              </a:rPr>
              <a:t> I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dhënave</a:t>
            </a:r>
            <a:r>
              <a:rPr lang="en-US" sz="2200" dirty="0">
                <a:ea typeface="+mn-lt"/>
                <a:cs typeface="+mn-lt"/>
              </a:rPr>
              <a:t> 0.0 - 8.0.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57FAFEC-330A-495F-8B5F-866BF7A5B7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8295" y="5556794"/>
            <a:ext cx="9513396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55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F92E4-AEFB-4E87-AFCD-C017FB7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19" y="565309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ED1D4-3721-45D0-BF21-119AAE2E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745"/>
            <a:ext cx="10515600" cy="4017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/>
            <a:r>
              <a:rPr lang="sq" dirty="0">
                <a:ea typeface="+mn-lt"/>
                <a:cs typeface="+mn-lt"/>
              </a:rPr>
              <a:t>Përpunimi i të dhënave është teknikë e </a:t>
            </a:r>
            <a:r>
              <a:rPr lang="sq" i="1" dirty="0">
                <a:ea typeface="+mn-lt"/>
                <a:cs typeface="+mn-lt"/>
              </a:rPr>
              <a:t>data mining</a:t>
            </a:r>
            <a:r>
              <a:rPr lang="sq" dirty="0">
                <a:ea typeface="+mn-lt"/>
                <a:cs typeface="+mn-lt"/>
              </a:rPr>
              <a:t> e cila përdoret për të tranformuar të dhënat e papërpunuara në të dhëna të përdorshme dhe në një format më efiçient.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457200" indent="-457200" algn="just"/>
            <a:r>
              <a:rPr lang="sq" dirty="0">
                <a:ea typeface="+mn-lt"/>
                <a:cs typeface="+mn-lt"/>
              </a:rPr>
              <a:t>Të dhënat në vete mund të përmbajnë pjesë jo të </a:t>
            </a:r>
            <a:r>
              <a:rPr lang="sq" dirty="0" smtClean="0">
                <a:ea typeface="+mn-lt"/>
                <a:cs typeface="+mn-lt"/>
              </a:rPr>
              <a:t>rëndësishme</a:t>
            </a:r>
            <a:r>
              <a:rPr lang="en-US" dirty="0" smtClean="0">
                <a:ea typeface="+mn-lt"/>
                <a:cs typeface="+mn-lt"/>
              </a:rPr>
              <a:t>.</a:t>
            </a:r>
            <a:r>
              <a:rPr lang="sq" dirty="0" smtClean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P</a:t>
            </a:r>
            <a:r>
              <a:rPr lang="sq" dirty="0" smtClean="0">
                <a:ea typeface="+mn-lt"/>
                <a:cs typeface="+mn-lt"/>
              </a:rPr>
              <a:t>oashtu</a:t>
            </a:r>
            <a:r>
              <a:rPr lang="en-US" dirty="0" smtClean="0">
                <a:ea typeface="+mn-lt"/>
                <a:cs typeface="+mn-lt"/>
              </a:rPr>
              <a:t>, </a:t>
            </a:r>
            <a:r>
              <a:rPr lang="en-US" dirty="0" err="1" smtClean="0">
                <a:ea typeface="+mn-lt"/>
                <a:cs typeface="+mn-lt"/>
              </a:rPr>
              <a:t>mund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të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i</a:t>
            </a:r>
            <a:r>
              <a:rPr lang="sq" dirty="0" smtClean="0">
                <a:ea typeface="+mn-lt"/>
                <a:cs typeface="+mn-lt"/>
              </a:rPr>
              <a:t>u </a:t>
            </a:r>
            <a:r>
              <a:rPr lang="sq" dirty="0">
                <a:ea typeface="+mn-lt"/>
                <a:cs typeface="+mn-lt"/>
              </a:rPr>
              <a:t>mungojnë disa pjesë. Për të trajtuar </a:t>
            </a:r>
            <a:r>
              <a:rPr lang="sq" dirty="0" smtClean="0">
                <a:ea typeface="+mn-lt"/>
                <a:cs typeface="+mn-lt"/>
              </a:rPr>
              <a:t>kët</a:t>
            </a:r>
            <a:r>
              <a:rPr lang="en-US" dirty="0" smtClean="0">
                <a:ea typeface="+mn-lt"/>
                <a:cs typeface="+mn-lt"/>
              </a:rPr>
              <a:t>o</a:t>
            </a:r>
            <a:r>
              <a:rPr lang="sq" dirty="0">
                <a:ea typeface="+mn-lt"/>
                <a:cs typeface="+mn-lt"/>
              </a:rPr>
              <a:t> </a:t>
            </a:r>
            <a:r>
              <a:rPr lang="en-US" dirty="0" err="1" smtClean="0">
                <a:ea typeface="+mn-lt"/>
                <a:cs typeface="+mn-lt"/>
              </a:rPr>
              <a:t>probleme</a:t>
            </a:r>
            <a:r>
              <a:rPr lang="sq" dirty="0" smtClean="0">
                <a:ea typeface="+mn-lt"/>
                <a:cs typeface="+mn-lt"/>
              </a:rPr>
              <a:t>, </a:t>
            </a:r>
            <a:r>
              <a:rPr lang="sq" dirty="0">
                <a:ea typeface="+mn-lt"/>
                <a:cs typeface="+mn-lt"/>
              </a:rPr>
              <a:t>përdorim </a:t>
            </a:r>
            <a:r>
              <a:rPr lang="sq" i="1" dirty="0">
                <a:ea typeface="+mn-lt"/>
                <a:cs typeface="+mn-lt"/>
              </a:rPr>
              <a:t>data cleaning</a:t>
            </a:r>
            <a:r>
              <a:rPr lang="sq" dirty="0">
                <a:ea typeface="+mn-lt"/>
                <a:cs typeface="+mn-lt"/>
              </a:rPr>
              <a:t> (pastrimin e të dhënave). </a:t>
            </a:r>
            <a:endParaRPr lang="en-US" dirty="0" smtClean="0">
              <a:ea typeface="+mn-lt"/>
              <a:cs typeface="+mn-lt"/>
            </a:endParaRPr>
          </a:p>
          <a:p>
            <a:pPr marL="457200" indent="-457200" algn="just"/>
            <a:r>
              <a:rPr lang="sq" dirty="0" smtClean="0">
                <a:ea typeface="+mn-lt"/>
                <a:cs typeface="+mn-lt"/>
              </a:rPr>
              <a:t>Data </a:t>
            </a:r>
            <a:r>
              <a:rPr lang="sq" dirty="0">
                <a:ea typeface="+mn-lt"/>
                <a:cs typeface="+mn-lt"/>
              </a:rPr>
              <a:t>cleaning mundëson trajtimin e të dhënave që </a:t>
            </a:r>
            <a:r>
              <a:rPr lang="sq" dirty="0" smtClean="0">
                <a:ea typeface="+mn-lt"/>
                <a:cs typeface="+mn-lt"/>
              </a:rPr>
              <a:t>mungojnë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dhe</a:t>
            </a:r>
            <a:r>
              <a:rPr lang="sq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atyre</a:t>
            </a:r>
            <a:r>
              <a:rPr lang="sq" dirty="0" smtClean="0">
                <a:ea typeface="+mn-lt"/>
                <a:cs typeface="+mn-lt"/>
              </a:rPr>
              <a:t> </a:t>
            </a:r>
            <a:r>
              <a:rPr lang="sq" dirty="0">
                <a:ea typeface="+mn-lt"/>
                <a:cs typeface="+mn-lt"/>
              </a:rPr>
              <a:t>të cilat </a:t>
            </a:r>
            <a:r>
              <a:rPr lang="sq" dirty="0" smtClean="0">
                <a:ea typeface="+mn-lt"/>
                <a:cs typeface="+mn-lt"/>
              </a:rPr>
              <a:t>përmbajnë</a:t>
            </a:r>
            <a:r>
              <a:rPr lang="sq" dirty="0">
                <a:ea typeface="+mn-lt"/>
                <a:cs typeface="+mn-lt"/>
              </a:rPr>
              <a:t> informacione </a:t>
            </a:r>
            <a:r>
              <a:rPr lang="sq" dirty="0" smtClean="0">
                <a:ea typeface="+mn-lt"/>
                <a:cs typeface="+mn-lt"/>
              </a:rPr>
              <a:t>të</a:t>
            </a:r>
            <a:r>
              <a:rPr lang="sq" dirty="0">
                <a:ea typeface="+mn-lt"/>
                <a:cs typeface="+mn-lt"/>
              </a:rPr>
              <a:t> parëndësishme për çështjen </a:t>
            </a:r>
            <a:r>
              <a:rPr lang="en-US" dirty="0" err="1" smtClean="0">
                <a:ea typeface="+mn-lt"/>
                <a:cs typeface="+mn-lt"/>
              </a:rPr>
              <a:t>që</a:t>
            </a:r>
            <a:r>
              <a:rPr lang="sq" dirty="0" smtClean="0">
                <a:ea typeface="+mn-lt"/>
                <a:cs typeface="+mn-lt"/>
              </a:rPr>
              <a:t> </a:t>
            </a:r>
            <a:r>
              <a:rPr lang="sq" dirty="0">
                <a:ea typeface="+mn-lt"/>
                <a:cs typeface="+mn-lt"/>
              </a:rPr>
              <a:t>e trajtojmë (noisy data).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7421" y="96356"/>
            <a:ext cx="3801960" cy="23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4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67D97-AF2F-40CE-AFD3-2151CD38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732" y="13861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Data cleaning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B606EF-68C9-49EE-BFA8-2DB7B073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7183"/>
            <a:ext cx="6699082" cy="48127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instanca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një</a:t>
            </a:r>
            <a:r>
              <a:rPr lang="en-US" dirty="0">
                <a:ea typeface="+mn-lt"/>
                <a:cs typeface="+mn-lt"/>
              </a:rPr>
              <a:t> element I </a:t>
            </a:r>
            <a:r>
              <a:rPr lang="en-US" dirty="0" err="1">
                <a:ea typeface="+mn-lt"/>
                <a:cs typeface="+mn-lt"/>
              </a:rPr>
              <a:t>caktuar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mungon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shkak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arsyeve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ndryshme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korruptimi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dhënave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dëshitimi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t'I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ngarkuar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informatat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ekstraktimi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pakompletuar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etj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Trajtimi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vlerave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mungojnë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sfidues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vendimi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merret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gjenerojë</a:t>
            </a:r>
            <a:r>
              <a:rPr lang="en-US" dirty="0">
                <a:ea typeface="+mn-lt"/>
                <a:cs typeface="+mn-lt"/>
              </a:rPr>
              <a:t> model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fuqishëm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ose</a:t>
            </a:r>
            <a:r>
              <a:rPr lang="en-US" dirty="0">
                <a:ea typeface="+mn-lt"/>
                <a:cs typeface="+mn-lt"/>
              </a:rPr>
              <a:t> jo.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dataset </a:t>
            </a:r>
            <a:r>
              <a:rPr lang="en-US" dirty="0" err="1">
                <a:ea typeface="+mn-lt"/>
                <a:cs typeface="+mn-lt"/>
              </a:rPr>
              <a:t>pasi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gjitha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vlerat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numerike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vendosur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vlerat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mungojnë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zëvendësohen</a:t>
            </a:r>
            <a:r>
              <a:rPr lang="en-US" dirty="0">
                <a:ea typeface="+mn-lt"/>
                <a:cs typeface="+mn-lt"/>
              </a:rPr>
              <a:t> me </a:t>
            </a:r>
            <a:r>
              <a:rPr lang="en-US" b="1" dirty="0" err="1">
                <a:ea typeface="+mn-lt"/>
                <a:cs typeface="+mn-lt"/>
              </a:rPr>
              <a:t>vlerën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mesatare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gjithë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dhënave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variablën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përkatëse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 err="1">
                <a:ea typeface="+mn-lt"/>
                <a:cs typeface="+mn-lt"/>
              </a:rPr>
              <a:t>Kjo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është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lehtë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dhe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shpejtë</a:t>
            </a:r>
            <a:r>
              <a:rPr lang="en-US" dirty="0">
                <a:ea typeface="+mn-lt"/>
                <a:cs typeface="+mn-lt"/>
              </a:rPr>
              <a:t>. Po </a:t>
            </a:r>
            <a:r>
              <a:rPr lang="en-US" dirty="0" err="1">
                <a:ea typeface="+mn-lt"/>
                <a:cs typeface="+mn-lt"/>
              </a:rPr>
              <a:t>ashtu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shumë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mirë</a:t>
            </a:r>
            <a:r>
              <a:rPr lang="en-US" dirty="0">
                <a:ea typeface="+mn-lt"/>
                <a:cs typeface="+mn-lt"/>
              </a:rPr>
              <a:t> me </a:t>
            </a:r>
            <a:r>
              <a:rPr lang="en-US" dirty="0" err="1">
                <a:ea typeface="+mn-lt"/>
                <a:cs typeface="+mn-lt"/>
              </a:rPr>
              <a:t>vlera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vogla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numerike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që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janë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prezente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në</a:t>
            </a:r>
            <a:r>
              <a:rPr lang="en-US" dirty="0">
                <a:ea typeface="+mn-lt"/>
                <a:cs typeface="+mn-lt"/>
              </a:rPr>
              <a:t>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0306" y="2214521"/>
            <a:ext cx="3972536" cy="32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02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421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FSHIRJA E TËRMETEVE ME MAGNITUDË MINORE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4F9239-5DE3-49AA-90D2-875425A3686B}"/>
              </a:ext>
            </a:extLst>
          </p:cNvPr>
          <p:cNvSpPr txBox="1">
            <a:spLocks/>
          </p:cNvSpPr>
          <p:nvPr/>
        </p:nvSpPr>
        <p:spPr>
          <a:xfrm>
            <a:off x="5769864" y="1842578"/>
            <a:ext cx="6281928" cy="4562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err="1" smtClean="0">
                <a:cs typeface="Calibri" panose="020F0502020204030204"/>
              </a:rPr>
              <a:t>Tërmetet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kategorizohen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në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bazë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të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shkallës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së</a:t>
            </a:r>
            <a:r>
              <a:rPr lang="en-US" sz="2200" dirty="0" smtClean="0">
                <a:cs typeface="Calibri" panose="020F0502020204030204"/>
              </a:rPr>
              <a:t> magnitudes </a:t>
            </a:r>
            <a:r>
              <a:rPr lang="en-US" sz="2200" dirty="0" err="1" smtClean="0">
                <a:cs typeface="Calibri" panose="020F0502020204030204"/>
              </a:rPr>
              <a:t>së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tërmeteve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të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shprehur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në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Rihter</a:t>
            </a:r>
            <a:r>
              <a:rPr lang="en-US" sz="2200" dirty="0" smtClean="0">
                <a:cs typeface="Calibri" panose="020F0502020204030204"/>
              </a:rPr>
              <a:t>.</a:t>
            </a:r>
          </a:p>
          <a:p>
            <a:pPr algn="just"/>
            <a:r>
              <a:rPr lang="en-US" sz="2200" dirty="0" err="1" smtClean="0">
                <a:cs typeface="Calibri" panose="020F0502020204030204"/>
              </a:rPr>
              <a:t>Në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bazë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të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figurës</a:t>
            </a:r>
            <a:r>
              <a:rPr lang="en-US" sz="2200" dirty="0" smtClean="0">
                <a:cs typeface="Calibri" panose="020F0502020204030204"/>
              </a:rPr>
              <a:t>, </a:t>
            </a:r>
            <a:r>
              <a:rPr lang="en-US" sz="2200" dirty="0" err="1" smtClean="0">
                <a:cs typeface="Calibri" panose="020F0502020204030204"/>
              </a:rPr>
              <a:t>kuptohet</a:t>
            </a:r>
            <a:r>
              <a:rPr lang="en-US" sz="2200" dirty="0" smtClean="0">
                <a:cs typeface="Calibri" panose="020F0502020204030204"/>
              </a:rPr>
              <a:t> se </a:t>
            </a:r>
            <a:r>
              <a:rPr lang="en-US" sz="2200" dirty="0" err="1" smtClean="0">
                <a:cs typeface="Calibri" panose="020F0502020204030204"/>
              </a:rPr>
              <a:t>tërmetet</a:t>
            </a:r>
            <a:r>
              <a:rPr lang="en-US" sz="2200" dirty="0" smtClean="0">
                <a:cs typeface="Calibri" panose="020F0502020204030204"/>
              </a:rPr>
              <a:t> me </a:t>
            </a:r>
            <a:r>
              <a:rPr lang="en-US" sz="2200" dirty="0" err="1" smtClean="0">
                <a:cs typeface="Calibri" panose="020F0502020204030204"/>
              </a:rPr>
              <a:t>shkallë</a:t>
            </a:r>
            <a:r>
              <a:rPr lang="en-US" sz="2200" dirty="0" smtClean="0">
                <a:cs typeface="Calibri" panose="020F0502020204030204"/>
              </a:rPr>
              <a:t> 2.5 e </a:t>
            </a:r>
            <a:r>
              <a:rPr lang="en-US" sz="2200" dirty="0" err="1" smtClean="0">
                <a:cs typeface="Calibri" panose="020F0502020204030204"/>
              </a:rPr>
              <a:t>më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poshtë</a:t>
            </a:r>
            <a:r>
              <a:rPr lang="en-US" sz="2200" dirty="0" smtClean="0">
                <a:cs typeface="Calibri" panose="020F0502020204030204"/>
              </a:rPr>
              <a:t>, </a:t>
            </a:r>
            <a:r>
              <a:rPr lang="en-US" sz="2200" dirty="0" err="1" smtClean="0">
                <a:cs typeface="Calibri" panose="020F0502020204030204"/>
              </a:rPr>
              <a:t>nuk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rrezikojn</a:t>
            </a:r>
            <a:r>
              <a:rPr lang="en-US" sz="2200" dirty="0" err="1">
                <a:cs typeface="Calibri" panose="020F0502020204030204"/>
              </a:rPr>
              <a:t>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jetën</a:t>
            </a:r>
            <a:r>
              <a:rPr lang="en-US" sz="2200" dirty="0" smtClean="0">
                <a:cs typeface="Calibri" panose="020F0502020204030204"/>
              </a:rPr>
              <a:t> e </a:t>
            </a:r>
            <a:r>
              <a:rPr lang="en-US" sz="2200" dirty="0" err="1" smtClean="0">
                <a:cs typeface="Calibri" panose="020F0502020204030204"/>
              </a:rPr>
              <a:t>qytetarëve</a:t>
            </a:r>
            <a:r>
              <a:rPr lang="en-US" sz="2200" dirty="0">
                <a:cs typeface="Calibri" panose="020F0502020204030204"/>
              </a:rPr>
              <a:t>.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Ndonëse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shfaqen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në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numër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të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madh</a:t>
            </a:r>
            <a:r>
              <a:rPr lang="en-US" sz="2200" dirty="0" smtClean="0">
                <a:cs typeface="Calibri" panose="020F0502020204030204"/>
              </a:rPr>
              <a:t>, </a:t>
            </a:r>
            <a:r>
              <a:rPr lang="en-US" sz="2200" dirty="0" err="1" smtClean="0">
                <a:cs typeface="Calibri" panose="020F0502020204030204"/>
              </a:rPr>
              <a:t>nuk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kanë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rëndësi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të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lartë</a:t>
            </a:r>
            <a:r>
              <a:rPr lang="en-US" sz="2200" dirty="0" smtClean="0">
                <a:cs typeface="Calibri" panose="020F0502020204030204"/>
              </a:rPr>
              <a:t>. </a:t>
            </a:r>
            <a:r>
              <a:rPr lang="en-US" sz="2200" dirty="0" err="1" smtClean="0">
                <a:cs typeface="Calibri" panose="020F0502020204030204"/>
              </a:rPr>
              <a:t>Prandaj</a:t>
            </a:r>
            <a:r>
              <a:rPr lang="en-US" sz="2200" dirty="0" smtClean="0">
                <a:cs typeface="Calibri" panose="020F0502020204030204"/>
              </a:rPr>
              <a:t>, </a:t>
            </a:r>
            <a:r>
              <a:rPr lang="en-US" sz="2200" dirty="0" err="1" smtClean="0">
                <a:cs typeface="Calibri" panose="020F0502020204030204"/>
              </a:rPr>
              <a:t>këto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vlera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janë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larguar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nga</a:t>
            </a:r>
            <a:r>
              <a:rPr lang="en-US" sz="2200" dirty="0" smtClean="0">
                <a:cs typeface="Calibri" panose="020F0502020204030204"/>
              </a:rPr>
              <a:t> dataset-</a:t>
            </a:r>
            <a:r>
              <a:rPr lang="en-US" sz="2200" dirty="0" err="1" smtClean="0">
                <a:cs typeface="Calibri" panose="020F0502020204030204"/>
              </a:rPr>
              <a:t>i</a:t>
            </a:r>
            <a:r>
              <a:rPr lang="en-US" sz="2200" dirty="0" smtClean="0">
                <a:cs typeface="Calibri" panose="020F0502020204030204"/>
              </a:rPr>
              <a:t>.</a:t>
            </a:r>
          </a:p>
          <a:p>
            <a:pPr algn="just"/>
            <a:endParaRPr lang="en-US" sz="2200" dirty="0" smtClean="0">
              <a:ea typeface="+mn-lt"/>
              <a:cs typeface="+mn-lt"/>
            </a:endParaRPr>
          </a:p>
          <a:p>
            <a:pPr algn="just"/>
            <a:endParaRPr lang="en-US" sz="2200" dirty="0">
              <a:ea typeface="+mn-lt"/>
              <a:cs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9854" y="1078992"/>
            <a:ext cx="4426002" cy="55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877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B8D61-C151-43B7-ABEC-379BE64F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1478570"/>
          </a:xfrm>
        </p:spPr>
        <p:txBody>
          <a:bodyPr/>
          <a:lstStyle/>
          <a:p>
            <a:pPr algn="ctr"/>
            <a:r>
              <a:rPr lang="en-US" b="1" dirty="0" err="1">
                <a:cs typeface="Calibri Light"/>
              </a:rPr>
              <a:t>Largimi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i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lokacioneve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që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nuk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gjenden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në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Greqi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4F9239-5DE3-49AA-90D2-875425A3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2020886"/>
            <a:ext cx="6281928" cy="456279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>
                <a:cs typeface="Calibri"/>
              </a:rPr>
              <a:t>Gjatë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periudh</a:t>
            </a:r>
            <a:r>
              <a:rPr lang="en-US" sz="2200" dirty="0" err="1">
                <a:ea typeface="+mn-lt"/>
                <a:cs typeface="+mn-lt"/>
              </a:rPr>
              <a:t>ës</a:t>
            </a:r>
            <a:r>
              <a:rPr lang="en-US" sz="2200" dirty="0">
                <a:ea typeface="+mn-lt"/>
                <a:cs typeface="+mn-lt"/>
              </a:rPr>
              <a:t> 1901 – 2018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shtetin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Greqisë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kanë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ndodhur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nëntë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demarkime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kufirit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algn="just"/>
            <a:r>
              <a:rPr lang="en-US" sz="2200" dirty="0" err="1">
                <a:ea typeface="+mn-lt"/>
                <a:cs typeface="+mn-lt"/>
              </a:rPr>
              <a:t>Për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pasur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saktësi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parashikim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rezultatit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duhet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larguar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smtClean="0">
                <a:ea typeface="+mn-lt"/>
                <a:cs typeface="+mn-lt"/>
              </a:rPr>
              <a:t>dataset-</a:t>
            </a:r>
            <a:r>
              <a:rPr lang="en-US" sz="2200" dirty="0" err="1" smtClean="0">
                <a:ea typeface="+mn-lt"/>
                <a:cs typeface="+mn-lt"/>
              </a:rPr>
              <a:t>i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ato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lokacione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që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nuk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përfshihen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brenda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territorit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Greqisë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200" dirty="0" smtClean="0">
                <a:ea typeface="+mn-lt"/>
                <a:cs typeface="+mn-lt"/>
              </a:rPr>
              <a:t>Si </a:t>
            </a:r>
            <a:r>
              <a:rPr lang="en-US" sz="2200" dirty="0" err="1" smtClean="0">
                <a:ea typeface="+mn-lt"/>
                <a:cs typeface="+mn-lt"/>
              </a:rPr>
              <a:t>rrjedhim</a:t>
            </a:r>
            <a:r>
              <a:rPr lang="en-US" sz="2200" dirty="0" smtClean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merren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vlerat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sakta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gjerësisve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dhe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gjatësisve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gjeografie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të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kufirit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 smtClean="0">
                <a:ea typeface="+mn-lt"/>
                <a:cs typeface="+mn-lt"/>
              </a:rPr>
              <a:t>aktual</a:t>
            </a:r>
            <a:r>
              <a:rPr lang="en-US" sz="2200" dirty="0" smtClean="0">
                <a:ea typeface="+mn-lt"/>
                <a:cs typeface="+mn-lt"/>
              </a:rPr>
              <a:t>. </a:t>
            </a:r>
            <a:r>
              <a:rPr lang="en-US" sz="2200" dirty="0" err="1" smtClean="0">
                <a:ea typeface="+mn-lt"/>
                <a:cs typeface="+mn-lt"/>
              </a:rPr>
              <a:t>Vlerat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në</a:t>
            </a:r>
            <a:r>
              <a:rPr lang="en-US" sz="2200" dirty="0">
                <a:ea typeface="+mn-lt"/>
                <a:cs typeface="+mn-lt"/>
              </a:rPr>
              <a:t> dataset </a:t>
            </a:r>
            <a:r>
              <a:rPr lang="en-US" sz="2200" dirty="0" err="1">
                <a:ea typeface="+mn-lt"/>
                <a:cs typeface="+mn-lt"/>
              </a:rPr>
              <a:t>krahasohen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nëse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takojnë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kësaj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bashkësie</a:t>
            </a:r>
            <a:r>
              <a:rPr lang="en-US" sz="2200" dirty="0">
                <a:ea typeface="+mn-lt"/>
                <a:cs typeface="+mn-lt"/>
              </a:rPr>
              <a:t>. </a:t>
            </a:r>
            <a:r>
              <a:rPr lang="en-US" sz="2200" dirty="0" err="1">
                <a:ea typeface="+mn-lt"/>
                <a:cs typeface="+mn-lt"/>
              </a:rPr>
              <a:t>Nëse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nuk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përmbushin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kushtin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fshihen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dataseti</a:t>
            </a:r>
            <a:r>
              <a:rPr lang="en-US" sz="2200" dirty="0" smtClean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cs typeface="Calibri" panose="020F0502020204030204"/>
            </a:endParaRPr>
          </a:p>
          <a:p>
            <a:pPr algn="just"/>
            <a:endParaRPr lang="en-US" sz="2200" dirty="0" smtClean="0">
              <a:ea typeface="+mn-lt"/>
              <a:cs typeface="+mn-lt"/>
            </a:endParaRPr>
          </a:p>
          <a:p>
            <a:pPr algn="just"/>
            <a:endParaRPr lang="en-US" sz="2200" dirty="0"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388" y="2587815"/>
            <a:ext cx="4683315" cy="31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10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42C51F-0CF0-4380-A1F0-68C14E9B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sq" b="1" dirty="0">
                <a:ea typeface="+mj-lt"/>
                <a:cs typeface="+mj-lt"/>
              </a:rPr>
              <a:t>Data subsetting</a:t>
            </a:r>
            <a:r>
              <a:rPr lang="en-US" b="1" dirty="0">
                <a:ea typeface="+mj-lt"/>
                <a:cs typeface="+mj-lt"/>
              </a:rPr>
              <a:t> 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63291-D9DC-4018-AAA7-483BD29D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6" y="1257259"/>
            <a:ext cx="6128426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sq" sz="2200" i="1" dirty="0">
                <a:ea typeface="+mn-lt"/>
                <a:cs typeface="+mn-lt"/>
              </a:rPr>
              <a:t>Data subsetting</a:t>
            </a:r>
            <a:r>
              <a:rPr lang="sq" sz="2200" dirty="0">
                <a:ea typeface="+mn-lt"/>
                <a:cs typeface="+mn-lt"/>
              </a:rPr>
              <a:t> është procesi i marrjes ose nxerrjes </a:t>
            </a:r>
            <a:r>
              <a:rPr lang="en-US" sz="2200" dirty="0" smtClean="0">
                <a:ea typeface="+mn-lt"/>
                <a:cs typeface="+mn-lt"/>
              </a:rPr>
              <a:t>s</a:t>
            </a:r>
            <a:r>
              <a:rPr lang="sq" sz="2200" dirty="0" smtClean="0">
                <a:ea typeface="+mn-lt"/>
                <a:cs typeface="+mn-lt"/>
              </a:rPr>
              <a:t>ë</a:t>
            </a:r>
            <a:r>
              <a:rPr lang="sq" sz="2200" dirty="0">
                <a:ea typeface="+mn-lt"/>
                <a:cs typeface="+mn-lt"/>
              </a:rPr>
              <a:t> pjesëve të nevojshme të të dhënave nga një bashkësi me numër shumë të madh të tyre. Me anë të </a:t>
            </a:r>
            <a:r>
              <a:rPr lang="sq" sz="2200" i="1" dirty="0">
                <a:ea typeface="+mn-lt"/>
                <a:cs typeface="+mn-lt"/>
              </a:rPr>
              <a:t>subsetting</a:t>
            </a:r>
            <a:r>
              <a:rPr lang="sq" sz="2200" dirty="0">
                <a:ea typeface="+mn-lt"/>
                <a:cs typeface="+mn-lt"/>
              </a:rPr>
              <a:t> ne marrim një sasi te konsiderueshme të të dhënave nga një burim i caktuar dhe ato pastaj i bartim në mjedisin ku do t'i përdorim për zgjidhje më efiçiente të problemit. Më pak të dhëna rezulton në zvogëlim të </a:t>
            </a:r>
            <a:r>
              <a:rPr lang="en-US" sz="2200" i="1" dirty="0" err="1" smtClean="0">
                <a:ea typeface="+mn-lt"/>
                <a:cs typeface="+mn-lt"/>
              </a:rPr>
              <a:t>kompleksitet</a:t>
            </a:r>
            <a:r>
              <a:rPr lang="en-US" sz="2200" i="1" dirty="0" smtClean="0">
                <a:ea typeface="+mn-lt"/>
                <a:cs typeface="+mn-lt"/>
              </a:rPr>
              <a:t> </a:t>
            </a:r>
            <a:r>
              <a:rPr lang="en-US" sz="2200" i="1" dirty="0" err="1" smtClean="0">
                <a:ea typeface="+mn-lt"/>
                <a:cs typeface="+mn-lt"/>
              </a:rPr>
              <a:t>kohor</a:t>
            </a:r>
            <a:r>
              <a:rPr lang="sq" sz="2200" dirty="0" smtClean="0">
                <a:ea typeface="+mn-lt"/>
                <a:cs typeface="+mn-lt"/>
              </a:rPr>
              <a:t>.</a:t>
            </a:r>
            <a:endParaRPr lang="en-US" sz="2200" dirty="0"/>
          </a:p>
          <a:p>
            <a:pPr algn="just"/>
            <a:r>
              <a:rPr lang="sq" sz="2200" dirty="0">
                <a:cs typeface="Calibri" panose="020F0502020204030204"/>
              </a:rPr>
              <a:t>Teknika me të cilën formojm</a:t>
            </a:r>
            <a:r>
              <a:rPr lang="sq" sz="2200" dirty="0">
                <a:ea typeface="+mn-lt"/>
                <a:cs typeface="+mn-lt"/>
              </a:rPr>
              <a:t>ë një nënbashkësi të të dhënave që përfaqësojnë tërë dataset-in dhe do të prodhojnë rezultate të sakta pa pasur nevojë të investigohet secili entitet, quhet </a:t>
            </a:r>
            <a:r>
              <a:rPr lang="sq" sz="2200" i="1" dirty="0">
                <a:ea typeface="+mn-lt"/>
                <a:cs typeface="+mn-lt"/>
              </a:rPr>
              <a:t>sampling</a:t>
            </a:r>
            <a:r>
              <a:rPr lang="sq" sz="2200" dirty="0">
                <a:ea typeface="+mn-lt"/>
                <a:cs typeface="+mn-lt"/>
              </a:rPr>
              <a:t>.</a:t>
            </a:r>
          </a:p>
          <a:p>
            <a:pPr algn="just"/>
            <a:endParaRPr lang="sq" sz="2200" dirty="0">
              <a:cs typeface="Calibri" panose="020F0502020204030204"/>
            </a:endParaRPr>
          </a:p>
          <a:p>
            <a:pPr algn="just"/>
            <a:endParaRPr lang="sq" sz="2200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8190" y="2755326"/>
            <a:ext cx="5012146" cy="24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0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B53C5-7FD1-4624-ABEC-428200B5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8683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cs typeface="Calibri Light"/>
              </a:rPr>
              <a:t>Dimensionality Reduction (1)</a:t>
            </a:r>
            <a:endParaRPr lang="en-US" b="1" dirty="0">
              <a:ea typeface="+mj-lt"/>
              <a:cs typeface="+mj-lt"/>
            </a:endParaRPr>
          </a:p>
          <a:p>
            <a:pPr algn="ctr"/>
            <a:r>
              <a:rPr lang="en-US" b="1" dirty="0">
                <a:cs typeface="Calibri Light"/>
              </a:rPr>
              <a:t/>
            </a:r>
            <a:br>
              <a:rPr lang="en-US" b="1" dirty="0">
                <a:cs typeface="Calibri Light"/>
              </a:rPr>
            </a:b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EADCE-645C-49E0-AA0A-D6A02EEC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40"/>
            <a:ext cx="10515600" cy="37131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>
                <a:cs typeface="Calibri"/>
              </a:rPr>
              <a:t>Reduktimi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dimensionit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përkufizohet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thjeshtimi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një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bashkësie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madhe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dhënave</a:t>
            </a:r>
            <a:r>
              <a:rPr lang="en-US" sz="2200" dirty="0">
                <a:cs typeface="Calibri"/>
              </a:rPr>
              <a:t> duke </a:t>
            </a:r>
            <a:r>
              <a:rPr lang="en-US" sz="2200" dirty="0" err="1">
                <a:cs typeface="Calibri"/>
              </a:rPr>
              <a:t>zvogëluar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dimensionin</a:t>
            </a:r>
            <a:r>
              <a:rPr lang="en-US" sz="2200" dirty="0">
                <a:cs typeface="Calibri"/>
              </a:rPr>
              <a:t> e </a:t>
            </a:r>
            <a:r>
              <a:rPr lang="en-US" sz="2200" dirty="0" err="1">
                <a:cs typeface="Calibri"/>
              </a:rPr>
              <a:t>bashkësisë</a:t>
            </a:r>
            <a:r>
              <a:rPr lang="en-US" sz="2200" dirty="0">
                <a:cs typeface="Calibri"/>
              </a:rPr>
              <a:t> (duke </a:t>
            </a:r>
            <a:r>
              <a:rPr lang="en-US" sz="2200" dirty="0" err="1">
                <a:cs typeface="Calibri"/>
              </a:rPr>
              <a:t>zvogëluar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numrin</a:t>
            </a:r>
            <a:r>
              <a:rPr lang="en-US" sz="2200" dirty="0">
                <a:cs typeface="Calibri"/>
              </a:rPr>
              <a:t> e </a:t>
            </a:r>
            <a:r>
              <a:rPr lang="en-US" sz="2200" dirty="0" err="1">
                <a:cs typeface="Calibri"/>
              </a:rPr>
              <a:t>variablave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ea typeface="+mn-lt"/>
                <a:cs typeface="+mn-lt"/>
              </a:rPr>
              <a:t/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rastësishme</a:t>
            </a:r>
            <a:r>
              <a:rPr lang="en-US" sz="2200" dirty="0">
                <a:cs typeface="Calibri"/>
              </a:rPr>
              <a:t>). </a:t>
            </a:r>
            <a:r>
              <a:rPr lang="en-US" sz="2200" dirty="0" err="1">
                <a:cs typeface="Calibri"/>
              </a:rPr>
              <a:t>Qëllimi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është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reduktohet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madhësia</a:t>
            </a:r>
            <a:r>
              <a:rPr lang="en-US" sz="2200" dirty="0">
                <a:cs typeface="Calibri"/>
              </a:rPr>
              <a:t> e dataset duke </a:t>
            </a:r>
            <a:r>
              <a:rPr lang="en-US" sz="2200" dirty="0" err="1">
                <a:cs typeface="Calibri"/>
              </a:rPr>
              <a:t>ruajtur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shumicën</a:t>
            </a:r>
            <a:r>
              <a:rPr lang="en-US" sz="2200" dirty="0">
                <a:cs typeface="Calibri"/>
              </a:rPr>
              <a:t> e </a:t>
            </a:r>
            <a:r>
              <a:rPr lang="en-US" sz="2200" dirty="0" err="1">
                <a:cs typeface="Calibri"/>
              </a:rPr>
              <a:t>informacionit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që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bartë</a:t>
            </a:r>
            <a:r>
              <a:rPr lang="en-US" sz="2200" dirty="0">
                <a:cs typeface="Calibri"/>
              </a:rPr>
              <a:t>. </a:t>
            </a:r>
          </a:p>
          <a:p>
            <a:pPr algn="just"/>
            <a:r>
              <a:rPr lang="en-US" sz="2200" dirty="0">
                <a:cs typeface="Calibri"/>
              </a:rPr>
              <a:t>Me </a:t>
            </a:r>
            <a:r>
              <a:rPr lang="en-US" sz="2200" dirty="0" err="1">
                <a:cs typeface="Calibri"/>
              </a:rPr>
              <a:t>këtë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teknikë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bëjmë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një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shkëmbim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vogël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saktësisë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për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thjeshtësinë</a:t>
            </a:r>
            <a:r>
              <a:rPr lang="en-US" sz="2200" dirty="0">
                <a:cs typeface="Calibri"/>
              </a:rPr>
              <a:t>. </a:t>
            </a:r>
            <a:r>
              <a:rPr lang="en-US" sz="2200" dirty="0" err="1">
                <a:cs typeface="Calibri"/>
              </a:rPr>
              <a:t>Dataseti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vogël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eksplorohet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dhe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vizualizohet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lehtë</a:t>
            </a:r>
            <a:r>
              <a:rPr lang="en-US" sz="2200" dirty="0">
                <a:cs typeface="Calibri"/>
              </a:rPr>
              <a:t>. Po </a:t>
            </a:r>
            <a:r>
              <a:rPr lang="en-US" sz="2200" dirty="0" err="1">
                <a:cs typeface="Calibri"/>
              </a:rPr>
              <a:t>ashtu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dhënat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analizohen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lehtë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dhe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shpejtë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nga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algoritmet</a:t>
            </a:r>
            <a:r>
              <a:rPr lang="en-US" sz="2200" dirty="0">
                <a:cs typeface="Calibri"/>
              </a:rPr>
              <a:t> e machine learning.</a:t>
            </a:r>
          </a:p>
          <a:p>
            <a:pPr marL="0" indent="0" algn="just">
              <a:buNone/>
            </a:pPr>
            <a:r>
              <a:rPr lang="en-US" sz="2200" dirty="0">
                <a:cs typeface="Calibri"/>
              </a:rPr>
              <a:t/>
            </a:r>
            <a:br>
              <a:rPr lang="en-US" sz="2200" dirty="0">
                <a:cs typeface="Calibri"/>
              </a:rPr>
            </a:br>
            <a:endParaRPr lang="en-US" sz="2200" dirty="0">
              <a:cs typeface="Calibri"/>
            </a:endParaRPr>
          </a:p>
          <a:p>
            <a:pPr marL="0" indent="0" algn="just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AC43875-3618-4EBD-BBBA-9EE4EF6ED1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960" y="3965322"/>
            <a:ext cx="4382021" cy="28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27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660</TotalTime>
  <Words>614</Words>
  <Application>Microsoft Office PowerPoint</Application>
  <PresentationFormat>Custom</PresentationFormat>
  <Paragraphs>140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Circuit</vt:lpstr>
      <vt:lpstr>Slide 1</vt:lpstr>
      <vt:lpstr>Knowledge discovery in databases (KDD)</vt:lpstr>
      <vt:lpstr>Input Data</vt:lpstr>
      <vt:lpstr>Data Preprocessing</vt:lpstr>
      <vt:lpstr>Data cleaning</vt:lpstr>
      <vt:lpstr>FSHIRJA E TËRMETEVE ME MAGNITUDË MINORE</vt:lpstr>
      <vt:lpstr>Largimi i lokacioneve që nuk gjenden në Greqi</vt:lpstr>
      <vt:lpstr>Data subsetting </vt:lpstr>
      <vt:lpstr>Dimensionality Reduction (1)  </vt:lpstr>
      <vt:lpstr>Dimensionality Reduction (2)</vt:lpstr>
      <vt:lpstr>Dimensionality Reduction (3)</vt:lpstr>
      <vt:lpstr>Slide 12</vt:lpstr>
      <vt:lpstr>Hapi I dytë: Llogaritja e matricës kovariante </vt:lpstr>
      <vt:lpstr>Hapi I dytë: Llogaritja e matricës kovariante (2) </vt:lpstr>
      <vt:lpstr>Hapi I tretë: Llogaritja e eigenvektorit dhe eigenvlerave të marticës kovariante</vt:lpstr>
      <vt:lpstr>Hapi I katërt: Feature vektori</vt:lpstr>
      <vt:lpstr>Hapi I pestë: Orientimi I të dhënave sipas akseve të komponenteve kryesore</vt:lpstr>
      <vt:lpstr>DATA MINING</vt:lpstr>
      <vt:lpstr>K-Nearest Neighbors</vt:lpstr>
      <vt:lpstr>K-Nearest Neighbors (2)</vt:lpstr>
      <vt:lpstr>K-Nearest Neighbors (3)</vt:lpstr>
      <vt:lpstr>K-Nearest Neighbors (4)</vt:lpstr>
      <vt:lpstr>Postprocessing - Vizualizimi</vt:lpstr>
      <vt:lpstr>Aggregation</vt:lpstr>
      <vt:lpstr>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964</cp:revision>
  <dcterms:created xsi:type="dcterms:W3CDTF">2020-04-25T20:11:52Z</dcterms:created>
  <dcterms:modified xsi:type="dcterms:W3CDTF">2020-05-12T00:21:56Z</dcterms:modified>
</cp:coreProperties>
</file>