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  <p:sldMasterId id="2147483735" r:id="rId2"/>
  </p:sldMasterIdLst>
  <p:notesMasterIdLst>
    <p:notesMasterId r:id="rId49"/>
  </p:notesMasterIdLst>
  <p:handoutMasterIdLst>
    <p:handoutMasterId r:id="rId50"/>
  </p:handoutMasterIdLst>
  <p:sldIdLst>
    <p:sldId id="483" r:id="rId3"/>
    <p:sldId id="527" r:id="rId4"/>
    <p:sldId id="486" r:id="rId5"/>
    <p:sldId id="487" r:id="rId6"/>
    <p:sldId id="488" r:id="rId7"/>
    <p:sldId id="489" r:id="rId8"/>
    <p:sldId id="490" r:id="rId9"/>
    <p:sldId id="491" r:id="rId10"/>
    <p:sldId id="492" r:id="rId11"/>
    <p:sldId id="493" r:id="rId12"/>
    <p:sldId id="494" r:id="rId13"/>
    <p:sldId id="495" r:id="rId14"/>
    <p:sldId id="496" r:id="rId15"/>
    <p:sldId id="497" r:id="rId16"/>
    <p:sldId id="498" r:id="rId17"/>
    <p:sldId id="499" r:id="rId18"/>
    <p:sldId id="501" r:id="rId19"/>
    <p:sldId id="502" r:id="rId20"/>
    <p:sldId id="503" r:id="rId21"/>
    <p:sldId id="504" r:id="rId22"/>
    <p:sldId id="505" r:id="rId23"/>
    <p:sldId id="506" r:id="rId24"/>
    <p:sldId id="507" r:id="rId25"/>
    <p:sldId id="508" r:id="rId26"/>
    <p:sldId id="509" r:id="rId27"/>
    <p:sldId id="510" r:id="rId28"/>
    <p:sldId id="511" r:id="rId29"/>
    <p:sldId id="512" r:id="rId30"/>
    <p:sldId id="513" r:id="rId31"/>
    <p:sldId id="514" r:id="rId32"/>
    <p:sldId id="515" r:id="rId33"/>
    <p:sldId id="516" r:id="rId34"/>
    <p:sldId id="517" r:id="rId35"/>
    <p:sldId id="518" r:id="rId36"/>
    <p:sldId id="519" r:id="rId37"/>
    <p:sldId id="520" r:id="rId38"/>
    <p:sldId id="521" r:id="rId39"/>
    <p:sldId id="522" r:id="rId40"/>
    <p:sldId id="523" r:id="rId41"/>
    <p:sldId id="525" r:id="rId42"/>
    <p:sldId id="480" r:id="rId43"/>
    <p:sldId id="468" r:id="rId44"/>
    <p:sldId id="528" r:id="rId45"/>
    <p:sldId id="529" r:id="rId46"/>
    <p:sldId id="530" r:id="rId47"/>
    <p:sldId id="531" r:id="rId48"/>
  </p:sldIdLst>
  <p:sldSz cx="9144000" cy="6858000" type="screen4x3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175B22"/>
    <a:srgbClr val="FF1515"/>
    <a:srgbClr val="FA867A"/>
    <a:srgbClr val="FF5050"/>
    <a:srgbClr val="80C535"/>
    <a:srgbClr val="74B230"/>
    <a:srgbClr val="800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9645" autoAdjust="0"/>
  </p:normalViewPr>
  <p:slideViewPr>
    <p:cSldViewPr>
      <p:cViewPr varScale="1">
        <p:scale>
          <a:sx n="74" d="100"/>
          <a:sy n="74" d="100"/>
        </p:scale>
        <p:origin x="-127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652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7" rIns="91432" bIns="45717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7" rIns="91432" bIns="45717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9732FFBF-D7F6-410B-B2E3-DFCBA63EE4DA}" type="datetimeFigureOut">
              <a:rPr lang="pt-BR"/>
              <a:pPr>
                <a:defRPr/>
              </a:pPr>
              <a:t>20/03/2018</a:t>
            </a:fld>
            <a:endParaRPr lang="pt-BR"/>
          </a:p>
        </p:txBody>
      </p:sp>
      <p:sp>
        <p:nvSpPr>
          <p:cNvPr id="608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7" rIns="91432" bIns="45717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08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7" rIns="91432" bIns="45717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BA87070-5E25-4B1A-A1F8-67E897E78F7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18272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defTabSz="99052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algn="r" defTabSz="99052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defTabSz="99052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algn="r" defTabSz="990520">
              <a:defRPr sz="1300"/>
            </a:lvl1pPr>
          </a:lstStyle>
          <a:p>
            <a:pPr>
              <a:defRPr/>
            </a:pPr>
            <a:fld id="{05949C80-E6FD-4A9A-8C7E-8723A651876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70566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341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457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227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227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227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227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227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rrowheads="1"/>
          </p:cNvSpPr>
          <p:nvPr userDrawn="1"/>
        </p:nvSpPr>
        <p:spPr bwMode="auto">
          <a:xfrm>
            <a:off x="690563" y="908050"/>
            <a:ext cx="7391400" cy="936625"/>
          </a:xfrm>
          <a:prstGeom prst="roundRect">
            <a:avLst>
              <a:gd name="adj" fmla="val 16667"/>
            </a:avLst>
          </a:prstGeom>
          <a:noFill/>
          <a:ln w="50800">
            <a:solidFill>
              <a:schemeClr val="accent1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685800" y="1341438"/>
            <a:ext cx="7391400" cy="3743325"/>
          </a:xfrm>
          <a:prstGeom prst="roundRect">
            <a:avLst>
              <a:gd name="adj" fmla="val 16667"/>
            </a:avLst>
          </a:prstGeom>
          <a:noFill/>
          <a:ln w="50800">
            <a:solidFill>
              <a:schemeClr val="accent1">
                <a:lumMod val="9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6" name="Rectangle 14"/>
          <p:cNvSpPr>
            <a:spLocks noChangeArrowheads="1"/>
          </p:cNvSpPr>
          <p:nvPr userDrawn="1"/>
        </p:nvSpPr>
        <p:spPr bwMode="auto">
          <a:xfrm>
            <a:off x="0" y="1196975"/>
            <a:ext cx="9144000" cy="1295400"/>
          </a:xfrm>
          <a:prstGeom prst="rect">
            <a:avLst/>
          </a:prstGeom>
          <a:solidFill>
            <a:srgbClr val="0070C0"/>
          </a:solidFill>
          <a:ln w="9525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0" y="2387600"/>
            <a:ext cx="9144000" cy="0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8602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35F208-2175-418F-9B6D-BE7B50DF32C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8494E-6897-4FF5-A65A-AF8EF1B45FA7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42485-A6DF-4D60-B327-A98F1056C4FA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6DB3F5-42FF-4704-89ED-5C7D8AF9BDB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C3F47-468C-48FE-8F41-17D624C9D91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DDE5A7-8D9C-4ECD-8D8A-09F64FB12DE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1F3DDE-40BE-447A-B98C-300A3F519A1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45F8BB-2010-4FF1-B755-D2678C1249F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DB4678-F971-4C96-B62C-DBF8F20511D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1582E2-81A5-4510-9A35-D46881E78DD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8E874D-E9EC-4E29-86A0-08757EED3CE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47650" y="785794"/>
            <a:ext cx="8716963" cy="5616575"/>
          </a:xfrm>
        </p:spPr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F9D63E-B604-4E2E-9920-1806168F9B5A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4E896E-F5D5-4FE1-AFAD-F1546EC9EE3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0BB253-502D-4974-B3E9-35A47F41421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1600200"/>
            <a:ext cx="2286000" cy="4525963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0" y="1600200"/>
            <a:ext cx="6705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E2490E-75AF-45A8-BD65-59F4798C8D7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8EA6F-437D-4D78-AAF6-1581C0AA7C56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2A595E-6DBF-4218-8E52-8D05BE5F6DE9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5DE8A4-3AB5-4776-B490-CF7555C63AD9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1E701-9A3D-457D-8001-40688991172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F66944-E118-42DC-A61E-76EF817CF7DB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91062-5F40-40AC-90A2-097EEC7C1F80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BE6A3-1A84-4B84-9A18-0448BD2D7C9D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0070C0"/>
          </a:solidFill>
          <a:ln w="9525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-100013"/>
            <a:ext cx="8948737" cy="91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7650" y="981075"/>
            <a:ext cx="8716963" cy="561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8500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24675" y="64198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C614203F-B4D9-4771-91DE-7BFD20424229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2060" name="Line 12"/>
          <p:cNvSpPr>
            <a:spLocks noChangeShapeType="1"/>
          </p:cNvSpPr>
          <p:nvPr userDrawn="1"/>
        </p:nvSpPr>
        <p:spPr bwMode="auto">
          <a:xfrm>
            <a:off x="1588" y="692150"/>
            <a:ext cx="9142412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78" r:id="rId1"/>
    <p:sldLayoutId id="2147484357" r:id="rId2"/>
    <p:sldLayoutId id="2147484358" r:id="rId3"/>
    <p:sldLayoutId id="2147484359" r:id="rId4"/>
    <p:sldLayoutId id="2147484360" r:id="rId5"/>
    <p:sldLayoutId id="2147484361" r:id="rId6"/>
    <p:sldLayoutId id="2147484362" r:id="rId7"/>
    <p:sldLayoutId id="2147484363" r:id="rId8"/>
    <p:sldLayoutId id="2147484364" r:id="rId9"/>
    <p:sldLayoutId id="2147484365" r:id="rId10"/>
    <p:sldLayoutId id="214748436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1">
            <a:lumMod val="90000"/>
          </a:schemeClr>
        </a:buClr>
        <a:buSzPct val="80000"/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1">
            <a:lumMod val="90000"/>
          </a:schemeClr>
        </a:buClr>
        <a:buSzPct val="70000"/>
        <a:buFont typeface="Wingdings" pitchFamily="2" charset="2"/>
        <a:buChar char="l"/>
        <a:defRPr sz="19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1">
            <a:lumMod val="90000"/>
          </a:schemeClr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1">
            <a:lumMod val="90000"/>
          </a:schemeClr>
        </a:buClr>
        <a:buSzPct val="60000"/>
        <a:buFont typeface="Wingdings" pitchFamily="2" charset="2"/>
        <a:buChar char="l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1">
            <a:lumMod val="90000"/>
          </a:schemeClr>
        </a:buClr>
        <a:buSzPct val="40000"/>
        <a:buFont typeface="Wingdings" pitchFamily="2" charset="2"/>
        <a:buChar char="l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6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2959100"/>
            <a:ext cx="9161463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0" y="2874963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417801" name="Line 9"/>
          <p:cNvSpPr>
            <a:spLocks noChangeShapeType="1"/>
          </p:cNvSpPr>
          <p:nvPr userDrawn="1"/>
        </p:nvSpPr>
        <p:spPr bwMode="auto">
          <a:xfrm>
            <a:off x="1588" y="3667125"/>
            <a:ext cx="9142412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8500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24675" y="64198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8D3934ED-0A82-413B-9D8C-B8113718944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417807" name="Line 15"/>
          <p:cNvSpPr>
            <a:spLocks noChangeShapeType="1"/>
          </p:cNvSpPr>
          <p:nvPr userDrawn="1"/>
        </p:nvSpPr>
        <p:spPr bwMode="auto">
          <a:xfrm>
            <a:off x="1588" y="3046413"/>
            <a:ext cx="9142412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67" r:id="rId1"/>
    <p:sldLayoutId id="2147484368" r:id="rId2"/>
    <p:sldLayoutId id="2147484369" r:id="rId3"/>
    <p:sldLayoutId id="2147484370" r:id="rId4"/>
    <p:sldLayoutId id="2147484371" r:id="rId5"/>
    <p:sldLayoutId id="2147484372" r:id="rId6"/>
    <p:sldLayoutId id="2147484373" r:id="rId7"/>
    <p:sldLayoutId id="2147484374" r:id="rId8"/>
    <p:sldLayoutId id="2147484375" r:id="rId9"/>
    <p:sldLayoutId id="2147484376" r:id="rId10"/>
    <p:sldLayoutId id="214748437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dev.rbtech.inf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dev.rbtech.inf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11224" y="980728"/>
            <a:ext cx="8077200" cy="1609725"/>
          </a:xfrm>
        </p:spPr>
        <p:txBody>
          <a:bodyPr/>
          <a:lstStyle/>
          <a:p>
            <a:r>
              <a:rPr lang="pt-BR" dirty="0" smtClean="0"/>
              <a:t>Roteiro 03</a:t>
            </a:r>
            <a:endParaRPr lang="pt-BR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5650" y="3286125"/>
            <a:ext cx="7056438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</a:pPr>
            <a:endParaRPr lang="pt-BR" sz="1600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endParaRPr lang="pt-BR" sz="1600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endParaRPr lang="pt-BR" sz="1600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endParaRPr lang="pt-BR" sz="1600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endParaRPr lang="pt-BR" sz="1600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pt-BR" sz="1600" b="1" dirty="0"/>
              <a:t>Professor:</a:t>
            </a:r>
            <a:r>
              <a:rPr lang="pt-BR" sz="1600" dirty="0"/>
              <a:t> </a:t>
            </a:r>
          </a:p>
          <a:p>
            <a:pPr>
              <a:lnSpc>
                <a:spcPct val="90000"/>
              </a:lnSpc>
            </a:pPr>
            <a:r>
              <a:rPr lang="pt-BR" sz="1600" dirty="0"/>
              <a:t>Prof. M.Sc. </a:t>
            </a:r>
            <a:r>
              <a:rPr lang="pt-BR" sz="1600" dirty="0" smtClean="0"/>
              <a:t>Eduardo Siqueira Martins</a:t>
            </a:r>
            <a:endParaRPr lang="pt-BR" sz="1600" dirty="0"/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pt-BR" sz="1400" b="1" dirty="0"/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pt-BR" sz="1600" dirty="0"/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pt-BR" sz="1600" dirty="0"/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pt-BR" sz="1600" dirty="0"/>
          </a:p>
          <a:p>
            <a:pPr algn="r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pt-BR" sz="1600" dirty="0"/>
          </a:p>
          <a:p>
            <a:pPr algn="r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pt-BR" dirty="0"/>
          </a:p>
        </p:txBody>
      </p:sp>
      <p:sp>
        <p:nvSpPr>
          <p:cNvPr id="6" name="Retângulo de cantos arredondados 5"/>
          <p:cNvSpPr/>
          <p:nvPr/>
        </p:nvSpPr>
        <p:spPr bwMode="auto">
          <a:xfrm>
            <a:off x="4457079" y="5715016"/>
            <a:ext cx="3643313" cy="785813"/>
          </a:xfrm>
          <a:prstGeom prst="roundRect">
            <a:avLst/>
          </a:prstGeom>
          <a:solidFill>
            <a:schemeClr val="tx2">
              <a:lumMod val="8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7" name="CaixaDeTexto 5"/>
          <p:cNvSpPr txBox="1">
            <a:spLocks noChangeArrowheads="1"/>
          </p:cNvSpPr>
          <p:nvPr/>
        </p:nvSpPr>
        <p:spPr bwMode="auto">
          <a:xfrm>
            <a:off x="4355976" y="5948363"/>
            <a:ext cx="37135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latin typeface="Calibri" pitchFamily="34" charset="0"/>
              </a:rPr>
              <a:t>Disciplina: </a:t>
            </a:r>
            <a:r>
              <a:rPr lang="pt-BR" sz="1600" b="1" dirty="0" smtClean="0">
                <a:latin typeface="Calibri" pitchFamily="34" charset="0"/>
              </a:rPr>
              <a:t>Programação </a:t>
            </a:r>
            <a:r>
              <a:rPr lang="pt-BR" sz="1600" b="1" dirty="0">
                <a:latin typeface="Calibri" pitchFamily="34" charset="0"/>
              </a:rPr>
              <a:t>para WEB </a:t>
            </a:r>
          </a:p>
        </p:txBody>
      </p:sp>
      <p:sp>
        <p:nvSpPr>
          <p:cNvPr id="8" name="Retângulo de cantos arredondados 4"/>
          <p:cNvSpPr/>
          <p:nvPr/>
        </p:nvSpPr>
        <p:spPr bwMode="auto">
          <a:xfrm>
            <a:off x="670891" y="5715016"/>
            <a:ext cx="3643313" cy="785813"/>
          </a:xfrm>
          <a:prstGeom prst="roundRect">
            <a:avLst/>
          </a:prstGeom>
          <a:solidFill>
            <a:schemeClr val="bg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pic>
        <p:nvPicPr>
          <p:cNvPr id="9" name="Picture 2" descr="http://www.cefetmg.br/site/sobre/aux/servicos/arquivos_downloads/arquivos/LogoCEFET_formato-JP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9322" y="2857496"/>
            <a:ext cx="2000264" cy="1275042"/>
          </a:xfrm>
          <a:prstGeom prst="rect">
            <a:avLst/>
          </a:prstGeom>
          <a:noFill/>
        </p:spPr>
      </p:pic>
      <p:sp>
        <p:nvSpPr>
          <p:cNvPr id="10" name="CaixaDeTexto 5"/>
          <p:cNvSpPr txBox="1">
            <a:spLocks noChangeArrowheads="1"/>
          </p:cNvSpPr>
          <p:nvPr/>
        </p:nvSpPr>
        <p:spPr bwMode="auto">
          <a:xfrm>
            <a:off x="539552" y="5970766"/>
            <a:ext cx="37135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sz="1600" b="1" dirty="0" smtClean="0">
                <a:latin typeface="Calibri" pitchFamily="34" charset="0"/>
              </a:rPr>
              <a:t>Curso</a:t>
            </a:r>
            <a:r>
              <a:rPr lang="pt-BR" sz="1600" b="1" dirty="0" smtClean="0">
                <a:latin typeface="Calibri" pitchFamily="34" charset="0"/>
              </a:rPr>
              <a:t>: Informática </a:t>
            </a:r>
            <a:endParaRPr lang="pt-BR" sz="16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76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latin typeface="Arial" pitchFamily="34" charset="0"/>
                <a:cs typeface="Arial" pitchFamily="34" charset="0"/>
              </a:rPr>
              <a:t>Tag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: &lt;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caption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&gt; &lt;/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caption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&gt;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62128"/>
          </a:xfrm>
        </p:spPr>
        <p:txBody>
          <a:bodyPr/>
          <a:lstStyle/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Esta TAG exibe um texto centralizado em relação à tabela, como se fosse uma legenda. Exemplo:</a:t>
            </a:r>
          </a:p>
          <a:p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4477" y="3068960"/>
            <a:ext cx="3250269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2039" y="2688307"/>
            <a:ext cx="2083857" cy="347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1955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Formatando Tabelas - Cores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62128"/>
          </a:xfrm>
        </p:spPr>
        <p:txBody>
          <a:bodyPr/>
          <a:lstStyle/>
          <a:p>
            <a:pPr algn="just"/>
            <a:endParaRPr lang="pt-BR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Alguns atributos podem ser utilizados para formatar parâmetros de cores em tabelas, tais como: </a:t>
            </a:r>
          </a:p>
          <a:p>
            <a:pPr lvl="1" algn="just"/>
            <a:r>
              <a:rPr lang="pt-BR" sz="2100" b="1" dirty="0" err="1" smtClean="0">
                <a:latin typeface="Times New Roman" pitchFamily="18" charset="0"/>
                <a:cs typeface="Times New Roman" pitchFamily="18" charset="0"/>
              </a:rPr>
              <a:t>bordercolor</a:t>
            </a:r>
            <a:r>
              <a:rPr lang="pt-BR" sz="2100" dirty="0" smtClean="0">
                <a:latin typeface="Times New Roman" pitchFamily="18" charset="0"/>
                <a:cs typeface="Times New Roman" pitchFamily="18" charset="0"/>
              </a:rPr>
              <a:t> (cor da borda);</a:t>
            </a:r>
          </a:p>
          <a:p>
            <a:pPr lvl="1" algn="just"/>
            <a:r>
              <a:rPr lang="pt-BR" sz="2100" b="1" dirty="0" err="1" smtClean="0">
                <a:latin typeface="Times New Roman" pitchFamily="18" charset="0"/>
                <a:cs typeface="Times New Roman" pitchFamily="18" charset="0"/>
              </a:rPr>
              <a:t>bgcolor</a:t>
            </a:r>
            <a:r>
              <a:rPr lang="pt-BR" sz="21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100" dirty="0" smtClean="0">
                <a:latin typeface="Times New Roman" pitchFamily="18" charset="0"/>
                <a:cs typeface="Times New Roman" pitchFamily="18" charset="0"/>
              </a:rPr>
              <a:t>(cor de fundo);</a:t>
            </a:r>
          </a:p>
          <a:p>
            <a:pPr lvl="1" algn="just"/>
            <a:r>
              <a:rPr lang="pt-BR" sz="2100" b="1" dirty="0" smtClean="0">
                <a:latin typeface="Times New Roman" pitchFamily="18" charset="0"/>
                <a:cs typeface="Times New Roman" pitchFamily="18" charset="0"/>
              </a:rPr>
              <a:t>background </a:t>
            </a:r>
            <a:r>
              <a:rPr lang="pt-BR" sz="2100" dirty="0" smtClean="0">
                <a:latin typeface="Times New Roman" pitchFamily="18" charset="0"/>
                <a:cs typeface="Times New Roman" pitchFamily="18" charset="0"/>
              </a:rPr>
              <a:t>(imagem de fundo)</a:t>
            </a:r>
          </a:p>
          <a:p>
            <a:pPr algn="just"/>
            <a:endParaRPr lang="pt-BR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Exemplos:</a:t>
            </a:r>
          </a:p>
          <a:p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920" y="4581128"/>
            <a:ext cx="8454552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8209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Formatando Tabelas Alinhamento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23528" y="836712"/>
            <a:ext cx="8712968" cy="5832648"/>
          </a:xfrm>
        </p:spPr>
        <p:txBody>
          <a:bodyPr>
            <a:normAutofit lnSpcReduction="10000"/>
          </a:bodyPr>
          <a:lstStyle/>
          <a:p>
            <a:pPr algn="just"/>
            <a:endParaRPr lang="pt-BR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Os alinhamentos padrões em tabelas são: </a:t>
            </a:r>
          </a:p>
          <a:p>
            <a:pPr lvl="1" algn="just"/>
            <a:r>
              <a:rPr lang="pt-BR" sz="2100" dirty="0" smtClean="0">
                <a:latin typeface="Times New Roman" pitchFamily="18" charset="0"/>
                <a:cs typeface="Times New Roman" pitchFamily="18" charset="0"/>
              </a:rPr>
              <a:t>no sentido horizontal: alinhamento à esquerda </a:t>
            </a:r>
          </a:p>
          <a:p>
            <a:pPr lvl="1" algn="just"/>
            <a:r>
              <a:rPr lang="pt-BR" sz="2100" dirty="0" smtClean="0">
                <a:latin typeface="Times New Roman" pitchFamily="18" charset="0"/>
                <a:cs typeface="Times New Roman" pitchFamily="18" charset="0"/>
              </a:rPr>
              <a:t>no sentido vertical: alinhamento no centro da célula </a:t>
            </a:r>
          </a:p>
          <a:p>
            <a:pPr algn="just"/>
            <a:endParaRPr lang="pt-BR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As linhas e células podem ter alinhamentos definidos através dos atributos: </a:t>
            </a:r>
          </a:p>
          <a:p>
            <a:pPr lvl="1" algn="just"/>
            <a:r>
              <a:rPr lang="pt-BR" sz="2100" b="1" dirty="0" err="1" smtClean="0">
                <a:latin typeface="Times New Roman" pitchFamily="18" charset="0"/>
                <a:cs typeface="Times New Roman" pitchFamily="18" charset="0"/>
              </a:rPr>
              <a:t>align</a:t>
            </a:r>
            <a:r>
              <a:rPr lang="pt-BR" sz="2100" dirty="0" smtClean="0">
                <a:latin typeface="Times New Roman" pitchFamily="18" charset="0"/>
                <a:cs typeface="Times New Roman" pitchFamily="18" charset="0"/>
              </a:rPr>
              <a:t> = alinhamento horizontal</a:t>
            </a:r>
            <a:r>
              <a:rPr lang="pt-BR" sz="21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2" algn="just"/>
            <a:r>
              <a:rPr lang="pt-BR" dirty="0" err="1" smtClean="0">
                <a:latin typeface="Times New Roman" pitchFamily="18" charset="0"/>
                <a:cs typeface="Times New Roman" pitchFamily="18" charset="0"/>
              </a:rPr>
              <a:t>Left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pt-BR" dirty="0" err="1" smtClean="0">
                <a:latin typeface="Times New Roman" pitchFamily="18" charset="0"/>
                <a:cs typeface="Times New Roman" pitchFamily="18" charset="0"/>
              </a:rPr>
              <a:t>center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pt-BR" dirty="0" err="1" smtClean="0">
                <a:latin typeface="Times New Roman" pitchFamily="18" charset="0"/>
                <a:cs typeface="Times New Roman" pitchFamily="18" charset="0"/>
              </a:rPr>
              <a:t>right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just"/>
            <a:r>
              <a:rPr lang="pt-BR" sz="2100" b="1" dirty="0" err="1" smtClean="0">
                <a:latin typeface="Times New Roman" pitchFamily="18" charset="0"/>
                <a:cs typeface="Times New Roman" pitchFamily="18" charset="0"/>
              </a:rPr>
              <a:t>valign</a:t>
            </a:r>
            <a:r>
              <a:rPr lang="pt-BR" sz="2100" dirty="0" smtClean="0">
                <a:latin typeface="Times New Roman" pitchFamily="18" charset="0"/>
                <a:cs typeface="Times New Roman" pitchFamily="18" charset="0"/>
              </a:rPr>
              <a:t> = alinhamento vertical</a:t>
            </a:r>
          </a:p>
          <a:p>
            <a:pPr lvl="2" algn="just"/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Top, </a:t>
            </a:r>
            <a:r>
              <a:rPr lang="pt-BR" dirty="0" err="1" smtClean="0">
                <a:latin typeface="Times New Roman" pitchFamily="18" charset="0"/>
                <a:cs typeface="Times New Roman" pitchFamily="18" charset="0"/>
              </a:rPr>
              <a:t>middle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pt-BR" dirty="0" err="1" smtClean="0">
                <a:latin typeface="Times New Roman" pitchFamily="18" charset="0"/>
                <a:cs typeface="Times New Roman" pitchFamily="18" charset="0"/>
              </a:rPr>
              <a:t>bottom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2" algn="just"/>
            <a:endParaRPr lang="pt-BR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132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Formatando Tabelas – Alinhamento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Exemplo de alinhamento</a:t>
            </a:r>
          </a:p>
          <a:p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9281" y="2348880"/>
            <a:ext cx="5581031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0309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Formatando Tabelas – Alinhamento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dirty="0" smtClean="0"/>
          </a:p>
          <a:p>
            <a:pPr>
              <a:buNone/>
            </a:pPr>
            <a:endParaRPr lang="pt-BR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Exemplo de alinhamento do slide anterior</a:t>
            </a:r>
          </a:p>
          <a:p>
            <a:endParaRPr lang="pt-B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6886" y="3068960"/>
            <a:ext cx="7025514" cy="1574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7256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Formatando Tabelas – Largura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23528" y="980728"/>
            <a:ext cx="8568952" cy="5400600"/>
          </a:xfrm>
        </p:spPr>
        <p:txBody>
          <a:bodyPr/>
          <a:lstStyle/>
          <a:p>
            <a:pPr algn="just"/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No exemplo anterior, foi utilizado o atributo </a:t>
            </a:r>
            <a:r>
              <a:rPr lang="pt-BR" sz="2300" b="1" dirty="0" err="1" smtClean="0">
                <a:latin typeface="Times New Roman" pitchFamily="18" charset="0"/>
                <a:cs typeface="Times New Roman" pitchFamily="18" charset="0"/>
              </a:rPr>
              <a:t>width</a:t>
            </a:r>
            <a:r>
              <a:rPr lang="pt-BR" sz="2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para ajustar o tamanho de suas células ao conteúdo.</a:t>
            </a:r>
          </a:p>
          <a:p>
            <a:pPr algn="just"/>
            <a:endParaRPr lang="pt-BR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Para apresentar uma tabela ocupando determinado espaço disponível na linha, usamos o atributo </a:t>
            </a:r>
            <a:r>
              <a:rPr lang="pt-BR" sz="2300" b="1" dirty="0" err="1" smtClean="0">
                <a:latin typeface="Times New Roman" pitchFamily="18" charset="0"/>
                <a:cs typeface="Times New Roman" pitchFamily="18" charset="0"/>
              </a:rPr>
              <a:t>width</a:t>
            </a:r>
            <a:r>
              <a:rPr lang="pt-BR" sz="2300" b="1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endParaRPr lang="pt-BR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Esse atributo pode ser aplicado também a linhas e células. </a:t>
            </a:r>
          </a:p>
          <a:p>
            <a:pPr algn="just"/>
            <a:endParaRPr lang="pt-BR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A largura pode ser definida em porcentagem (do espaço disponível): </a:t>
            </a:r>
            <a:r>
              <a:rPr lang="pt-BR" sz="2300" b="1" dirty="0" err="1" smtClean="0">
                <a:latin typeface="Times New Roman" pitchFamily="18" charset="0"/>
                <a:cs typeface="Times New Roman" pitchFamily="18" charset="0"/>
              </a:rPr>
              <a:t>width</a:t>
            </a:r>
            <a:r>
              <a:rPr lang="pt-BR" sz="2300" b="1" dirty="0" smtClean="0">
                <a:latin typeface="Times New Roman" pitchFamily="18" charset="0"/>
                <a:cs typeface="Times New Roman" pitchFamily="18" charset="0"/>
              </a:rPr>
              <a:t>=x%</a:t>
            </a:r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 ou em pixels:</a:t>
            </a:r>
            <a:r>
              <a:rPr lang="pt-BR" sz="2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300" b="1" dirty="0" err="1" smtClean="0">
                <a:latin typeface="Times New Roman" pitchFamily="18" charset="0"/>
                <a:cs typeface="Times New Roman" pitchFamily="18" charset="0"/>
              </a:rPr>
              <a:t>width</a:t>
            </a:r>
            <a:r>
              <a:rPr lang="pt-BR" sz="2300" b="1" dirty="0" smtClean="0">
                <a:latin typeface="Times New Roman" pitchFamily="18" charset="0"/>
                <a:cs typeface="Times New Roman" pitchFamily="18" charset="0"/>
              </a:rPr>
              <a:t>=x</a:t>
            </a:r>
          </a:p>
        </p:txBody>
      </p:sp>
    </p:spTree>
    <p:extLst>
      <p:ext uri="{BB962C8B-B14F-4D97-AF65-F5344CB8AC3E}">
        <p14:creationId xmlns:p14="http://schemas.microsoft.com/office/powerpoint/2010/main" val="124601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Formatando Tabelas – Espaçamento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052736"/>
            <a:ext cx="8229600" cy="5328592"/>
          </a:xfrm>
        </p:spPr>
        <p:txBody>
          <a:bodyPr/>
          <a:lstStyle/>
          <a:p>
            <a:pPr algn="just"/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Dois atributos permitem o controle de espaçamento em tabelas: </a:t>
            </a:r>
          </a:p>
          <a:p>
            <a:pPr lvl="1" algn="just"/>
            <a:r>
              <a:rPr lang="pt-BR" sz="2100" b="1" dirty="0" err="1" smtClean="0">
                <a:latin typeface="Times New Roman" pitchFamily="18" charset="0"/>
                <a:cs typeface="Times New Roman" pitchFamily="18" charset="0"/>
              </a:rPr>
              <a:t>cellpadding</a:t>
            </a:r>
            <a:r>
              <a:rPr lang="pt-BR" sz="21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pt-BR" sz="2100" dirty="0" smtClean="0">
                <a:latin typeface="Times New Roman" pitchFamily="18" charset="0"/>
                <a:cs typeface="Times New Roman" pitchFamily="18" charset="0"/>
              </a:rPr>
              <a:t> espaço entre o texto e as bordas da célula </a:t>
            </a:r>
          </a:p>
          <a:p>
            <a:pPr lvl="1" algn="just"/>
            <a:r>
              <a:rPr lang="pt-BR" sz="2100" b="1" dirty="0" err="1" smtClean="0">
                <a:latin typeface="Times New Roman" pitchFamily="18" charset="0"/>
                <a:cs typeface="Times New Roman" pitchFamily="18" charset="0"/>
              </a:rPr>
              <a:t>cellspacing</a:t>
            </a:r>
            <a:r>
              <a:rPr lang="pt-BR" sz="21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pt-BR" sz="2100" dirty="0" smtClean="0">
                <a:latin typeface="Times New Roman" pitchFamily="18" charset="0"/>
                <a:cs typeface="Times New Roman" pitchFamily="18" charset="0"/>
              </a:rPr>
              <a:t> espaço entre células</a:t>
            </a:r>
          </a:p>
          <a:p>
            <a:pPr algn="just"/>
            <a:endParaRPr lang="pt-BR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Espaço entre células: </a:t>
            </a:r>
          </a:p>
          <a:p>
            <a:pPr algn="just"/>
            <a:endParaRPr lang="pt-BR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pt-BR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Espaço entre texto e as bordas: </a:t>
            </a:r>
          </a:p>
          <a:p>
            <a:pPr algn="just"/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5661248"/>
            <a:ext cx="6284335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4077072"/>
            <a:ext cx="602988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2456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Formulários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908720"/>
            <a:ext cx="8229600" cy="5472608"/>
          </a:xfrm>
        </p:spPr>
        <p:txBody>
          <a:bodyPr>
            <a:normAutofit lnSpcReduction="10000"/>
          </a:bodyPr>
          <a:lstStyle/>
          <a:p>
            <a:endParaRPr lang="pt-BR" dirty="0" smtClean="0"/>
          </a:p>
          <a:p>
            <a:pPr algn="just"/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Um dos recursos mais fascinante da linguagem HTML é a possibilidade de criar formulários eletrônicos.</a:t>
            </a:r>
          </a:p>
          <a:p>
            <a:pPr algn="just"/>
            <a:endParaRPr lang="pt-BR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Usando um formulário o usuário pode interagir com o servidor, enviando dados que serão processados no servidor e posteriormente devolvidos ao cliente.</a:t>
            </a:r>
          </a:p>
          <a:p>
            <a:pPr algn="just"/>
            <a:endParaRPr lang="pt-BR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Esses comandos são os principais responsáveis pela viabilização da troca de informações entre o cliente e o servidor. Eles podem ser usados em qualquer tipo de atividade.</a:t>
            </a:r>
          </a:p>
        </p:txBody>
      </p:sp>
    </p:spTree>
    <p:extLst>
      <p:ext uri="{BB962C8B-B14F-4D97-AF65-F5344CB8AC3E}">
        <p14:creationId xmlns:p14="http://schemas.microsoft.com/office/powerpoint/2010/main" val="16840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Formulários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dirty="0" smtClean="0"/>
          </a:p>
          <a:p>
            <a:pPr algn="just"/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Os formulários são iniciados com a </a:t>
            </a:r>
            <a:r>
              <a:rPr lang="pt-BR" sz="2300" dirty="0" err="1" smtClean="0">
                <a:latin typeface="Times New Roman" pitchFamily="18" charset="0"/>
                <a:cs typeface="Times New Roman" pitchFamily="18" charset="0"/>
              </a:rPr>
              <a:t>tag</a:t>
            </a:r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 de abertura </a:t>
            </a:r>
            <a:r>
              <a:rPr lang="pt-BR" sz="23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2300" dirty="0" err="1" smtClean="0">
                <a:latin typeface="Courier New" pitchFamily="49" charset="0"/>
                <a:cs typeface="Courier New" pitchFamily="49" charset="0"/>
              </a:rPr>
              <a:t>form</a:t>
            </a:r>
            <a:r>
              <a:rPr lang="pt-BR" sz="23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e encerrados com a </a:t>
            </a:r>
            <a:r>
              <a:rPr lang="pt-BR" sz="2300" dirty="0" err="1" smtClean="0">
                <a:latin typeface="Times New Roman" pitchFamily="18" charset="0"/>
                <a:cs typeface="Times New Roman" pitchFamily="18" charset="0"/>
              </a:rPr>
              <a:t>tag</a:t>
            </a:r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 de fechamento </a:t>
            </a:r>
            <a:r>
              <a:rPr lang="pt-BR" sz="23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pt-BR" sz="2300" dirty="0" err="1" smtClean="0">
                <a:latin typeface="Courier New" pitchFamily="49" charset="0"/>
                <a:cs typeface="Courier New" pitchFamily="49" charset="0"/>
              </a:rPr>
              <a:t>form</a:t>
            </a:r>
            <a:r>
              <a:rPr lang="pt-BR" sz="23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endParaRPr lang="pt-BR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pt-BR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É muito importante que todo o conteúdo do corpo do formulário esteja entre essas duas </a:t>
            </a:r>
            <a:r>
              <a:rPr lang="pt-BR" sz="2300" dirty="0" err="1" smtClean="0">
                <a:latin typeface="Times New Roman" pitchFamily="18" charset="0"/>
                <a:cs typeface="Times New Roman" pitchFamily="18" charset="0"/>
              </a:rPr>
              <a:t>tags</a:t>
            </a:r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 de abertura e fechamento.</a:t>
            </a:r>
          </a:p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7933" y="5042892"/>
            <a:ext cx="7394507" cy="618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166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Formulários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endParaRPr lang="pt-BR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É possível inserir a maioria das </a:t>
            </a:r>
            <a:r>
              <a:rPr lang="pt-BR" sz="2300" dirty="0" err="1" smtClean="0">
                <a:latin typeface="Times New Roman" pitchFamily="18" charset="0"/>
                <a:cs typeface="Times New Roman" pitchFamily="18" charset="0"/>
              </a:rPr>
              <a:t>tags</a:t>
            </a:r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 de formatação dentro dos formulários – parágrafos, tabelas, imagens, listas. Porém não é permitido que sejam inseridos outros formulários.</a:t>
            </a:r>
          </a:p>
          <a:p>
            <a:pPr algn="just"/>
            <a:endParaRPr lang="pt-BR" dirty="0" smtClean="0"/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092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Roteiro </a:t>
            </a:r>
            <a:r>
              <a:rPr lang="pt-BR" dirty="0" smtClean="0"/>
              <a:t>03</a:t>
            </a:r>
            <a:r>
              <a:rPr lang="pt-BR" dirty="0"/>
              <a:t/>
            </a:r>
            <a:br>
              <a:rPr lang="pt-BR" dirty="0"/>
            </a:br>
            <a:endParaRPr lang="en-US" dirty="0" smtClean="0"/>
          </a:p>
        </p:txBody>
      </p:sp>
      <p:sp>
        <p:nvSpPr>
          <p:cNvPr id="5123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47650" y="785813"/>
            <a:ext cx="8716963" cy="5616575"/>
          </a:xfrm>
        </p:spPr>
        <p:txBody>
          <a:bodyPr/>
          <a:lstStyle/>
          <a:p>
            <a:r>
              <a:rPr lang="pt-BR" dirty="0" smtClean="0"/>
              <a:t>Objetivos</a:t>
            </a:r>
          </a:p>
          <a:p>
            <a:pPr lvl="1"/>
            <a:r>
              <a:rPr lang="pt-BR" dirty="0" smtClean="0"/>
              <a:t>Conhecer e aplicar </a:t>
            </a:r>
            <a:r>
              <a:rPr lang="pt-BR" dirty="0" err="1" smtClean="0"/>
              <a:t>tags</a:t>
            </a:r>
            <a:r>
              <a:rPr lang="pt-BR" dirty="0" smtClean="0"/>
              <a:t> para construção de tabelas</a:t>
            </a:r>
          </a:p>
          <a:p>
            <a:pPr lvl="1"/>
            <a:r>
              <a:rPr lang="pt-BR" dirty="0" smtClean="0"/>
              <a:t>Conhecer e aplicar </a:t>
            </a:r>
            <a:r>
              <a:rPr lang="pt-BR" dirty="0" err="1" smtClean="0"/>
              <a:t>tags</a:t>
            </a:r>
            <a:r>
              <a:rPr lang="pt-BR" dirty="0" smtClean="0"/>
              <a:t> para construção de formulários</a:t>
            </a:r>
            <a:endParaRPr lang="pt-BR" dirty="0"/>
          </a:p>
          <a:p>
            <a:pPr lvl="1"/>
            <a:r>
              <a:rPr lang="pt-BR" dirty="0" smtClean="0"/>
              <a:t>Sugestão de vídeos </a:t>
            </a:r>
            <a:r>
              <a:rPr lang="pt-BR" dirty="0"/>
              <a:t>aulas </a:t>
            </a:r>
          </a:p>
          <a:p>
            <a:pPr lvl="1"/>
            <a:endParaRPr lang="pt-BR" dirty="0" smtClean="0"/>
          </a:p>
          <a:p>
            <a:pPr lvl="1" algn="just"/>
            <a:endParaRPr lang="pt-BR" dirty="0" smtClean="0"/>
          </a:p>
        </p:txBody>
      </p:sp>
      <p:sp>
        <p:nvSpPr>
          <p:cNvPr id="5124" name="Espaço Reservado para Número de Slide 1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DE58B1-7A01-40F9-9C95-477A61FFF5B7}" type="slidenum">
              <a:rPr lang="pt-BR">
                <a:latin typeface="Arial Black" panose="020B0A04020102020204" pitchFamily="34" charset="0"/>
              </a:rPr>
              <a:pPr eaLnBrk="1" hangingPunct="1"/>
              <a:t>2</a:t>
            </a:fld>
            <a:endParaRPr lang="pt-BR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27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Objetos do Formulário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endParaRPr lang="pt-BR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Um formulário é composto por vários elementos responsáveis por receber as informações digitadas pelo usuário. 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36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5263" y="-100013"/>
            <a:ext cx="8948737" cy="1008733"/>
          </a:xfrm>
        </p:spPr>
        <p:txBody>
          <a:bodyPr>
            <a:norm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Objetos do Formulário - A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Tag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&lt;INPUT&gt;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endParaRPr lang="pt-BR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A forma mais simples de campo de entrada é a marcação </a:t>
            </a:r>
            <a:r>
              <a:rPr lang="pt-BR" sz="2300" dirty="0" err="1" smtClean="0"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 utilizando a </a:t>
            </a:r>
            <a:r>
              <a:rPr lang="pt-BR" sz="2300" dirty="0" err="1" smtClean="0">
                <a:latin typeface="Times New Roman" pitchFamily="18" charset="0"/>
                <a:cs typeface="Times New Roman" pitchFamily="18" charset="0"/>
              </a:rPr>
              <a:t>tag</a:t>
            </a:r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300" b="1" dirty="0" smtClean="0">
                <a:latin typeface="Courier New" pitchFamily="49" charset="0"/>
                <a:cs typeface="Courier New" pitchFamily="49" charset="0"/>
              </a:rPr>
              <a:t>&lt;input&gt;</a:t>
            </a:r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pt-BR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pt-BR" sz="2300" dirty="0" err="1" smtClean="0">
                <a:latin typeface="Times New Roman" pitchFamily="18" charset="0"/>
                <a:cs typeface="Times New Roman" pitchFamily="18" charset="0"/>
              </a:rPr>
              <a:t>tag</a:t>
            </a:r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300" b="1" dirty="0" smtClean="0">
                <a:latin typeface="Courier New" pitchFamily="49" charset="0"/>
                <a:cs typeface="Courier New" pitchFamily="49" charset="0"/>
              </a:rPr>
              <a:t>&lt;input&gt;</a:t>
            </a:r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 tem um atributo </a:t>
            </a:r>
            <a:r>
              <a:rPr lang="pt-BR" sz="2300" b="1" dirty="0" smtClean="0"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, ao qual atribuímos valores diferentes para gerar tipos diferentes de entrada de dados:</a:t>
            </a:r>
          </a:p>
          <a:p>
            <a:pPr lvl="1" algn="just"/>
            <a:r>
              <a:rPr lang="pt-BR" sz="2100" dirty="0" err="1" smtClean="0">
                <a:latin typeface="Times New Roman" pitchFamily="18" charset="0"/>
                <a:cs typeface="Times New Roman" pitchFamily="18" charset="0"/>
              </a:rPr>
              <a:t>Text</a:t>
            </a:r>
            <a:endParaRPr lang="pt-BR" sz="21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pt-BR" sz="2100" dirty="0" smtClean="0">
                <a:latin typeface="Times New Roman" pitchFamily="18" charset="0"/>
                <a:cs typeface="Times New Roman" pitchFamily="18" charset="0"/>
              </a:rPr>
              <a:t>Radio</a:t>
            </a:r>
          </a:p>
          <a:p>
            <a:pPr lvl="1" algn="just"/>
            <a:r>
              <a:rPr lang="pt-BR" sz="2100" dirty="0" err="1" smtClean="0">
                <a:latin typeface="Times New Roman" pitchFamily="18" charset="0"/>
                <a:cs typeface="Times New Roman" pitchFamily="18" charset="0"/>
              </a:rPr>
              <a:t>Checkbox</a:t>
            </a:r>
            <a:endParaRPr lang="pt-BR" sz="21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pt-BR" sz="2100" dirty="0" smtClean="0">
                <a:latin typeface="Times New Roman" pitchFamily="18" charset="0"/>
                <a:cs typeface="Times New Roman" pitchFamily="18" charset="0"/>
              </a:rPr>
              <a:t>Password</a:t>
            </a:r>
          </a:p>
          <a:p>
            <a:pPr lvl="1" algn="just"/>
            <a:r>
              <a:rPr lang="pt-BR" sz="2100" dirty="0" err="1" smtClean="0">
                <a:latin typeface="Times New Roman" pitchFamily="18" charset="0"/>
                <a:cs typeface="Times New Roman" pitchFamily="18" charset="0"/>
              </a:rPr>
              <a:t>Hidden</a:t>
            </a:r>
            <a:endParaRPr lang="pt-BR" sz="21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pt-BR" sz="2100" dirty="0" smtClean="0">
                <a:latin typeface="Times New Roman" pitchFamily="18" charset="0"/>
                <a:cs typeface="Times New Roman" pitchFamily="18" charset="0"/>
              </a:rPr>
              <a:t>File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445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Objetos do Formulário - A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Tag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&lt;INPUT&gt;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endParaRPr lang="pt-BR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Com o HTML5 novos atributos </a:t>
            </a:r>
            <a:r>
              <a:rPr lang="pt-BR" sz="2300" b="1" dirty="0" smtClean="0">
                <a:latin typeface="Times New Roman" pitchFamily="18" charset="0"/>
                <a:cs typeface="Times New Roman" pitchFamily="18" charset="0"/>
              </a:rPr>
              <a:t>TYPE </a:t>
            </a:r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foram criados para as</a:t>
            </a:r>
            <a:r>
              <a:rPr lang="pt-BR" sz="23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300" dirty="0" err="1" smtClean="0">
                <a:latin typeface="Times New Roman" pitchFamily="18" charset="0"/>
                <a:cs typeface="Times New Roman" pitchFamily="18" charset="0"/>
              </a:rPr>
              <a:t>tags</a:t>
            </a:r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300" b="1" dirty="0">
                <a:latin typeface="Courier New" pitchFamily="49" charset="0"/>
                <a:cs typeface="Courier New" pitchFamily="49" charset="0"/>
              </a:rPr>
              <a:t>&lt;input&gt;</a:t>
            </a:r>
            <a:r>
              <a:rPr lang="pt-BR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pt-BR" sz="21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pt-BR" sz="2100" dirty="0" err="1" smtClean="0">
                <a:latin typeface="Times New Roman" pitchFamily="18" charset="0"/>
                <a:cs typeface="Times New Roman" pitchFamily="18" charset="0"/>
              </a:rPr>
              <a:t>Email</a:t>
            </a:r>
            <a:endParaRPr lang="pt-BR" sz="21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pt-BR" sz="2100" dirty="0" err="1" smtClean="0">
                <a:latin typeface="Times New Roman" pitchFamily="18" charset="0"/>
                <a:cs typeface="Times New Roman" pitchFamily="18" charset="0"/>
              </a:rPr>
              <a:t>Number</a:t>
            </a:r>
            <a:endParaRPr lang="pt-BR" sz="21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pt-BR" sz="2100" dirty="0" smtClean="0">
                <a:latin typeface="Times New Roman" pitchFamily="18" charset="0"/>
                <a:cs typeface="Times New Roman" pitchFamily="18" charset="0"/>
              </a:rPr>
              <a:t>URL</a:t>
            </a:r>
          </a:p>
          <a:p>
            <a:pPr lvl="1" algn="just"/>
            <a:r>
              <a:rPr lang="pt-BR" sz="2100" dirty="0" err="1" smtClean="0">
                <a:latin typeface="Times New Roman" pitchFamily="18" charset="0"/>
                <a:cs typeface="Times New Roman" pitchFamily="18" charset="0"/>
              </a:rPr>
              <a:t>Search</a:t>
            </a:r>
            <a:endParaRPr lang="pt-BR" sz="21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pt-BR" sz="2100" dirty="0" smtClean="0">
                <a:latin typeface="Times New Roman" pitchFamily="18" charset="0"/>
                <a:cs typeface="Times New Roman" pitchFamily="18" charset="0"/>
              </a:rPr>
              <a:t>Range</a:t>
            </a:r>
          </a:p>
          <a:p>
            <a:pPr lvl="1" algn="just"/>
            <a:r>
              <a:rPr lang="pt-BR" sz="2100" dirty="0" smtClean="0">
                <a:latin typeface="Times New Roman" pitchFamily="18" charset="0"/>
                <a:cs typeface="Times New Roman" pitchFamily="18" charset="0"/>
              </a:rPr>
              <a:t>Date</a:t>
            </a:r>
          </a:p>
          <a:p>
            <a:pPr lvl="1" algn="just"/>
            <a:r>
              <a:rPr lang="pt-BR" sz="2100" dirty="0" smtClean="0">
                <a:latin typeface="Times New Roman" pitchFamily="18" charset="0"/>
                <a:cs typeface="Times New Roman" pitchFamily="18" charset="0"/>
              </a:rPr>
              <a:t>Color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874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Objetos do Formulário - A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Tag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&lt;INPUT&gt;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62128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pPr algn="just"/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Além do atributo </a:t>
            </a:r>
            <a:r>
              <a:rPr lang="pt-BR" sz="2300" dirty="0" err="1" smtClean="0"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, a </a:t>
            </a:r>
            <a:r>
              <a:rPr lang="pt-BR" sz="2300" dirty="0" err="1" smtClean="0">
                <a:latin typeface="Times New Roman" pitchFamily="18" charset="0"/>
                <a:cs typeface="Times New Roman" pitchFamily="18" charset="0"/>
              </a:rPr>
              <a:t>tag</a:t>
            </a:r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300" dirty="0" smtClean="0">
                <a:latin typeface="Courier New" pitchFamily="49" charset="0"/>
                <a:cs typeface="Courier New" pitchFamily="49" charset="0"/>
              </a:rPr>
              <a:t>&lt;input&gt;</a:t>
            </a:r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 apresenta os seguintes atributos:</a:t>
            </a:r>
          </a:p>
          <a:p>
            <a:pPr lvl="1" algn="just"/>
            <a:r>
              <a:rPr lang="pt-BR" sz="2100" dirty="0" smtClean="0">
                <a:latin typeface="Times New Roman" pitchFamily="18" charset="0"/>
                <a:cs typeface="Times New Roman" pitchFamily="18" charset="0"/>
              </a:rPr>
              <a:t>O atributo </a:t>
            </a:r>
            <a:r>
              <a:rPr lang="pt-BR" sz="2100" b="1" dirty="0" err="1" smtClean="0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pt-BR" sz="2100" dirty="0" smtClean="0">
                <a:latin typeface="Times New Roman" pitchFamily="18" charset="0"/>
                <a:cs typeface="Times New Roman" pitchFamily="18" charset="0"/>
              </a:rPr>
              <a:t> identifica o campo através de um nome</a:t>
            </a:r>
          </a:p>
          <a:p>
            <a:pPr lvl="1" algn="just"/>
            <a:r>
              <a:rPr lang="pt-BR" sz="2100" dirty="0" smtClean="0">
                <a:latin typeface="Times New Roman" pitchFamily="18" charset="0"/>
                <a:cs typeface="Times New Roman" pitchFamily="18" charset="0"/>
              </a:rPr>
              <a:t>O atributo </a:t>
            </a:r>
            <a:r>
              <a:rPr lang="pt-BR" sz="2100" b="1" dirty="0" err="1" smtClean="0">
                <a:latin typeface="Times New Roman" pitchFamily="18" charset="0"/>
                <a:cs typeface="Times New Roman" pitchFamily="18" charset="0"/>
              </a:rPr>
              <a:t>size</a:t>
            </a:r>
            <a:r>
              <a:rPr lang="pt-BR" sz="2100" dirty="0" smtClean="0">
                <a:latin typeface="Times New Roman" pitchFamily="18" charset="0"/>
                <a:cs typeface="Times New Roman" pitchFamily="18" charset="0"/>
              </a:rPr>
              <a:t> representa a largura da caixa</a:t>
            </a:r>
          </a:p>
          <a:p>
            <a:pPr lvl="1" algn="just"/>
            <a:r>
              <a:rPr lang="pt-BR" sz="2100" dirty="0" smtClean="0"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pt-BR" sz="2100" b="1" dirty="0" err="1" smtClean="0">
                <a:latin typeface="Times New Roman" pitchFamily="18" charset="0"/>
                <a:cs typeface="Times New Roman" pitchFamily="18" charset="0"/>
              </a:rPr>
              <a:t>maxlength</a:t>
            </a:r>
            <a:r>
              <a:rPr lang="pt-BR" sz="2100" dirty="0" smtClean="0">
                <a:latin typeface="Times New Roman" pitchFamily="18" charset="0"/>
                <a:cs typeface="Times New Roman" pitchFamily="18" charset="0"/>
              </a:rPr>
              <a:t> representa o número máximo de caracteres a serem digitados</a:t>
            </a:r>
          </a:p>
          <a:p>
            <a:pPr lvl="1" algn="just"/>
            <a:r>
              <a:rPr lang="pt-BR" sz="2100" dirty="0" smtClean="0">
                <a:latin typeface="Times New Roman" pitchFamily="18" charset="0"/>
                <a:cs typeface="Times New Roman" pitchFamily="18" charset="0"/>
              </a:rPr>
              <a:t>O atributo </a:t>
            </a:r>
            <a:r>
              <a:rPr lang="pt-BR" sz="2100" b="1" dirty="0" err="1" smtClean="0"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pt-BR" sz="2100" dirty="0" smtClean="0">
                <a:latin typeface="Times New Roman" pitchFamily="18" charset="0"/>
                <a:cs typeface="Times New Roman" pitchFamily="18" charset="0"/>
              </a:rPr>
              <a:t> representa o conteúdo da caixa de texto</a:t>
            </a:r>
          </a:p>
          <a:p>
            <a:endParaRPr lang="pt-BR" sz="2300" dirty="0"/>
          </a:p>
        </p:txBody>
      </p:sp>
    </p:spTree>
    <p:extLst>
      <p:ext uri="{BB962C8B-B14F-4D97-AF65-F5344CB8AC3E}">
        <p14:creationId xmlns:p14="http://schemas.microsoft.com/office/powerpoint/2010/main" val="338190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5263" y="138335"/>
            <a:ext cx="8948737" cy="914401"/>
          </a:xfrm>
        </p:spPr>
        <p:txBody>
          <a:bodyPr>
            <a:noAutofit/>
          </a:bodyPr>
          <a:lstStyle/>
          <a:p>
            <a:r>
              <a:rPr lang="pt-BR" dirty="0" smtClean="0">
                <a:cs typeface="Times New Roman" pitchFamily="18" charset="0"/>
              </a:rPr>
              <a:t>Objetos do Formulário - A </a:t>
            </a:r>
            <a:r>
              <a:rPr lang="pt-BR" dirty="0" err="1" smtClean="0">
                <a:cs typeface="Times New Roman" pitchFamily="18" charset="0"/>
              </a:rPr>
              <a:t>Tag</a:t>
            </a:r>
            <a:r>
              <a:rPr lang="pt-BR" dirty="0" smtClean="0">
                <a:cs typeface="Times New Roman" pitchFamily="18" charset="0"/>
              </a:rPr>
              <a:t> </a:t>
            </a:r>
            <a:r>
              <a:rPr lang="pt-BR" dirty="0" smtClean="0">
                <a:cs typeface="Courier New" pitchFamily="49" charset="0"/>
              </a:rPr>
              <a:t>&lt;INPUT&gt;</a:t>
            </a:r>
            <a:r>
              <a:rPr lang="pt-BR" dirty="0" smtClean="0">
                <a:cs typeface="Times New Roman" pitchFamily="18" charset="0"/>
              </a:rPr>
              <a:t/>
            </a:r>
            <a:br>
              <a:rPr lang="pt-BR" dirty="0" smtClean="0">
                <a:cs typeface="Times New Roman" pitchFamily="18" charset="0"/>
              </a:rPr>
            </a:br>
            <a:endParaRPr lang="pt-BR" dirty="0">
              <a:cs typeface="Courier New" pitchFamily="49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62128"/>
          </a:xfrm>
        </p:spPr>
        <p:txBody>
          <a:bodyPr/>
          <a:lstStyle/>
          <a:p>
            <a:pPr marL="0" indent="0" algn="just">
              <a:buNone/>
            </a:pPr>
            <a:r>
              <a:rPr lang="pt-BR" sz="3000" b="1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Tag</a:t>
            </a:r>
            <a:r>
              <a:rPr lang="pt-BR" sz="30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3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&lt;input </a:t>
            </a:r>
            <a:r>
              <a:rPr lang="pt-BR" sz="30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pt-BR" sz="3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“</a:t>
            </a:r>
            <a:r>
              <a:rPr lang="pt-BR" sz="30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text</a:t>
            </a:r>
            <a:r>
              <a:rPr lang="pt-BR" sz="3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”&gt;</a:t>
            </a:r>
            <a:endParaRPr lang="pt-BR" sz="3000" b="1" dirty="0" smtClean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Quando INPUT não apresenta atributos, é assumido que TYPE=TEXT (</a:t>
            </a:r>
            <a:r>
              <a:rPr lang="pt-BR" sz="2300" i="1" dirty="0" smtClean="0">
                <a:latin typeface="Times New Roman" pitchFamily="18" charset="0"/>
                <a:cs typeface="Times New Roman" pitchFamily="18" charset="0"/>
              </a:rPr>
              <a:t>valor padrão); </a:t>
            </a:r>
          </a:p>
          <a:p>
            <a:pPr algn="just"/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Veja a marcação HTML:</a:t>
            </a:r>
          </a:p>
          <a:p>
            <a:pPr algn="ctr">
              <a:buNone/>
            </a:pPr>
            <a:endParaRPr lang="pt-BR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OU</a:t>
            </a:r>
          </a:p>
          <a:p>
            <a:pPr algn="just"/>
            <a:endParaRPr lang="pt-BR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A marcação acima produz o resultado:</a:t>
            </a:r>
          </a:p>
          <a:p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5864126"/>
            <a:ext cx="4027419" cy="661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2816" y="4568552"/>
            <a:ext cx="5335488" cy="444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5656" y="3501008"/>
            <a:ext cx="615497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8254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cs typeface="Times New Roman" pitchFamily="18" charset="0"/>
              </a:rPr>
              <a:t>Objetos do Formulário - A </a:t>
            </a:r>
            <a:r>
              <a:rPr lang="pt-BR" dirty="0" err="1" smtClean="0">
                <a:cs typeface="Times New Roman" pitchFamily="18" charset="0"/>
              </a:rPr>
              <a:t>Tag</a:t>
            </a:r>
            <a:r>
              <a:rPr lang="pt-BR" dirty="0" smtClean="0">
                <a:cs typeface="Times New Roman" pitchFamily="18" charset="0"/>
              </a:rPr>
              <a:t> </a:t>
            </a:r>
            <a:r>
              <a:rPr lang="pt-BR" dirty="0" smtClean="0">
                <a:cs typeface="Courier New" pitchFamily="49" charset="0"/>
              </a:rPr>
              <a:t>&lt;INPUT&gt;</a:t>
            </a:r>
            <a:endParaRPr lang="pt-BR" dirty="0">
              <a:cs typeface="Courier New" pitchFamily="49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62128"/>
          </a:xfrm>
        </p:spPr>
        <p:txBody>
          <a:bodyPr/>
          <a:lstStyle/>
          <a:p>
            <a:pPr marL="0" indent="0" algn="just">
              <a:buNone/>
            </a:pPr>
            <a:r>
              <a:rPr lang="pt-BR" sz="3000" b="1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Tag</a:t>
            </a:r>
            <a:r>
              <a:rPr lang="pt-BR" sz="30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3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&lt;input </a:t>
            </a:r>
            <a:r>
              <a:rPr lang="pt-BR" sz="30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pt-BR" sz="3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30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pt-BR" sz="3000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password</a:t>
            </a:r>
            <a:r>
              <a:rPr lang="pt-BR" sz="30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”&gt;</a:t>
            </a:r>
            <a:endParaRPr lang="pt-BR" sz="3000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Configurando o atributo </a:t>
            </a:r>
            <a:r>
              <a:rPr lang="pt-BR" sz="2300" b="1" dirty="0" err="1" smtClean="0"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 com o valor </a:t>
            </a:r>
            <a:r>
              <a:rPr lang="pt-BR" sz="2300" b="1" dirty="0" smtClean="0">
                <a:latin typeface="Times New Roman" pitchFamily="18" charset="0"/>
                <a:cs typeface="Times New Roman" pitchFamily="18" charset="0"/>
              </a:rPr>
              <a:t>password</a:t>
            </a:r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, a entrada de texto passa a ter os caracteres escondidos por asteriscos, como se pode ver no exemplo:</a:t>
            </a:r>
          </a:p>
          <a:p>
            <a:pPr algn="just"/>
            <a:endParaRPr lang="pt-BR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pt-BR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A marcação acima produz o resultado:</a:t>
            </a:r>
          </a:p>
          <a:p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73930" y="5161756"/>
            <a:ext cx="3266222" cy="859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3608065"/>
            <a:ext cx="7340144" cy="613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5043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cs typeface="Times New Roman" pitchFamily="18" charset="0"/>
              </a:rPr>
              <a:t>Objetos do Formulário - A </a:t>
            </a:r>
            <a:r>
              <a:rPr lang="pt-BR" dirty="0" err="1" smtClean="0">
                <a:cs typeface="Times New Roman" pitchFamily="18" charset="0"/>
              </a:rPr>
              <a:t>Tag</a:t>
            </a:r>
            <a:r>
              <a:rPr lang="pt-BR" dirty="0" smtClean="0">
                <a:cs typeface="Times New Roman" pitchFamily="18" charset="0"/>
              </a:rPr>
              <a:t> </a:t>
            </a:r>
            <a:r>
              <a:rPr lang="pt-BR" dirty="0" smtClean="0">
                <a:cs typeface="Courier New" pitchFamily="49" charset="0"/>
              </a:rPr>
              <a:t>&lt;INPUT&gt;</a:t>
            </a:r>
            <a:endParaRPr lang="pt-BR" dirty="0">
              <a:cs typeface="Courier New" pitchFamily="49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62128"/>
          </a:xfrm>
        </p:spPr>
        <p:txBody>
          <a:bodyPr/>
          <a:lstStyle/>
          <a:p>
            <a:pPr marL="0" indent="0" algn="just">
              <a:buNone/>
            </a:pPr>
            <a:r>
              <a:rPr lang="pt-BR" sz="3000" b="1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Tag</a:t>
            </a:r>
            <a:r>
              <a:rPr lang="pt-BR" sz="30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3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&lt;input </a:t>
            </a:r>
            <a:r>
              <a:rPr lang="pt-BR" sz="30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pt-BR" sz="3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30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pt-BR" sz="3000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checkbox</a:t>
            </a:r>
            <a:r>
              <a:rPr lang="pt-BR" sz="30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”&gt;</a:t>
            </a:r>
            <a:endParaRPr lang="pt-BR" sz="3000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Esse é um campo que permite ao usuário a escolha de várias opções diante de uma série de alternativas.</a:t>
            </a:r>
          </a:p>
          <a:p>
            <a:pPr algn="just"/>
            <a:endParaRPr lang="pt-BR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pt-BR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O &lt;input </a:t>
            </a:r>
            <a:r>
              <a:rPr lang="pt-BR" sz="2300" dirty="0" err="1" smtClean="0"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=“</a:t>
            </a:r>
            <a:r>
              <a:rPr lang="pt-BR" sz="2300" dirty="0" err="1" smtClean="0">
                <a:latin typeface="Times New Roman" pitchFamily="18" charset="0"/>
                <a:cs typeface="Times New Roman" pitchFamily="18" charset="0"/>
              </a:rPr>
              <a:t>checkbox</a:t>
            </a:r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”&gt; aceita múltiplas seleções, logo a pergunta feita ao usuário pode ter mais de uma resposta possível.</a:t>
            </a:r>
          </a:p>
          <a:p>
            <a:pPr algn="just"/>
            <a:endParaRPr lang="pt-BR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pt-BR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589240"/>
            <a:ext cx="7976150" cy="565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3367658"/>
            <a:ext cx="5392048" cy="49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85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cs typeface="Times New Roman" pitchFamily="18" charset="0"/>
              </a:rPr>
              <a:t>Objetos do Formulário - A </a:t>
            </a:r>
            <a:r>
              <a:rPr lang="pt-BR" dirty="0" err="1" smtClean="0">
                <a:cs typeface="Times New Roman" pitchFamily="18" charset="0"/>
              </a:rPr>
              <a:t>Tag</a:t>
            </a:r>
            <a:r>
              <a:rPr lang="pt-BR" dirty="0" smtClean="0">
                <a:cs typeface="Times New Roman" pitchFamily="18" charset="0"/>
              </a:rPr>
              <a:t> </a:t>
            </a:r>
            <a:r>
              <a:rPr lang="pt-BR" dirty="0" smtClean="0">
                <a:cs typeface="Courier New" pitchFamily="49" charset="0"/>
              </a:rPr>
              <a:t>&lt;INPUT&gt;</a:t>
            </a:r>
            <a:endParaRPr lang="pt-BR" dirty="0">
              <a:cs typeface="Courier New" pitchFamily="49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251520" y="980728"/>
            <a:ext cx="8712968" cy="5760640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pt-BR" sz="3900" b="1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Tag</a:t>
            </a:r>
            <a:r>
              <a:rPr lang="pt-BR" sz="39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39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&lt;input </a:t>
            </a:r>
            <a:r>
              <a:rPr lang="pt-BR" sz="39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pt-BR" sz="39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“</a:t>
            </a:r>
            <a:r>
              <a:rPr lang="pt-BR" sz="39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checkbox</a:t>
            </a:r>
            <a:r>
              <a:rPr lang="pt-BR" sz="39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”&gt;</a:t>
            </a:r>
            <a:endParaRPr lang="pt-BR" sz="3900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pt-BR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Considere a marcação HTML abaixo:</a:t>
            </a:r>
          </a:p>
          <a:p>
            <a:pPr algn="just"/>
            <a:endParaRPr lang="pt-BR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pt-BR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pt-BR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pt-BR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pt-BR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pt-BR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Note que o nome do campo (NAME) é o mesmo para toda a lista de valores.</a:t>
            </a:r>
          </a:p>
          <a:p>
            <a:pPr algn="just"/>
            <a:endParaRPr lang="pt-BR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Além disso pode ser usado o atributo CHECKED, que marca uma escolha inicial, isto é, se o usuário não escolher nenhuma opção, o formulário irá considerar a alternativa "pré-escolhida": </a:t>
            </a:r>
          </a:p>
          <a:p>
            <a:endParaRPr lang="pt-BR" sz="23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591693"/>
            <a:ext cx="7848872" cy="1845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6657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cs typeface="Times New Roman" pitchFamily="18" charset="0"/>
              </a:rPr>
              <a:t>Objetos do Formulário - A </a:t>
            </a:r>
            <a:r>
              <a:rPr lang="pt-BR" dirty="0" err="1" smtClean="0">
                <a:cs typeface="Times New Roman" pitchFamily="18" charset="0"/>
              </a:rPr>
              <a:t>Tag</a:t>
            </a:r>
            <a:r>
              <a:rPr lang="pt-BR" dirty="0" smtClean="0">
                <a:cs typeface="Times New Roman" pitchFamily="18" charset="0"/>
              </a:rPr>
              <a:t> </a:t>
            </a:r>
            <a:r>
              <a:rPr lang="pt-BR" dirty="0" smtClean="0">
                <a:cs typeface="Courier New" pitchFamily="49" charset="0"/>
              </a:rPr>
              <a:t>&lt;INPUT&gt;</a:t>
            </a:r>
            <a:endParaRPr lang="pt-BR" dirty="0">
              <a:cs typeface="Courier New" pitchFamily="49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62128"/>
          </a:xfrm>
        </p:spPr>
        <p:txBody>
          <a:bodyPr/>
          <a:lstStyle/>
          <a:p>
            <a:pPr marL="0" indent="0" algn="just">
              <a:buNone/>
            </a:pPr>
            <a:r>
              <a:rPr lang="pt-BR" sz="3000" b="1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Tag</a:t>
            </a:r>
            <a:r>
              <a:rPr lang="pt-BR" sz="30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30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&lt;input </a:t>
            </a:r>
            <a:r>
              <a:rPr lang="pt-BR" sz="3000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pt-BR" sz="30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“</a:t>
            </a:r>
            <a:r>
              <a:rPr lang="pt-BR" sz="3000" b="1" dirty="0" err="1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checkbox</a:t>
            </a:r>
            <a:r>
              <a:rPr lang="pt-BR" sz="30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”&gt;</a:t>
            </a:r>
            <a:endParaRPr lang="pt-BR" sz="3000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A marcação HTML do slide anterior produz o seguinte resultado</a:t>
            </a:r>
          </a:p>
          <a:p>
            <a:pPr algn="just"/>
            <a:endParaRPr lang="pt-BR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pt-BR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pt-BR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pt-BR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Caso você queira adicionar o atributo </a:t>
            </a:r>
            <a:r>
              <a:rPr lang="pt-BR" sz="2300" b="1" dirty="0" err="1" smtClean="0">
                <a:latin typeface="Times New Roman" pitchFamily="18" charset="0"/>
                <a:cs typeface="Times New Roman" pitchFamily="18" charset="0"/>
              </a:rPr>
              <a:t>checked</a:t>
            </a:r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 para o esporte natação, a marcação HTML é:</a:t>
            </a:r>
          </a:p>
          <a:p>
            <a:pPr algn="just"/>
            <a:endParaRPr lang="pt-BR" dirty="0" smtClean="0"/>
          </a:p>
          <a:p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2447356"/>
            <a:ext cx="2944926" cy="1919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6185" y="5949280"/>
            <a:ext cx="7154207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1163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cs typeface="Times New Roman" pitchFamily="18" charset="0"/>
              </a:rPr>
              <a:t>Objetos do Formulário - A </a:t>
            </a:r>
            <a:r>
              <a:rPr lang="pt-BR" dirty="0" err="1" smtClean="0">
                <a:cs typeface="Times New Roman" pitchFamily="18" charset="0"/>
              </a:rPr>
              <a:t>Tag</a:t>
            </a:r>
            <a:r>
              <a:rPr lang="pt-BR" dirty="0" smtClean="0">
                <a:cs typeface="Times New Roman" pitchFamily="18" charset="0"/>
              </a:rPr>
              <a:t> </a:t>
            </a:r>
            <a:r>
              <a:rPr lang="pt-BR" dirty="0" smtClean="0">
                <a:cs typeface="Courier New" pitchFamily="49" charset="0"/>
              </a:rPr>
              <a:t>&lt;INPUT&gt;</a:t>
            </a:r>
            <a:endParaRPr lang="pt-BR" dirty="0">
              <a:cs typeface="Courier New" pitchFamily="49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62128"/>
          </a:xfrm>
        </p:spPr>
        <p:txBody>
          <a:bodyPr/>
          <a:lstStyle/>
          <a:p>
            <a:pPr marL="0" indent="0">
              <a:buNone/>
            </a:pPr>
            <a:r>
              <a:rPr lang="pt-BR" sz="3000" b="1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Tag</a:t>
            </a:r>
            <a:r>
              <a:rPr lang="pt-BR" sz="30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3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&lt;input </a:t>
            </a:r>
            <a:r>
              <a:rPr lang="pt-BR" sz="30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pt-BR" sz="3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30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“radio”&gt;</a:t>
            </a:r>
            <a:endParaRPr lang="pt-BR" sz="3000" dirty="0" smtClean="0"/>
          </a:p>
          <a:p>
            <a:pPr algn="just"/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pt-BR" sz="2300" b="1" dirty="0" smtClean="0">
                <a:latin typeface="Courier New" pitchFamily="49" charset="0"/>
                <a:cs typeface="Courier New" pitchFamily="49" charset="0"/>
              </a:rPr>
              <a:t>&lt;input </a:t>
            </a:r>
            <a:r>
              <a:rPr lang="pt-BR" sz="2300" b="1" dirty="0" err="1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pt-BR" sz="2300" b="1" dirty="0" smtClean="0">
                <a:latin typeface="Courier New" pitchFamily="49" charset="0"/>
                <a:cs typeface="Courier New" pitchFamily="49" charset="0"/>
              </a:rPr>
              <a:t>=“radio”&gt;</a:t>
            </a:r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 não aceita múltiplas seleções como o </a:t>
            </a:r>
            <a:r>
              <a:rPr lang="pt-BR" sz="2300" dirty="0" err="1" smtClean="0">
                <a:latin typeface="Times New Roman" pitchFamily="18" charset="0"/>
                <a:cs typeface="Times New Roman" pitchFamily="18" charset="0"/>
              </a:rPr>
              <a:t>checkbox</a:t>
            </a:r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, logo a pergunta feita ao usuário e que será respondida através da seleção de um dos campos rádio só poderá ter uma resposta possível.</a:t>
            </a:r>
          </a:p>
          <a:p>
            <a:pPr algn="just"/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Considere a marcação HTML abaixo:</a:t>
            </a:r>
          </a:p>
          <a:p>
            <a:pPr algn="just"/>
            <a:endParaRPr lang="pt-BR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4797152"/>
            <a:ext cx="7560840" cy="1581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3068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Tabelas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endParaRPr lang="pt-BR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As tabelas são muito importantes para o designer de um site. Com elas pode-se fazer alinhamentos que dificilmente seriam possíveis com simples comandos.</a:t>
            </a:r>
          </a:p>
          <a:p>
            <a:pPr algn="just"/>
            <a:endParaRPr lang="pt-BR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A funcionalidade de uma tabela faz com que um determinado site tenha um aspecto mais profissional e o usuário possa navegar de forma mais eficiente, pois os objetos podem estar melhor posicionados na página.</a:t>
            </a:r>
          </a:p>
        </p:txBody>
      </p:sp>
    </p:spTree>
    <p:extLst>
      <p:ext uri="{BB962C8B-B14F-4D97-AF65-F5344CB8AC3E}">
        <p14:creationId xmlns:p14="http://schemas.microsoft.com/office/powerpoint/2010/main" val="205564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cs typeface="Times New Roman" pitchFamily="18" charset="0"/>
              </a:rPr>
              <a:t>Objetos do Formulário - A </a:t>
            </a:r>
            <a:r>
              <a:rPr lang="pt-BR" dirty="0" err="1" smtClean="0">
                <a:cs typeface="Times New Roman" pitchFamily="18" charset="0"/>
              </a:rPr>
              <a:t>Tag</a:t>
            </a:r>
            <a:r>
              <a:rPr lang="pt-BR" dirty="0" smtClean="0">
                <a:cs typeface="Times New Roman" pitchFamily="18" charset="0"/>
              </a:rPr>
              <a:t> </a:t>
            </a:r>
            <a:r>
              <a:rPr lang="pt-BR" dirty="0" smtClean="0">
                <a:cs typeface="Courier New" pitchFamily="49" charset="0"/>
              </a:rPr>
              <a:t>&lt;INPUT&gt;</a:t>
            </a:r>
            <a:endParaRPr lang="pt-BR" dirty="0">
              <a:cs typeface="Courier New" pitchFamily="49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6212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pt-BR" sz="3200" b="1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Tag</a:t>
            </a:r>
            <a:r>
              <a:rPr lang="pt-BR" sz="32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32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&lt;input </a:t>
            </a:r>
            <a:r>
              <a:rPr lang="pt-BR" sz="32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pt-BR" sz="32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3200" b="1" dirty="0" smtClean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“radio”&gt;</a:t>
            </a:r>
            <a:endParaRPr lang="pt-BR" sz="3200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pt-BR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A marcação HTML do slide anterior, produz o seguinte resultado:</a:t>
            </a:r>
          </a:p>
          <a:p>
            <a:pPr algn="just"/>
            <a:endParaRPr lang="pt-BR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pt-BR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pt-BR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pt-BR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Assim como acontece na </a:t>
            </a:r>
            <a:r>
              <a:rPr lang="pt-BR" sz="2300" dirty="0" err="1" smtClean="0">
                <a:latin typeface="Times New Roman" pitchFamily="18" charset="0"/>
                <a:cs typeface="Times New Roman" pitchFamily="18" charset="0"/>
              </a:rPr>
              <a:t>checkbox</a:t>
            </a:r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, pode ser usado o atributo CHECKED, que marca uma escolha inicial, isto é, se o usuário não escolher nenhuma opção, o formulário irá considerar a alternativa "pré-escolhida": 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3075434"/>
            <a:ext cx="4757781" cy="10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3557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cs typeface="Times New Roman" pitchFamily="18" charset="0"/>
              </a:rPr>
              <a:t>Objetos do Formulário - A </a:t>
            </a:r>
            <a:r>
              <a:rPr lang="pt-BR" dirty="0" err="1" smtClean="0">
                <a:cs typeface="Times New Roman" pitchFamily="18" charset="0"/>
              </a:rPr>
              <a:t>Tag</a:t>
            </a:r>
            <a:r>
              <a:rPr lang="pt-BR" dirty="0" smtClean="0">
                <a:cs typeface="Times New Roman" pitchFamily="18" charset="0"/>
              </a:rPr>
              <a:t> </a:t>
            </a:r>
            <a:r>
              <a:rPr lang="pt-BR" dirty="0" smtClean="0">
                <a:cs typeface="Courier New" pitchFamily="49" charset="0"/>
              </a:rPr>
              <a:t>&lt;</a:t>
            </a:r>
            <a:r>
              <a:rPr lang="pt-BR" dirty="0" err="1" smtClean="0">
                <a:cs typeface="Courier New" pitchFamily="49" charset="0"/>
              </a:rPr>
              <a:t>textarea</a:t>
            </a:r>
            <a:r>
              <a:rPr lang="pt-BR" dirty="0" smtClean="0">
                <a:cs typeface="Courier New" pitchFamily="49" charset="0"/>
              </a:rPr>
              <a:t>&gt;</a:t>
            </a:r>
            <a:endParaRPr lang="pt-BR" dirty="0">
              <a:cs typeface="Courier New" pitchFamily="49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62128"/>
          </a:xfrm>
        </p:spPr>
        <p:txBody>
          <a:bodyPr/>
          <a:lstStyle/>
          <a:p>
            <a:pPr algn="just"/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A marcação TEXTAREA não utiliza o formato convencional </a:t>
            </a:r>
            <a:r>
              <a:rPr lang="pt-BR" sz="2300" dirty="0" smtClean="0">
                <a:latin typeface="Courier New" pitchFamily="49" charset="0"/>
                <a:cs typeface="Courier New" pitchFamily="49" charset="0"/>
              </a:rPr>
              <a:t>INPUT TYPE="</a:t>
            </a:r>
            <a:r>
              <a:rPr lang="pt-BR" sz="2300" dirty="0" err="1" smtClean="0">
                <a:latin typeface="Courier New" pitchFamily="49" charset="0"/>
                <a:cs typeface="Courier New" pitchFamily="49" charset="0"/>
              </a:rPr>
              <a:t>text</a:t>
            </a:r>
            <a:r>
              <a:rPr lang="pt-BR" sz="23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 dos exemplos anteriores. </a:t>
            </a:r>
          </a:p>
          <a:p>
            <a:pPr algn="just"/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Ao contrário, uma marcação </a:t>
            </a:r>
            <a:r>
              <a:rPr lang="pt-BR" sz="2300" dirty="0" smtClean="0">
                <a:latin typeface="Courier New" pitchFamily="49" charset="0"/>
                <a:cs typeface="Courier New" pitchFamily="49" charset="0"/>
              </a:rPr>
              <a:t>&lt;TEXTAREA&gt;</a:t>
            </a:r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 delimita o seu início e a marcação </a:t>
            </a:r>
            <a:r>
              <a:rPr lang="pt-BR" sz="2300" dirty="0" smtClean="0">
                <a:latin typeface="Courier New" pitchFamily="49" charset="0"/>
                <a:cs typeface="Courier New" pitchFamily="49" charset="0"/>
              </a:rPr>
              <a:t>&lt;/TEXTAREA&gt;</a:t>
            </a:r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 o seu fim.</a:t>
            </a:r>
          </a:p>
          <a:p>
            <a:pPr algn="just"/>
            <a:endParaRPr lang="pt-BR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O tamanho da caixa de texto é determinada pelos atributos de colunas (</a:t>
            </a:r>
            <a:r>
              <a:rPr lang="pt-BR" sz="2300" dirty="0" err="1" smtClean="0">
                <a:latin typeface="Times New Roman" pitchFamily="18" charset="0"/>
                <a:cs typeface="Times New Roman" pitchFamily="18" charset="0"/>
              </a:rPr>
              <a:t>cols</a:t>
            </a:r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) e de linhas (</a:t>
            </a:r>
            <a:r>
              <a:rPr lang="pt-BR" sz="2300" dirty="0" err="1" smtClean="0">
                <a:latin typeface="Times New Roman" pitchFamily="18" charset="0"/>
                <a:cs typeface="Times New Roman" pitchFamily="18" charset="0"/>
              </a:rPr>
              <a:t>rows</a:t>
            </a:r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algn="just"/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O atributo </a:t>
            </a:r>
            <a:r>
              <a:rPr lang="pt-BR" sz="2300" dirty="0" err="1" smtClean="0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 é responsável por identificar esse campo.</a:t>
            </a:r>
          </a:p>
          <a:p>
            <a:pPr algn="just"/>
            <a:endParaRPr lang="pt-BR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9315" y="3453954"/>
            <a:ext cx="6075013" cy="479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5640881"/>
            <a:ext cx="6048671" cy="956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8062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cs typeface="Times New Roman" pitchFamily="18" charset="0"/>
              </a:rPr>
              <a:t>Objetos do Formulário - A </a:t>
            </a:r>
            <a:r>
              <a:rPr lang="pt-BR" dirty="0" err="1" smtClean="0">
                <a:cs typeface="Times New Roman" pitchFamily="18" charset="0"/>
              </a:rPr>
              <a:t>Tag</a:t>
            </a:r>
            <a:r>
              <a:rPr lang="pt-BR" dirty="0" smtClean="0">
                <a:cs typeface="Times New Roman" pitchFamily="18" charset="0"/>
              </a:rPr>
              <a:t> </a:t>
            </a:r>
            <a:r>
              <a:rPr lang="pt-BR" dirty="0" smtClean="0">
                <a:cs typeface="Courier New" pitchFamily="49" charset="0"/>
              </a:rPr>
              <a:t>&lt;</a:t>
            </a:r>
            <a:r>
              <a:rPr lang="pt-BR" dirty="0" err="1" smtClean="0">
                <a:cs typeface="Courier New" pitchFamily="49" charset="0"/>
              </a:rPr>
              <a:t>textarea</a:t>
            </a:r>
            <a:r>
              <a:rPr lang="pt-BR" dirty="0" smtClean="0">
                <a:cs typeface="Courier New" pitchFamily="49" charset="0"/>
              </a:rPr>
              <a:t>&gt;</a:t>
            </a:r>
            <a:endParaRPr lang="pt-BR" dirty="0">
              <a:cs typeface="Courier New" pitchFamily="49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62128"/>
          </a:xfrm>
        </p:spPr>
        <p:txBody>
          <a:bodyPr>
            <a:normAutofit/>
          </a:bodyPr>
          <a:lstStyle/>
          <a:p>
            <a:pPr algn="just"/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Considere a marcação HTML abaixo:</a:t>
            </a:r>
          </a:p>
          <a:p>
            <a:pPr algn="just"/>
            <a:endParaRPr lang="pt-BR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pt-BR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pt-BR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pt-BR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A marcação acima, produz o seguinte resultado:</a:t>
            </a:r>
          </a:p>
          <a:p>
            <a:pPr algn="just"/>
            <a:endParaRPr lang="pt-BR" sz="23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4646099"/>
            <a:ext cx="4248472" cy="2095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132856"/>
            <a:ext cx="8105876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0126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cs typeface="Times New Roman" pitchFamily="18" charset="0"/>
              </a:rPr>
              <a:t>Objetos do Formulário - A </a:t>
            </a:r>
            <a:r>
              <a:rPr lang="pt-BR" dirty="0" err="1" smtClean="0">
                <a:cs typeface="Times New Roman" pitchFamily="18" charset="0"/>
              </a:rPr>
              <a:t>Tag</a:t>
            </a:r>
            <a:r>
              <a:rPr lang="pt-BR" dirty="0" smtClean="0">
                <a:cs typeface="Times New Roman" pitchFamily="18" charset="0"/>
              </a:rPr>
              <a:t> </a:t>
            </a:r>
            <a:r>
              <a:rPr lang="pt-BR" dirty="0" smtClean="0">
                <a:cs typeface="Courier New" pitchFamily="49" charset="0"/>
              </a:rPr>
              <a:t>&lt;</a:t>
            </a:r>
            <a:r>
              <a:rPr lang="pt-BR" dirty="0" err="1" smtClean="0">
                <a:cs typeface="Courier New" pitchFamily="49" charset="0"/>
              </a:rPr>
              <a:t>select</a:t>
            </a:r>
            <a:r>
              <a:rPr lang="pt-BR" dirty="0" smtClean="0">
                <a:cs typeface="Courier New" pitchFamily="49" charset="0"/>
              </a:rPr>
              <a:t>&gt;</a:t>
            </a:r>
            <a:endParaRPr lang="pt-BR" dirty="0">
              <a:cs typeface="Courier New" pitchFamily="49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62128"/>
          </a:xfrm>
        </p:spPr>
        <p:txBody>
          <a:bodyPr/>
          <a:lstStyle/>
          <a:p>
            <a:pPr algn="just"/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pt-BR" sz="2300" dirty="0" err="1" smtClean="0">
                <a:latin typeface="Times New Roman" pitchFamily="18" charset="0"/>
                <a:cs typeface="Times New Roman" pitchFamily="18" charset="0"/>
              </a:rPr>
              <a:t>tags</a:t>
            </a:r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3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2300" b="1" dirty="0" err="1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pt-BR" sz="2300" b="1" dirty="0" smtClean="0">
                <a:latin typeface="Courier New" pitchFamily="49" charset="0"/>
                <a:cs typeface="Courier New" pitchFamily="49" charset="0"/>
              </a:rPr>
              <a:t>&gt;...&lt;/</a:t>
            </a:r>
            <a:r>
              <a:rPr lang="pt-BR" sz="2300" b="1" dirty="0" err="1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pt-BR" sz="2300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 apresentam uma lista com diversos itens que podem ser selecionados. </a:t>
            </a:r>
          </a:p>
          <a:p>
            <a:pPr algn="just"/>
            <a:endParaRPr lang="pt-BR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É possível configurar essa </a:t>
            </a:r>
            <a:r>
              <a:rPr lang="pt-BR" sz="2300" dirty="0" err="1" smtClean="0">
                <a:latin typeface="Times New Roman" pitchFamily="18" charset="0"/>
                <a:cs typeface="Times New Roman" pitchFamily="18" charset="0"/>
              </a:rPr>
              <a:t>tag</a:t>
            </a:r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 para aceitar uma seleção simples ou múltiplas seleções.</a:t>
            </a:r>
          </a:p>
          <a:p>
            <a:pPr algn="just"/>
            <a:endParaRPr lang="pt-BR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Dentro de </a:t>
            </a:r>
            <a:r>
              <a:rPr lang="pt-BR" sz="23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2300" b="1" dirty="0" err="1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pt-BR" sz="2300" b="1" dirty="0" smtClean="0">
                <a:latin typeface="Courier New" pitchFamily="49" charset="0"/>
                <a:cs typeface="Courier New" pitchFamily="49" charset="0"/>
              </a:rPr>
              <a:t>&gt;...&lt;/</a:t>
            </a:r>
            <a:r>
              <a:rPr lang="pt-BR" sz="2300" b="1" dirty="0" err="1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pt-BR" sz="2300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 fica as </a:t>
            </a:r>
            <a:r>
              <a:rPr lang="pt-BR" sz="2300" dirty="0" err="1" smtClean="0">
                <a:latin typeface="Times New Roman" pitchFamily="18" charset="0"/>
                <a:cs typeface="Times New Roman" pitchFamily="18" charset="0"/>
              </a:rPr>
              <a:t>tags</a:t>
            </a:r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3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2300" b="1" dirty="0" err="1" smtClean="0">
                <a:latin typeface="Courier New" pitchFamily="49" charset="0"/>
                <a:cs typeface="Courier New" pitchFamily="49" charset="0"/>
              </a:rPr>
              <a:t>option</a:t>
            </a:r>
            <a:r>
              <a:rPr lang="pt-BR" sz="2300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sz="2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responsáveis por apresentarem os itens da lista, e o atributo </a:t>
            </a:r>
            <a:r>
              <a:rPr lang="pt-BR" sz="2300" dirty="0" err="1" smtClean="0"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 guarda o valor quando o item é selecionado.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721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Objetos do Formulário - A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Tag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62128"/>
          </a:xfrm>
        </p:spPr>
        <p:txBody>
          <a:bodyPr>
            <a:normAutofit fontScale="85000" lnSpcReduction="20000"/>
          </a:bodyPr>
          <a:lstStyle/>
          <a:p>
            <a:endParaRPr lang="pt-BR" sz="1400" dirty="0" smtClean="0"/>
          </a:p>
          <a:p>
            <a:pPr algn="just"/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Veja a marcação HTML abaixo:</a:t>
            </a:r>
          </a:p>
          <a:p>
            <a:pPr algn="just"/>
            <a:endParaRPr lang="pt-BR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pt-BR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pt-BR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pt-BR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pt-BR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A marcação acima, produz o seguinte resultado</a:t>
            </a:r>
          </a:p>
          <a:p>
            <a:pPr algn="just"/>
            <a:endParaRPr lang="pt-BR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pt-BR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pt-BR" sz="2300" dirty="0" err="1" smtClean="0">
                <a:latin typeface="Times New Roman" pitchFamily="18" charset="0"/>
                <a:cs typeface="Times New Roman" pitchFamily="18" charset="0"/>
              </a:rPr>
              <a:t>tag</a:t>
            </a:r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300" b="1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pt-BR" sz="2300" b="1" dirty="0" err="1" smtClean="0">
                <a:latin typeface="Times New Roman" pitchFamily="18" charset="0"/>
                <a:cs typeface="Times New Roman" pitchFamily="18" charset="0"/>
              </a:rPr>
              <a:t>option</a:t>
            </a:r>
            <a:r>
              <a:rPr lang="pt-BR" sz="2300" b="1" dirty="0" smtClean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representa os itens da lista, que será visível assim que o usuário clicar na lista</a:t>
            </a:r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4581128"/>
            <a:ext cx="1916410" cy="574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7" y="2060848"/>
            <a:ext cx="3405378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8641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Objetos do Formulário - A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Tag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908720"/>
            <a:ext cx="8229600" cy="5472608"/>
          </a:xfrm>
        </p:spPr>
        <p:txBody>
          <a:bodyPr>
            <a:normAutofit/>
          </a:bodyPr>
          <a:lstStyle/>
          <a:p>
            <a:pPr algn="just"/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Também é possível estabelecer uma escolha-padrão, através do atributo SELECTED </a:t>
            </a:r>
          </a:p>
          <a:p>
            <a:pPr algn="just"/>
            <a:endParaRPr lang="pt-BR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pt-BR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Com o atributo SIZE, escolhe-se quantos itens da lista serão mostrados (no exemplo, </a:t>
            </a:r>
            <a:r>
              <a:rPr lang="pt-BR" sz="2300" b="1" dirty="0" smtClean="0">
                <a:latin typeface="Times New Roman" pitchFamily="18" charset="0"/>
                <a:cs typeface="Times New Roman" pitchFamily="18" charset="0"/>
              </a:rPr>
              <a:t>SIZE=4):</a:t>
            </a:r>
          </a:p>
          <a:p>
            <a:pPr algn="just"/>
            <a:endParaRPr lang="pt-BR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pt-BR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Veja o resultado da marcação acima:</a:t>
            </a:r>
          </a:p>
          <a:p>
            <a:endParaRPr lang="pt-BR" sz="2400" dirty="0" smtClean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48472" y="5354679"/>
            <a:ext cx="1599792" cy="1314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4399583"/>
            <a:ext cx="5818672" cy="469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3728" y="2492896"/>
            <a:ext cx="5103567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4312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Objetos do Formulário - A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Tag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62128"/>
          </a:xfrm>
        </p:spPr>
        <p:txBody>
          <a:bodyPr/>
          <a:lstStyle/>
          <a:p>
            <a:pPr algn="just"/>
            <a:endParaRPr lang="pt-BR" sz="2800" dirty="0" smtClean="0"/>
          </a:p>
          <a:p>
            <a:pPr algn="just"/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Com o atributo MULTIPLE, define-se que se pode selecionar mais de um item (pressionando a tecla “</a:t>
            </a:r>
            <a:r>
              <a:rPr lang="pt-BR" sz="2300" dirty="0" err="1" smtClean="0">
                <a:latin typeface="Times New Roman" pitchFamily="18" charset="0"/>
                <a:cs typeface="Times New Roman" pitchFamily="18" charset="0"/>
              </a:rPr>
              <a:t>shift</a:t>
            </a:r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” do teclado enquanto se selecionam os itens):</a:t>
            </a:r>
          </a:p>
          <a:p>
            <a:endParaRPr lang="pt-BR" sz="2300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4233370"/>
            <a:ext cx="7786414" cy="49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7383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Objetos do Formulário - Botões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908720"/>
            <a:ext cx="8229600" cy="5472608"/>
          </a:xfrm>
        </p:spPr>
        <p:txBody>
          <a:bodyPr>
            <a:normAutofit lnSpcReduction="10000"/>
          </a:bodyPr>
          <a:lstStyle/>
          <a:p>
            <a:pPr algn="just"/>
            <a:endParaRPr lang="pt-BR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pt-BR" sz="2300" dirty="0" err="1" smtClean="0">
                <a:latin typeface="Times New Roman" pitchFamily="18" charset="0"/>
                <a:cs typeface="Times New Roman" pitchFamily="18" charset="0"/>
              </a:rPr>
              <a:t>tag</a:t>
            </a:r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 responsável pela criação do botão de envio é o </a:t>
            </a:r>
            <a:r>
              <a:rPr lang="pt-BR" sz="2300" b="1" dirty="0" smtClean="0">
                <a:latin typeface="Times New Roman" pitchFamily="18" charset="0"/>
                <a:cs typeface="Times New Roman" pitchFamily="18" charset="0"/>
              </a:rPr>
              <a:t>&lt;input&gt; </a:t>
            </a:r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e os seus atributos são:</a:t>
            </a:r>
          </a:p>
          <a:p>
            <a:pPr algn="just"/>
            <a:r>
              <a:rPr lang="pt-BR" sz="2300" b="1" dirty="0" err="1" smtClean="0"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pt-BR" sz="23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 algn="just"/>
            <a:r>
              <a:rPr lang="pt-BR" sz="2100" dirty="0" err="1" smtClean="0"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pt-BR" sz="2100" dirty="0" smtClean="0">
                <a:latin typeface="Times New Roman" pitchFamily="18" charset="0"/>
                <a:cs typeface="Times New Roman" pitchFamily="18" charset="0"/>
              </a:rPr>
              <a:t>=”</a:t>
            </a:r>
            <a:r>
              <a:rPr lang="pt-BR" sz="2100" dirty="0" err="1" smtClean="0">
                <a:latin typeface="Times New Roman" pitchFamily="18" charset="0"/>
                <a:cs typeface="Times New Roman" pitchFamily="18" charset="0"/>
              </a:rPr>
              <a:t>submit</a:t>
            </a:r>
            <a:r>
              <a:rPr lang="pt-BR" sz="2100" dirty="0" smtClean="0">
                <a:latin typeface="Times New Roman" pitchFamily="18" charset="0"/>
                <a:cs typeface="Times New Roman" pitchFamily="18" charset="0"/>
              </a:rPr>
              <a:t>” – indica que a função desse botão e de enviar o formulário.</a:t>
            </a:r>
          </a:p>
          <a:p>
            <a:pPr lvl="1" algn="just"/>
            <a:r>
              <a:rPr lang="pt-BR" sz="2100" dirty="0" err="1" smtClean="0"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pt-BR" sz="2100" dirty="0" smtClean="0">
                <a:latin typeface="Times New Roman" pitchFamily="18" charset="0"/>
                <a:cs typeface="Times New Roman" pitchFamily="18" charset="0"/>
              </a:rPr>
              <a:t>=”reset” – indica que os dados preenchidos serão todos apagados e o formulário não será enviado.</a:t>
            </a:r>
          </a:p>
          <a:p>
            <a:pPr lvl="1" algn="just"/>
            <a:r>
              <a:rPr lang="pt-BR" sz="2100" dirty="0" err="1" smtClean="0"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pt-BR" sz="2100" dirty="0" smtClean="0">
                <a:latin typeface="Times New Roman" pitchFamily="18" charset="0"/>
                <a:cs typeface="Times New Roman" pitchFamily="18" charset="0"/>
              </a:rPr>
              <a:t>=”</a:t>
            </a:r>
            <a:r>
              <a:rPr lang="pt-BR" sz="2100" dirty="0" err="1" smtClean="0">
                <a:latin typeface="Times New Roman" pitchFamily="18" charset="0"/>
                <a:cs typeface="Times New Roman" pitchFamily="18" charset="0"/>
              </a:rPr>
              <a:t>button</a:t>
            </a:r>
            <a:r>
              <a:rPr lang="pt-BR" sz="2100" dirty="0" smtClean="0">
                <a:latin typeface="Times New Roman" pitchFamily="18" charset="0"/>
                <a:cs typeface="Times New Roman" pitchFamily="18" charset="0"/>
              </a:rPr>
              <a:t>” – esse </a:t>
            </a:r>
            <a:r>
              <a:rPr lang="pt-BR" sz="2100" dirty="0" err="1" smtClean="0"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pt-BR" sz="2100" dirty="0" smtClean="0">
                <a:latin typeface="Times New Roman" pitchFamily="18" charset="0"/>
                <a:cs typeface="Times New Roman" pitchFamily="18" charset="0"/>
              </a:rPr>
              <a:t> não tem nenhuma função e normalmente é utilizado em conjunto com um comportamento de </a:t>
            </a:r>
            <a:r>
              <a:rPr lang="pt-BR" sz="2100" dirty="0" err="1" smtClean="0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pt-BR" sz="2100" dirty="0" smtClean="0">
                <a:latin typeface="Times New Roman" pitchFamily="18" charset="0"/>
                <a:cs typeface="Times New Roman" pitchFamily="18" charset="0"/>
              </a:rPr>
              <a:t> que será acionado pelo evento </a:t>
            </a:r>
            <a:r>
              <a:rPr lang="pt-BR" sz="2100" dirty="0" err="1" smtClean="0">
                <a:latin typeface="Times New Roman" pitchFamily="18" charset="0"/>
                <a:cs typeface="Times New Roman" pitchFamily="18" charset="0"/>
              </a:rPr>
              <a:t>onClick</a:t>
            </a:r>
            <a:r>
              <a:rPr lang="pt-BR" sz="21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pt-BR" sz="2800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6165304"/>
            <a:ext cx="2404138" cy="55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362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Objetos do Formulário - Botões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62128"/>
          </a:xfrm>
        </p:spPr>
        <p:txBody>
          <a:bodyPr>
            <a:normAutofit/>
          </a:bodyPr>
          <a:lstStyle/>
          <a:p>
            <a:endParaRPr lang="pt-BR" sz="2800" dirty="0" smtClean="0"/>
          </a:p>
          <a:p>
            <a:pPr algn="just"/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Considere a marcação HTML: </a:t>
            </a:r>
          </a:p>
          <a:p>
            <a:pPr algn="just"/>
            <a:endParaRPr lang="pt-BR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pt-BR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pt-BR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O código acima produz o seguinte resultado:</a:t>
            </a:r>
          </a:p>
          <a:p>
            <a:endParaRPr lang="pt-BR" sz="2800" dirty="0" smtClean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5157192"/>
            <a:ext cx="1543108" cy="551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679116"/>
            <a:ext cx="7691367" cy="48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9239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Objetos do Formulário - Botões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Considere a marcação HTML abaixo:</a:t>
            </a:r>
          </a:p>
          <a:p>
            <a:endParaRPr lang="pt-BR" sz="2300" dirty="0">
              <a:latin typeface="Times New Roman" pitchFamily="18" charset="0"/>
              <a:cs typeface="Times New Roman" pitchFamily="18" charset="0"/>
            </a:endParaRPr>
          </a:p>
          <a:p>
            <a:endParaRPr lang="pt-BR" sz="23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2300" dirty="0">
              <a:latin typeface="Times New Roman" pitchFamily="18" charset="0"/>
              <a:cs typeface="Times New Roman" pitchFamily="18" charset="0"/>
            </a:endParaRPr>
          </a:p>
          <a:p>
            <a:endParaRPr lang="pt-BR" sz="23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pt-BR" sz="2300" dirty="0">
                <a:latin typeface="Times New Roman" pitchFamily="18" charset="0"/>
                <a:cs typeface="Times New Roman" pitchFamily="18" charset="0"/>
              </a:rPr>
              <a:t>marcação HTML apresentada </a:t>
            </a:r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acima </a:t>
            </a:r>
            <a:r>
              <a:rPr lang="pt-BR" sz="2300" dirty="0">
                <a:latin typeface="Times New Roman" pitchFamily="18" charset="0"/>
                <a:cs typeface="Times New Roman" pitchFamily="18" charset="0"/>
              </a:rPr>
              <a:t>produz o seguinte resultado:</a:t>
            </a:r>
          </a:p>
          <a:p>
            <a:endParaRPr lang="pt-BR" sz="23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7" y="1412776"/>
            <a:ext cx="6984776" cy="2024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4293096"/>
            <a:ext cx="3927996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5287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Tabelas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endParaRPr lang="pt-BR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2500" dirty="0" smtClean="0">
                <a:latin typeface="Times New Roman" pitchFamily="18" charset="0"/>
                <a:cs typeface="Times New Roman" pitchFamily="18" charset="0"/>
              </a:rPr>
              <a:t>Através das </a:t>
            </a:r>
            <a:r>
              <a:rPr lang="pt-BR" sz="2500" dirty="0" err="1" smtClean="0">
                <a:latin typeface="Times New Roman" pitchFamily="18" charset="0"/>
                <a:cs typeface="Times New Roman" pitchFamily="18" charset="0"/>
              </a:rPr>
              <a:t>tags</a:t>
            </a:r>
            <a:r>
              <a:rPr lang="pt-BR" sz="2500" dirty="0" smtClean="0">
                <a:latin typeface="Times New Roman" pitchFamily="18" charset="0"/>
                <a:cs typeface="Times New Roman" pitchFamily="18" charset="0"/>
              </a:rPr>
              <a:t> apropriadas podem ser colocados em forma de tabela textos formatados, listas, links, imagens e campos de formulário.</a:t>
            </a:r>
          </a:p>
          <a:p>
            <a:pPr algn="just"/>
            <a:endParaRPr lang="pt-BR" sz="25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2500" dirty="0" smtClean="0">
                <a:latin typeface="Times New Roman" pitchFamily="18" charset="0"/>
                <a:cs typeface="Times New Roman" pitchFamily="18" charset="0"/>
              </a:rPr>
              <a:t>Uma tabela é formada por linhas e colunas, dessa forma é utilizado algumas </a:t>
            </a:r>
            <a:r>
              <a:rPr lang="pt-BR" sz="2500" dirty="0" err="1" smtClean="0">
                <a:latin typeface="Times New Roman" pitchFamily="18" charset="0"/>
                <a:cs typeface="Times New Roman" pitchFamily="18" charset="0"/>
              </a:rPr>
              <a:t>tags</a:t>
            </a:r>
            <a:r>
              <a:rPr lang="pt-BR" sz="2500" dirty="0" smtClean="0">
                <a:latin typeface="Times New Roman" pitchFamily="18" charset="0"/>
                <a:cs typeface="Times New Roman" pitchFamily="18" charset="0"/>
              </a:rPr>
              <a:t> para esse propósito.</a:t>
            </a:r>
          </a:p>
          <a:p>
            <a:pPr algn="just"/>
            <a:endParaRPr lang="pt-BR" sz="25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2500" dirty="0" smtClean="0">
                <a:latin typeface="Times New Roman" pitchFamily="18" charset="0"/>
                <a:cs typeface="Times New Roman" pitchFamily="18" charset="0"/>
              </a:rPr>
              <a:t>Para que uma tabela seja exibida corretamente deve-se tomar o cuidado de usar os comandos de fechamento das </a:t>
            </a:r>
            <a:r>
              <a:rPr lang="pt-BR" sz="2500" dirty="0" err="1" smtClean="0">
                <a:latin typeface="Times New Roman" pitchFamily="18" charset="0"/>
                <a:cs typeface="Times New Roman" pitchFamily="18" charset="0"/>
              </a:rPr>
              <a:t>tags</a:t>
            </a:r>
            <a:r>
              <a:rPr lang="pt-BR" sz="2500" dirty="0" smtClean="0">
                <a:latin typeface="Times New Roman" pitchFamily="18" charset="0"/>
                <a:cs typeface="Times New Roman" pitchFamily="18" charset="0"/>
              </a:rPr>
              <a:t> &lt;/TH&gt;, &lt;/TD&gt; e &lt;/TR&gt;, pois caso não sejam usados diferentes browsers interpretarão, e portanto irão exibir, a tabela de maneira diferente.</a:t>
            </a:r>
          </a:p>
          <a:p>
            <a:pPr algn="just"/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40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Objetos do Formulário - Botões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dirty="0" smtClean="0"/>
          </a:p>
          <a:p>
            <a:pPr algn="just"/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Caso seja necessário substituir o botão de </a:t>
            </a:r>
            <a:r>
              <a:rPr lang="pt-BR" sz="2300" b="1" dirty="0" err="1" smtClean="0">
                <a:latin typeface="Times New Roman" pitchFamily="18" charset="0"/>
                <a:cs typeface="Times New Roman" pitchFamily="18" charset="0"/>
              </a:rPr>
              <a:t>submit</a:t>
            </a:r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 por uma imagem que tenha a mesma função, é possível utilizando a </a:t>
            </a:r>
            <a:r>
              <a:rPr lang="pt-BR" sz="2300" dirty="0" err="1" smtClean="0">
                <a:latin typeface="Times New Roman" pitchFamily="18" charset="0"/>
                <a:cs typeface="Times New Roman" pitchFamily="18" charset="0"/>
              </a:rPr>
              <a:t>tag</a:t>
            </a:r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pt-BR" sz="2300" b="1" dirty="0" smtClean="0">
                <a:latin typeface="Courier New" pitchFamily="49" charset="0"/>
                <a:cs typeface="Courier New" pitchFamily="49" charset="0"/>
              </a:rPr>
              <a:t>&lt;input </a:t>
            </a:r>
            <a:r>
              <a:rPr lang="pt-BR" sz="2300" b="1" dirty="0" err="1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pt-BR" sz="2300" b="1" dirty="0" smtClean="0">
                <a:latin typeface="Courier New" pitchFamily="49" charset="0"/>
                <a:cs typeface="Courier New" pitchFamily="49" charset="0"/>
              </a:rPr>
              <a:t>=“</a:t>
            </a:r>
            <a:r>
              <a:rPr lang="pt-BR" sz="2300" b="1" dirty="0" err="1" smtClean="0">
                <a:latin typeface="Courier New" pitchFamily="49" charset="0"/>
                <a:cs typeface="Courier New" pitchFamily="49" charset="0"/>
              </a:rPr>
              <a:t>image</a:t>
            </a:r>
            <a:r>
              <a:rPr lang="pt-BR" sz="2300" b="1" dirty="0" smtClean="0">
                <a:latin typeface="Courier New" pitchFamily="49" charset="0"/>
                <a:cs typeface="Courier New" pitchFamily="49" charset="0"/>
              </a:rPr>
              <a:t>”&gt;</a:t>
            </a:r>
          </a:p>
          <a:p>
            <a:endParaRPr lang="pt-BR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704456"/>
            <a:ext cx="8492080" cy="66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9664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>Sugestão: assistas as vídeos aulas 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en-US" dirty="0" smtClean="0"/>
          </a:p>
        </p:txBody>
      </p:sp>
      <p:sp>
        <p:nvSpPr>
          <p:cNvPr id="5124" name="Espaço Reservado para Número de Slide 1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DE58B1-7A01-40F9-9C95-477A61FFF5B7}" type="slidenum">
              <a:rPr lang="pt-BR">
                <a:latin typeface="Arial Black" panose="020B0A04020102020204" pitchFamily="34" charset="0"/>
              </a:rPr>
              <a:pPr eaLnBrk="1" hangingPunct="1"/>
              <a:t>41</a:t>
            </a:fld>
            <a:endParaRPr lang="pt-BR">
              <a:latin typeface="Arial Black" panose="020B0A04020102020204" pitchFamily="34" charset="0"/>
            </a:endParaRPr>
          </a:p>
        </p:txBody>
      </p:sp>
      <p:sp>
        <p:nvSpPr>
          <p:cNvPr id="5123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47650" y="785813"/>
            <a:ext cx="8716963" cy="5616575"/>
          </a:xfrm>
        </p:spPr>
        <p:txBody>
          <a:bodyPr/>
          <a:lstStyle/>
          <a:p>
            <a:r>
              <a:rPr lang="pt-BR" sz="2400" b="1" dirty="0" smtClean="0"/>
              <a:t>HTML </a:t>
            </a:r>
            <a:r>
              <a:rPr lang="pt-BR" sz="2400" b="1" dirty="0"/>
              <a:t>e CSS para iniciantes – Parte 4</a:t>
            </a:r>
          </a:p>
          <a:p>
            <a:pPr lvl="1" algn="just"/>
            <a:r>
              <a:rPr lang="pt-BR" sz="2100" dirty="0" smtClean="0"/>
              <a:t>Na </a:t>
            </a:r>
            <a:r>
              <a:rPr lang="pt-BR" sz="2100" dirty="0"/>
              <a:t>quarta vídeo aula a </a:t>
            </a:r>
            <a:r>
              <a:rPr lang="pt-BR" sz="2100" u="sng" dirty="0" err="1">
                <a:hlinkClick r:id="rId3"/>
              </a:rPr>
              <a:t>RBtech</a:t>
            </a:r>
            <a:r>
              <a:rPr lang="pt-BR" sz="2100" dirty="0"/>
              <a:t> </a:t>
            </a:r>
            <a:r>
              <a:rPr lang="pt-BR" sz="2100" dirty="0" smtClean="0"/>
              <a:t>falar </a:t>
            </a:r>
            <a:r>
              <a:rPr lang="pt-BR" sz="2100" dirty="0"/>
              <a:t>um pouco sobre boas </a:t>
            </a:r>
            <a:r>
              <a:rPr lang="pt-BR" sz="2100" dirty="0" smtClean="0"/>
              <a:t>práticas de </a:t>
            </a:r>
            <a:r>
              <a:rPr lang="pt-BR" sz="2100" dirty="0"/>
              <a:t>desenvolvimento, tais como, </a:t>
            </a:r>
            <a:r>
              <a:rPr lang="pt-BR" sz="2100" dirty="0" err="1"/>
              <a:t>indentação</a:t>
            </a:r>
            <a:r>
              <a:rPr lang="pt-BR" sz="2100" dirty="0"/>
              <a:t> do código </a:t>
            </a:r>
            <a:r>
              <a:rPr lang="pt-BR" sz="2100" dirty="0" smtClean="0"/>
              <a:t>fonte, comentários </a:t>
            </a:r>
            <a:r>
              <a:rPr lang="pt-BR" sz="2100" dirty="0"/>
              <a:t>nas páginas e elementos pais e filhos</a:t>
            </a:r>
            <a:r>
              <a:rPr lang="pt-BR" sz="2100" dirty="0" smtClean="0"/>
              <a:t>.</a:t>
            </a:r>
          </a:p>
          <a:p>
            <a:r>
              <a:rPr lang="pt-BR" sz="2400" b="1" dirty="0"/>
              <a:t>HTML e CSS para iniciantes – Parte 5</a:t>
            </a:r>
          </a:p>
          <a:p>
            <a:pPr lvl="1" algn="just"/>
            <a:r>
              <a:rPr lang="pt-BR" sz="2100" dirty="0"/>
              <a:t>Na quinta vídeo aula a </a:t>
            </a:r>
            <a:r>
              <a:rPr lang="pt-BR" sz="2100" dirty="0" err="1">
                <a:hlinkClick r:id="rId3"/>
              </a:rPr>
              <a:t>RBtech</a:t>
            </a:r>
            <a:r>
              <a:rPr lang="pt-BR" sz="2100" dirty="0"/>
              <a:t> aborda a utilização correta das </a:t>
            </a:r>
            <a:r>
              <a:rPr lang="pt-BR" sz="2100" dirty="0" err="1"/>
              <a:t>tags</a:t>
            </a:r>
            <a:r>
              <a:rPr lang="pt-BR" sz="2100" dirty="0"/>
              <a:t> de cabeçalho e também as metas </a:t>
            </a:r>
            <a:r>
              <a:rPr lang="pt-BR" sz="2100" dirty="0" err="1"/>
              <a:t>tags</a:t>
            </a:r>
            <a:r>
              <a:rPr lang="pt-BR" sz="2100" dirty="0"/>
              <a:t> para otimizar suas páginas corretamente.</a:t>
            </a:r>
          </a:p>
          <a:p>
            <a:pPr lvl="1"/>
            <a:endParaRPr lang="pt-BR" sz="2100" dirty="0"/>
          </a:p>
          <a:p>
            <a:pPr lvl="1"/>
            <a:endParaRPr lang="pt-BR" sz="2100" dirty="0"/>
          </a:p>
          <a:p>
            <a:pPr lvl="1"/>
            <a:endParaRPr lang="pt-BR" sz="2100" dirty="0"/>
          </a:p>
          <a:p>
            <a:pPr lvl="1"/>
            <a:endParaRPr lang="pt-BR" sz="2100" dirty="0"/>
          </a:p>
          <a:p>
            <a:pPr lvl="1"/>
            <a:endParaRPr lang="pt-BR" sz="2100" dirty="0"/>
          </a:p>
          <a:p>
            <a:pPr lvl="1"/>
            <a:endParaRPr lang="pt-BR" sz="2100" dirty="0"/>
          </a:p>
          <a:p>
            <a:pPr lvl="1"/>
            <a:endParaRPr lang="pt-BR" sz="21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032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>Sugestão: assistas as vídeos aulas 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en-US" dirty="0" smtClean="0"/>
          </a:p>
        </p:txBody>
      </p:sp>
      <p:sp>
        <p:nvSpPr>
          <p:cNvPr id="5124" name="Espaço Reservado para Número de Slide 1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DE58B1-7A01-40F9-9C95-477A61FFF5B7}" type="slidenum">
              <a:rPr lang="pt-BR">
                <a:latin typeface="Arial Black" panose="020B0A04020102020204" pitchFamily="34" charset="0"/>
              </a:rPr>
              <a:pPr eaLnBrk="1" hangingPunct="1"/>
              <a:t>42</a:t>
            </a:fld>
            <a:endParaRPr lang="pt-BR">
              <a:latin typeface="Arial Black" panose="020B0A04020102020204" pitchFamily="34" charset="0"/>
            </a:endParaRPr>
          </a:p>
        </p:txBody>
      </p:sp>
      <p:sp>
        <p:nvSpPr>
          <p:cNvPr id="5123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47650" y="785813"/>
            <a:ext cx="8716963" cy="5616575"/>
          </a:xfrm>
        </p:spPr>
        <p:txBody>
          <a:bodyPr/>
          <a:lstStyle/>
          <a:p>
            <a:r>
              <a:rPr lang="pt-BR" sz="2400" b="1" dirty="0"/>
              <a:t>HTML e CSS para iniciantes – Parte 6</a:t>
            </a:r>
          </a:p>
          <a:p>
            <a:pPr lvl="1" algn="just"/>
            <a:r>
              <a:rPr lang="pt-BR" sz="2000" dirty="0"/>
              <a:t>Na sexta vídeo aula a </a:t>
            </a:r>
            <a:r>
              <a:rPr lang="pt-BR" sz="2000" dirty="0" err="1">
                <a:hlinkClick r:id="rId3"/>
              </a:rPr>
              <a:t>RBtech</a:t>
            </a:r>
            <a:r>
              <a:rPr lang="pt-BR" sz="2000" dirty="0"/>
              <a:t> apresenta a proposta do HTML 5 e como criar uma estrutura básica de documento dentro desse padrão. </a:t>
            </a:r>
          </a:p>
          <a:p>
            <a:r>
              <a:rPr lang="pt-BR" sz="2400" b="1" dirty="0" smtClean="0"/>
              <a:t>HTML </a:t>
            </a:r>
            <a:r>
              <a:rPr lang="pt-BR" sz="2400" b="1" dirty="0"/>
              <a:t>e CSS para iniciantes – Parte 7</a:t>
            </a:r>
          </a:p>
          <a:p>
            <a:pPr lvl="1" algn="just"/>
            <a:r>
              <a:rPr lang="pt-BR" sz="2000" dirty="0" smtClean="0"/>
              <a:t>Na </a:t>
            </a:r>
            <a:r>
              <a:rPr lang="pt-BR" sz="2000" dirty="0"/>
              <a:t>sétima vídeo aula a </a:t>
            </a:r>
            <a:r>
              <a:rPr lang="pt-BR" sz="2000" dirty="0" err="1"/>
              <a:t>RBtech</a:t>
            </a:r>
            <a:r>
              <a:rPr lang="pt-BR" sz="2000" dirty="0"/>
              <a:t> apresenta três </a:t>
            </a:r>
            <a:r>
              <a:rPr lang="pt-BR" sz="2000" dirty="0" err="1"/>
              <a:t>tags</a:t>
            </a:r>
            <a:r>
              <a:rPr lang="pt-BR" sz="2000" dirty="0"/>
              <a:t>, a primeira </a:t>
            </a:r>
            <a:r>
              <a:rPr lang="pt-BR" sz="2000" dirty="0" smtClean="0"/>
              <a:t>delas, o </a:t>
            </a:r>
            <a:r>
              <a:rPr lang="pt-BR" sz="2000" dirty="0" err="1"/>
              <a:t>blockquote</a:t>
            </a:r>
            <a:r>
              <a:rPr lang="pt-BR" sz="2000" dirty="0"/>
              <a:t>, que serve para fazer citações em suas páginas. </a:t>
            </a:r>
            <a:r>
              <a:rPr lang="pt-BR" sz="2000" dirty="0" smtClean="0"/>
              <a:t>A segunda </a:t>
            </a:r>
            <a:r>
              <a:rPr lang="pt-BR" sz="2000" dirty="0"/>
              <a:t>e mais importante </a:t>
            </a:r>
            <a:r>
              <a:rPr lang="pt-BR" sz="2000" dirty="0" err="1"/>
              <a:t>tag</a:t>
            </a:r>
            <a:r>
              <a:rPr lang="pt-BR" sz="2000" dirty="0"/>
              <a:t> em páginas web, os links, </a:t>
            </a:r>
            <a:r>
              <a:rPr lang="pt-BR" sz="2000" dirty="0" smtClean="0"/>
              <a:t>que servem </a:t>
            </a:r>
            <a:r>
              <a:rPr lang="pt-BR" sz="2000" dirty="0"/>
              <a:t>para "levar" o visitante de uma página para outra dentro </a:t>
            </a:r>
            <a:r>
              <a:rPr lang="pt-BR" sz="2000" dirty="0" smtClean="0"/>
              <a:t>de um </a:t>
            </a:r>
            <a:r>
              <a:rPr lang="pt-BR" sz="2000" dirty="0"/>
              <a:t>site. E por fim a terceira, que serve para inserir imagens </a:t>
            </a:r>
            <a:r>
              <a:rPr lang="pt-BR" sz="2000" dirty="0" smtClean="0"/>
              <a:t>em páginas</a:t>
            </a:r>
            <a:r>
              <a:rPr lang="pt-BR" sz="2000" dirty="0"/>
              <a:t>.</a:t>
            </a:r>
          </a:p>
          <a:p>
            <a:pPr lvl="1"/>
            <a:endParaRPr lang="pt-BR" sz="2100" dirty="0"/>
          </a:p>
          <a:p>
            <a:pPr lvl="1"/>
            <a:endParaRPr lang="pt-BR" sz="2100" dirty="0"/>
          </a:p>
          <a:p>
            <a:pPr lvl="1"/>
            <a:endParaRPr lang="pt-BR" sz="2100" dirty="0"/>
          </a:p>
          <a:p>
            <a:pPr lvl="1"/>
            <a:endParaRPr lang="pt-BR" sz="2100" dirty="0"/>
          </a:p>
          <a:p>
            <a:pPr lvl="1"/>
            <a:endParaRPr lang="pt-BR" sz="2100" dirty="0"/>
          </a:p>
          <a:p>
            <a:pPr lvl="1"/>
            <a:endParaRPr lang="pt-BR" sz="2100" dirty="0"/>
          </a:p>
          <a:p>
            <a:pPr lvl="1"/>
            <a:endParaRPr lang="pt-BR" sz="21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572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Exercícios Tabelas e Formulários 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en-US" dirty="0" smtClean="0"/>
          </a:p>
        </p:txBody>
      </p:sp>
      <p:sp>
        <p:nvSpPr>
          <p:cNvPr id="5124" name="Espaço Reservado para Número de Slide 1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DE58B1-7A01-40F9-9C95-477A61FFF5B7}" type="slidenum">
              <a:rPr lang="pt-BR">
                <a:latin typeface="Arial Black" panose="020B0A04020102020204" pitchFamily="34" charset="0"/>
              </a:rPr>
              <a:pPr eaLnBrk="1" hangingPunct="1"/>
              <a:t>43</a:t>
            </a:fld>
            <a:endParaRPr lang="pt-BR">
              <a:latin typeface="Arial Black" panose="020B0A04020102020204" pitchFamily="34" charset="0"/>
            </a:endParaRPr>
          </a:p>
        </p:txBody>
      </p:sp>
      <p:sp>
        <p:nvSpPr>
          <p:cNvPr id="5123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47650" y="785813"/>
            <a:ext cx="8716963" cy="5616575"/>
          </a:xfrm>
        </p:spPr>
        <p:txBody>
          <a:bodyPr/>
          <a:lstStyle/>
          <a:p>
            <a:r>
              <a:rPr lang="pt-BR" sz="2400" b="1" dirty="0" smtClean="0"/>
              <a:t>Informações:</a:t>
            </a:r>
            <a:endParaRPr lang="pt-BR" sz="2400" b="1" dirty="0"/>
          </a:p>
          <a:p>
            <a:pPr lvl="1"/>
            <a:r>
              <a:rPr lang="pt-BR" sz="2100" dirty="0"/>
              <a:t>Para organizar o posicionamento dos elementos dos formulários, utilize tabelas, linhas e </a:t>
            </a:r>
            <a:r>
              <a:rPr lang="pt-BR" sz="2100" dirty="0" smtClean="0"/>
              <a:t>colunas.</a:t>
            </a:r>
            <a:endParaRPr lang="pt-BR" sz="2100" dirty="0"/>
          </a:p>
          <a:p>
            <a:pPr lvl="1"/>
            <a:r>
              <a:rPr lang="pt-BR" sz="2100" dirty="0"/>
              <a:t>Utilize também as </a:t>
            </a:r>
            <a:r>
              <a:rPr lang="pt-BR" sz="2100" dirty="0" err="1"/>
              <a:t>TAGs</a:t>
            </a:r>
            <a:r>
              <a:rPr lang="pt-BR" sz="2100" dirty="0"/>
              <a:t> de imagens, cores e formatação de texto para estilizar os formulários de acordo com sua </a:t>
            </a:r>
            <a:r>
              <a:rPr lang="pt-BR" sz="2100" dirty="0" smtClean="0"/>
              <a:t>criatividade.</a:t>
            </a:r>
          </a:p>
          <a:p>
            <a:pPr lvl="1"/>
            <a:r>
              <a:rPr lang="pt-BR" sz="2100" dirty="0" smtClean="0"/>
              <a:t>Sempre que puder utilize os novos atributos TYPE do HTML5.</a:t>
            </a:r>
          </a:p>
          <a:p>
            <a:pPr lvl="1"/>
            <a:r>
              <a:rPr lang="pt-BR" sz="2100" dirty="0" smtClean="0"/>
              <a:t>Organize as soluções de cada exercício em pastas separadas.</a:t>
            </a:r>
            <a:endParaRPr lang="pt-BR" sz="2100" dirty="0"/>
          </a:p>
          <a:p>
            <a:pPr lvl="1"/>
            <a:endParaRPr lang="pt-BR" sz="2100" dirty="0"/>
          </a:p>
          <a:p>
            <a:pPr lvl="1"/>
            <a:endParaRPr lang="pt-BR" sz="2100" dirty="0"/>
          </a:p>
          <a:p>
            <a:pPr lvl="1"/>
            <a:endParaRPr lang="pt-BR" sz="2100" dirty="0"/>
          </a:p>
          <a:p>
            <a:pPr lvl="1"/>
            <a:endParaRPr lang="pt-BR" sz="2100" dirty="0"/>
          </a:p>
          <a:p>
            <a:pPr lvl="1"/>
            <a:endParaRPr lang="pt-BR" sz="2100" dirty="0"/>
          </a:p>
          <a:p>
            <a:pPr lvl="1"/>
            <a:endParaRPr lang="pt-BR" sz="2100" dirty="0"/>
          </a:p>
          <a:p>
            <a:pPr lvl="1"/>
            <a:endParaRPr lang="pt-BR" sz="21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688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Exercícios Tabelas e Formulários 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en-US" dirty="0" smtClean="0"/>
          </a:p>
        </p:txBody>
      </p:sp>
      <p:sp>
        <p:nvSpPr>
          <p:cNvPr id="5124" name="Espaço Reservado para Número de Slide 1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DE58B1-7A01-40F9-9C95-477A61FFF5B7}" type="slidenum">
              <a:rPr lang="pt-BR">
                <a:latin typeface="Arial Black" panose="020B0A04020102020204" pitchFamily="34" charset="0"/>
              </a:rPr>
              <a:pPr eaLnBrk="1" hangingPunct="1"/>
              <a:t>44</a:t>
            </a:fld>
            <a:endParaRPr lang="pt-BR">
              <a:latin typeface="Arial Black" panose="020B0A04020102020204" pitchFamily="34" charset="0"/>
            </a:endParaRPr>
          </a:p>
        </p:txBody>
      </p:sp>
      <p:sp>
        <p:nvSpPr>
          <p:cNvPr id="5123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103509" y="785813"/>
            <a:ext cx="8716963" cy="5616575"/>
          </a:xfrm>
        </p:spPr>
        <p:txBody>
          <a:bodyPr/>
          <a:lstStyle/>
          <a:p>
            <a:r>
              <a:rPr lang="pt-BR" sz="2400" b="1" dirty="0"/>
              <a:t>Questão 01</a:t>
            </a:r>
            <a:endParaRPr lang="pt-BR" sz="2400" dirty="0"/>
          </a:p>
          <a:p>
            <a:pPr marL="0" indent="0" fontAlgn="auto">
              <a:buNone/>
            </a:pPr>
            <a:r>
              <a:rPr lang="pt-BR" sz="1400" dirty="0" smtClean="0"/>
              <a:t>Criar </a:t>
            </a:r>
            <a:r>
              <a:rPr lang="pt-BR" sz="1400" dirty="0"/>
              <a:t>duas páginas HTML </a:t>
            </a:r>
            <a:r>
              <a:rPr lang="pt-BR" sz="1400" dirty="0" smtClean="0"/>
              <a:t>(login.html) com </a:t>
            </a:r>
            <a:r>
              <a:rPr lang="pt-BR" sz="1400" dirty="0"/>
              <a:t>formulários de </a:t>
            </a:r>
            <a:r>
              <a:rPr lang="pt-BR" sz="1400" i="1" dirty="0" err="1"/>
              <a:t>login</a:t>
            </a:r>
            <a:r>
              <a:rPr lang="pt-BR" sz="1400" dirty="0"/>
              <a:t> e cadastro de </a:t>
            </a:r>
            <a:r>
              <a:rPr lang="pt-BR" sz="1400" dirty="0" smtClean="0"/>
              <a:t>usuários (cadastro.html).  Estes </a:t>
            </a:r>
            <a:r>
              <a:rPr lang="pt-BR" sz="1400" dirty="0"/>
              <a:t>formulários devem conter os seguintes campos:</a:t>
            </a:r>
          </a:p>
          <a:p>
            <a:pPr marL="0" indent="0" fontAlgn="auto">
              <a:buNone/>
            </a:pPr>
            <a:r>
              <a:rPr lang="pt-BR" sz="1200" dirty="0"/>
              <a:t> </a:t>
            </a:r>
          </a:p>
          <a:p>
            <a:pPr lvl="0">
              <a:buFont typeface="Wingdings" pitchFamily="2" charset="2"/>
              <a:buChar char="Ø"/>
            </a:pPr>
            <a:r>
              <a:rPr lang="pt-BR" sz="1200" i="1" dirty="0" err="1"/>
              <a:t>Login</a:t>
            </a:r>
            <a:r>
              <a:rPr lang="pt-BR" sz="1200" dirty="0"/>
              <a:t>;</a:t>
            </a:r>
          </a:p>
          <a:p>
            <a:pPr lvl="1">
              <a:buFont typeface="Wingdings" pitchFamily="2" charset="2"/>
              <a:buChar char="Ø"/>
            </a:pPr>
            <a:r>
              <a:rPr lang="pt-BR" sz="1200" dirty="0"/>
              <a:t>E-mail (texto máximo: 50 caracteres);</a:t>
            </a:r>
          </a:p>
          <a:p>
            <a:pPr lvl="1">
              <a:buFont typeface="Wingdings" pitchFamily="2" charset="2"/>
              <a:buChar char="Ø"/>
            </a:pPr>
            <a:r>
              <a:rPr lang="pt-BR" sz="1200" dirty="0"/>
              <a:t>Senha (</a:t>
            </a:r>
            <a:r>
              <a:rPr lang="pt-BR" sz="1200" i="1" dirty="0" err="1"/>
              <a:t>password</a:t>
            </a:r>
            <a:r>
              <a:rPr lang="pt-BR" sz="1200" dirty="0"/>
              <a:t>) (texto máximo: 50 caracteres);</a:t>
            </a:r>
          </a:p>
          <a:p>
            <a:pPr lvl="1">
              <a:buFont typeface="Wingdings" pitchFamily="2" charset="2"/>
              <a:buChar char="Ø"/>
            </a:pPr>
            <a:r>
              <a:rPr lang="pt-BR" sz="1200" dirty="0"/>
              <a:t>Continuar conectado (</a:t>
            </a:r>
            <a:r>
              <a:rPr lang="pt-BR" sz="1200" i="1" dirty="0" err="1"/>
              <a:t>checkbox</a:t>
            </a:r>
            <a:r>
              <a:rPr lang="pt-BR" sz="1200" dirty="0"/>
              <a:t>);</a:t>
            </a:r>
          </a:p>
          <a:p>
            <a:pPr lvl="1">
              <a:buFont typeface="Wingdings" pitchFamily="2" charset="2"/>
              <a:buChar char="Ø"/>
            </a:pPr>
            <a:r>
              <a:rPr lang="pt-BR" sz="1200" dirty="0"/>
              <a:t>Cadastre-se (</a:t>
            </a:r>
            <a:r>
              <a:rPr lang="pt-BR" sz="1200" i="1" dirty="0"/>
              <a:t>link</a:t>
            </a:r>
            <a:r>
              <a:rPr lang="pt-BR" sz="1200" dirty="0"/>
              <a:t> para página de cadastro).</a:t>
            </a:r>
          </a:p>
          <a:p>
            <a:pPr lvl="0">
              <a:buFont typeface="Wingdings" pitchFamily="2" charset="2"/>
              <a:buChar char="Ø"/>
            </a:pPr>
            <a:r>
              <a:rPr lang="pt-BR" sz="1200" i="1" dirty="0"/>
              <a:t>Cadastro</a:t>
            </a:r>
            <a:r>
              <a:rPr lang="pt-BR" sz="1200" dirty="0"/>
              <a:t>;</a:t>
            </a:r>
          </a:p>
          <a:p>
            <a:pPr lvl="1">
              <a:buFont typeface="Wingdings" pitchFamily="2" charset="2"/>
              <a:buChar char="Ø"/>
            </a:pPr>
            <a:r>
              <a:rPr lang="pt-BR" sz="1200" dirty="0"/>
              <a:t>Nome completo (texto máximo: 70 caracteres);</a:t>
            </a:r>
          </a:p>
          <a:p>
            <a:pPr lvl="1">
              <a:buFont typeface="Wingdings" pitchFamily="2" charset="2"/>
              <a:buChar char="Ø"/>
            </a:pPr>
            <a:r>
              <a:rPr lang="pt-BR" sz="1200" dirty="0"/>
              <a:t>E-mail (texto máximo: 50 caracteres);</a:t>
            </a:r>
          </a:p>
          <a:p>
            <a:pPr lvl="1">
              <a:buFont typeface="Wingdings" pitchFamily="2" charset="2"/>
              <a:buChar char="Ø"/>
            </a:pPr>
            <a:r>
              <a:rPr lang="pt-BR" sz="1200" dirty="0"/>
              <a:t>Senha (</a:t>
            </a:r>
            <a:r>
              <a:rPr lang="pt-BR" sz="1200" i="1" dirty="0" err="1"/>
              <a:t>password</a:t>
            </a:r>
            <a:r>
              <a:rPr lang="pt-BR" sz="1200" dirty="0"/>
              <a:t>) (texto máximo: 50 caracteres);</a:t>
            </a:r>
          </a:p>
          <a:p>
            <a:pPr lvl="1">
              <a:buFont typeface="Wingdings" pitchFamily="2" charset="2"/>
              <a:buChar char="Ø"/>
            </a:pPr>
            <a:r>
              <a:rPr lang="pt-BR" sz="1200" dirty="0"/>
              <a:t>Receber </a:t>
            </a:r>
            <a:r>
              <a:rPr lang="pt-BR" sz="1200" i="1" dirty="0"/>
              <a:t>newsletter</a:t>
            </a:r>
            <a:r>
              <a:rPr lang="pt-BR" sz="1200" dirty="0"/>
              <a:t> (</a:t>
            </a:r>
            <a:r>
              <a:rPr lang="pt-BR" sz="1200" i="1" dirty="0" err="1"/>
              <a:t>checkbox</a:t>
            </a:r>
            <a:r>
              <a:rPr lang="pt-BR" sz="1200" dirty="0"/>
              <a:t>);</a:t>
            </a:r>
          </a:p>
          <a:p>
            <a:pPr lvl="1">
              <a:buFont typeface="Wingdings" pitchFamily="2" charset="2"/>
              <a:buChar char="Ø"/>
            </a:pPr>
            <a:r>
              <a:rPr lang="pt-BR" sz="1200" dirty="0"/>
              <a:t>Faça seu </a:t>
            </a:r>
            <a:r>
              <a:rPr lang="pt-BR" sz="1200" dirty="0" err="1"/>
              <a:t>login</a:t>
            </a:r>
            <a:r>
              <a:rPr lang="pt-BR" sz="1200" dirty="0"/>
              <a:t> (</a:t>
            </a:r>
            <a:r>
              <a:rPr lang="pt-BR" sz="1200" i="1" dirty="0"/>
              <a:t>link</a:t>
            </a:r>
            <a:r>
              <a:rPr lang="pt-BR" sz="1200" dirty="0"/>
              <a:t> para página de </a:t>
            </a:r>
            <a:r>
              <a:rPr lang="pt-BR" sz="1200" i="1" dirty="0" err="1"/>
              <a:t>login</a:t>
            </a:r>
            <a:r>
              <a:rPr lang="pt-BR" sz="1200" dirty="0"/>
              <a:t>).</a:t>
            </a:r>
          </a:p>
          <a:p>
            <a:pPr lvl="1"/>
            <a:endParaRPr lang="pt-BR" sz="1200" dirty="0"/>
          </a:p>
          <a:p>
            <a:pPr lvl="1"/>
            <a:endParaRPr lang="pt-BR" sz="1200" dirty="0"/>
          </a:p>
          <a:p>
            <a:pPr lvl="1"/>
            <a:endParaRPr lang="pt-BR" sz="2100" dirty="0"/>
          </a:p>
          <a:p>
            <a:pPr lvl="1"/>
            <a:endParaRPr lang="pt-BR" sz="2100" dirty="0"/>
          </a:p>
          <a:p>
            <a:pPr lvl="1"/>
            <a:endParaRPr lang="pt-BR" sz="2100" dirty="0"/>
          </a:p>
          <a:p>
            <a:pPr lvl="1"/>
            <a:endParaRPr lang="pt-BR" sz="2100" dirty="0"/>
          </a:p>
          <a:p>
            <a:pPr lvl="1"/>
            <a:endParaRPr lang="pt-BR" sz="2100" dirty="0"/>
          </a:p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515" y="1700808"/>
            <a:ext cx="3159950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047750"/>
            <a:ext cx="3149724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181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Exercícios Tabelas e Formulários 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en-US" dirty="0" smtClean="0"/>
          </a:p>
        </p:txBody>
      </p:sp>
      <p:sp>
        <p:nvSpPr>
          <p:cNvPr id="5124" name="Espaço Reservado para Número de Slide 1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DE58B1-7A01-40F9-9C95-477A61FFF5B7}" type="slidenum">
              <a:rPr lang="pt-BR">
                <a:latin typeface="Arial Black" panose="020B0A04020102020204" pitchFamily="34" charset="0"/>
              </a:rPr>
              <a:pPr eaLnBrk="1" hangingPunct="1"/>
              <a:t>45</a:t>
            </a:fld>
            <a:endParaRPr lang="pt-BR">
              <a:latin typeface="Arial Black" panose="020B0A04020102020204" pitchFamily="34" charset="0"/>
            </a:endParaRPr>
          </a:p>
        </p:txBody>
      </p:sp>
      <p:sp>
        <p:nvSpPr>
          <p:cNvPr id="5123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103509" y="785813"/>
            <a:ext cx="3820419" cy="5616575"/>
          </a:xfrm>
        </p:spPr>
        <p:txBody>
          <a:bodyPr/>
          <a:lstStyle/>
          <a:p>
            <a:r>
              <a:rPr lang="pt-BR" sz="2400" b="1" dirty="0" smtClean="0"/>
              <a:t>Questão 02</a:t>
            </a:r>
            <a:endParaRPr lang="pt-BR" sz="2400" dirty="0"/>
          </a:p>
          <a:p>
            <a:pPr marL="0" indent="0">
              <a:buNone/>
            </a:pPr>
            <a:endParaRPr lang="pt-BR" sz="1200" dirty="0" smtClean="0"/>
          </a:p>
          <a:p>
            <a:pPr marL="0" indent="0">
              <a:buNone/>
            </a:pPr>
            <a:endParaRPr lang="pt-BR" sz="1200" dirty="0"/>
          </a:p>
          <a:p>
            <a:pPr marL="0" indent="0">
              <a:buNone/>
            </a:pPr>
            <a:endParaRPr lang="pt-BR" sz="1200" dirty="0"/>
          </a:p>
          <a:p>
            <a:r>
              <a:rPr lang="pt-BR" sz="1200" dirty="0" smtClean="0"/>
              <a:t>Nome </a:t>
            </a:r>
            <a:r>
              <a:rPr lang="pt-BR" sz="1200" dirty="0"/>
              <a:t>do Aluno (texto máximo: 40 caracteres);</a:t>
            </a:r>
          </a:p>
          <a:p>
            <a:r>
              <a:rPr lang="pt-BR" sz="1200" dirty="0" smtClean="0"/>
              <a:t>Data </a:t>
            </a:r>
            <a:r>
              <a:rPr lang="pt-BR" sz="1200" dirty="0"/>
              <a:t>do nascimento (</a:t>
            </a:r>
            <a:r>
              <a:rPr lang="pt-BR" sz="1200" dirty="0" err="1"/>
              <a:t>dd</a:t>
            </a:r>
            <a:r>
              <a:rPr lang="pt-BR" sz="1200" dirty="0"/>
              <a:t>/mm/</a:t>
            </a:r>
            <a:r>
              <a:rPr lang="pt-BR" sz="1200" dirty="0" err="1"/>
              <a:t>aaaa</a:t>
            </a:r>
            <a:r>
              <a:rPr lang="pt-BR" sz="1200" dirty="0"/>
              <a:t>);</a:t>
            </a:r>
          </a:p>
          <a:p>
            <a:r>
              <a:rPr lang="pt-BR" sz="1200" dirty="0" smtClean="0"/>
              <a:t>Nome </a:t>
            </a:r>
            <a:r>
              <a:rPr lang="pt-BR" sz="1200" dirty="0"/>
              <a:t>da Mãe (texto máximo: 40 caracteres);</a:t>
            </a:r>
          </a:p>
          <a:p>
            <a:r>
              <a:rPr lang="pt-BR" sz="1200" dirty="0" smtClean="0"/>
              <a:t>Nome </a:t>
            </a:r>
            <a:r>
              <a:rPr lang="pt-BR" sz="1200" dirty="0"/>
              <a:t>do Pai (texto máximo: 40 caracteres);</a:t>
            </a:r>
          </a:p>
          <a:p>
            <a:r>
              <a:rPr lang="pt-BR" sz="1200" dirty="0" smtClean="0"/>
              <a:t>Telefone </a:t>
            </a:r>
            <a:r>
              <a:rPr lang="pt-BR" sz="1200" dirty="0"/>
              <a:t>(máximo 8 caracteres + DDD + ramal);</a:t>
            </a:r>
          </a:p>
          <a:p>
            <a:r>
              <a:rPr lang="pt-BR" sz="1200" dirty="0" smtClean="0"/>
              <a:t>E-mail </a:t>
            </a:r>
            <a:r>
              <a:rPr lang="pt-BR" sz="1200" dirty="0"/>
              <a:t>(texto máximo: 40 caracteres);</a:t>
            </a:r>
          </a:p>
          <a:p>
            <a:r>
              <a:rPr lang="pt-BR" sz="1200" dirty="0" smtClean="0"/>
              <a:t>Série </a:t>
            </a:r>
            <a:r>
              <a:rPr lang="pt-BR" sz="1200" dirty="0"/>
              <a:t>(</a:t>
            </a:r>
            <a:r>
              <a:rPr lang="pt-BR" sz="1200" dirty="0" err="1"/>
              <a:t>select</a:t>
            </a:r>
            <a:r>
              <a:rPr lang="pt-BR" sz="1200" dirty="0"/>
              <a:t> com opções de pré-escolar à 3ª série do 2º grau);</a:t>
            </a:r>
          </a:p>
          <a:p>
            <a:r>
              <a:rPr lang="pt-BR" sz="1200" dirty="0" smtClean="0"/>
              <a:t>Turno </a:t>
            </a:r>
            <a:r>
              <a:rPr lang="pt-BR" sz="1200" dirty="0"/>
              <a:t>preferencial (botão de rádio manhã / tarde);</a:t>
            </a:r>
          </a:p>
          <a:p>
            <a:r>
              <a:rPr lang="pt-BR" sz="1200" dirty="0" smtClean="0"/>
              <a:t>Atividades </a:t>
            </a:r>
            <a:r>
              <a:rPr lang="pt-BR" sz="1200" dirty="0"/>
              <a:t>extracurriculares (</a:t>
            </a:r>
            <a:r>
              <a:rPr lang="pt-BR" sz="1200" dirty="0" err="1"/>
              <a:t>checkbox</a:t>
            </a:r>
            <a:r>
              <a:rPr lang="pt-BR" sz="1200" dirty="0"/>
              <a:t> com informática / música / pintura / judô / futebol).</a:t>
            </a:r>
          </a:p>
          <a:p>
            <a:pPr marL="0" indent="0">
              <a:buNone/>
            </a:pPr>
            <a:endParaRPr lang="pt-BR" sz="1200" dirty="0" smtClean="0"/>
          </a:p>
          <a:p>
            <a:pPr lvl="1"/>
            <a:endParaRPr lang="pt-BR" sz="2100" dirty="0" smtClean="0"/>
          </a:p>
          <a:p>
            <a:pPr lvl="1"/>
            <a:endParaRPr lang="pt-BR" sz="2100" dirty="0" smtClean="0"/>
          </a:p>
          <a:p>
            <a:pPr lvl="1"/>
            <a:endParaRPr lang="pt-BR" sz="2100" dirty="0"/>
          </a:p>
          <a:p>
            <a:pPr lvl="1"/>
            <a:endParaRPr lang="pt-BR" sz="2100" dirty="0"/>
          </a:p>
          <a:p>
            <a:pPr lvl="1"/>
            <a:endParaRPr lang="pt-BR" sz="2100" dirty="0"/>
          </a:p>
          <a:p>
            <a:endParaRPr lang="pt-BR" dirty="0"/>
          </a:p>
        </p:txBody>
      </p:sp>
      <p:pic>
        <p:nvPicPr>
          <p:cNvPr id="7" name="Imagem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988840"/>
            <a:ext cx="5184576" cy="442355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ixaDeTexto 1"/>
          <p:cNvSpPr txBox="1"/>
          <p:nvPr/>
        </p:nvSpPr>
        <p:spPr>
          <a:xfrm>
            <a:off x="179512" y="1340768"/>
            <a:ext cx="878497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Criar uma página HTML (escola.html) com um formulário de pré-matrícula de alunos da Escola Virtual. Este formulário deve conter os seguintes campos: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614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Exercícios Tabelas e Formulários 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en-US" dirty="0" smtClean="0"/>
          </a:p>
        </p:txBody>
      </p:sp>
      <p:sp>
        <p:nvSpPr>
          <p:cNvPr id="5124" name="Espaço Reservado para Número de Slide 1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DE58B1-7A01-40F9-9C95-477A61FFF5B7}" type="slidenum">
              <a:rPr lang="pt-BR">
                <a:latin typeface="Arial Black" panose="020B0A04020102020204" pitchFamily="34" charset="0"/>
              </a:rPr>
              <a:pPr eaLnBrk="1" hangingPunct="1"/>
              <a:t>46</a:t>
            </a:fld>
            <a:endParaRPr lang="pt-BR">
              <a:latin typeface="Arial Black" panose="020B0A04020102020204" pitchFamily="34" charset="0"/>
            </a:endParaRPr>
          </a:p>
        </p:txBody>
      </p:sp>
      <p:sp>
        <p:nvSpPr>
          <p:cNvPr id="5123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103509" y="785813"/>
            <a:ext cx="3820419" cy="5616575"/>
          </a:xfrm>
        </p:spPr>
        <p:txBody>
          <a:bodyPr/>
          <a:lstStyle/>
          <a:p>
            <a:r>
              <a:rPr lang="pt-BR" sz="2400" b="1" dirty="0" smtClean="0"/>
              <a:t>Questão 03</a:t>
            </a:r>
            <a:endParaRPr lang="pt-BR" sz="2400" dirty="0"/>
          </a:p>
          <a:p>
            <a:pPr marL="0" indent="0">
              <a:buNone/>
            </a:pPr>
            <a:endParaRPr lang="pt-BR" sz="1200" dirty="0" smtClean="0"/>
          </a:p>
          <a:p>
            <a:pPr marL="0" indent="0">
              <a:buNone/>
            </a:pPr>
            <a:endParaRPr lang="pt-BR" sz="1200" dirty="0"/>
          </a:p>
          <a:p>
            <a:pPr marL="0" indent="0">
              <a:buNone/>
            </a:pPr>
            <a:endParaRPr lang="pt-BR" sz="1200" dirty="0"/>
          </a:p>
          <a:p>
            <a:pPr marL="0" indent="0">
              <a:buNone/>
            </a:pPr>
            <a:r>
              <a:rPr lang="pt-BR" sz="1200" dirty="0" smtClean="0"/>
              <a:t>Para </a:t>
            </a:r>
            <a:r>
              <a:rPr lang="pt-BR" sz="1200" dirty="0"/>
              <a:t>cada produto</a:t>
            </a:r>
          </a:p>
          <a:p>
            <a:pPr lvl="1"/>
            <a:r>
              <a:rPr lang="pt-BR" sz="1200" dirty="0" smtClean="0"/>
              <a:t>Imagem e descrição</a:t>
            </a:r>
          </a:p>
          <a:p>
            <a:pPr lvl="1"/>
            <a:r>
              <a:rPr lang="pt-BR" sz="1200" dirty="0" smtClean="0"/>
              <a:t>Quantidade </a:t>
            </a:r>
          </a:p>
          <a:p>
            <a:pPr lvl="1"/>
            <a:r>
              <a:rPr lang="pt-BR" sz="1200" dirty="0" smtClean="0"/>
              <a:t>Preço (unitário)</a:t>
            </a:r>
          </a:p>
          <a:p>
            <a:pPr lvl="1"/>
            <a:r>
              <a:rPr lang="pt-BR" sz="1200" dirty="0" smtClean="0"/>
              <a:t>Subtotal</a:t>
            </a:r>
          </a:p>
          <a:p>
            <a:pPr lvl="1"/>
            <a:r>
              <a:rPr lang="pt-BR" sz="1200" dirty="0" smtClean="0"/>
              <a:t>Excluir</a:t>
            </a:r>
            <a:endParaRPr lang="pt-BR" sz="1200" dirty="0"/>
          </a:p>
          <a:p>
            <a:r>
              <a:rPr lang="pt-BR" sz="1200" dirty="0" smtClean="0"/>
              <a:t>CEP </a:t>
            </a:r>
            <a:r>
              <a:rPr lang="pt-BR" sz="1200" dirty="0"/>
              <a:t>(99999-999);</a:t>
            </a:r>
          </a:p>
          <a:p>
            <a:r>
              <a:rPr lang="pt-BR" sz="1200" dirty="0" smtClean="0"/>
              <a:t>Código </a:t>
            </a:r>
            <a:r>
              <a:rPr lang="pt-BR" sz="1200" dirty="0"/>
              <a:t>da promoção (texto máximo: 15 caracteres</a:t>
            </a:r>
            <a:r>
              <a:rPr lang="pt-BR" sz="1200" dirty="0" smtClean="0"/>
              <a:t>);</a:t>
            </a:r>
          </a:p>
          <a:p>
            <a:r>
              <a:rPr lang="pt-BR" sz="1200" dirty="0" smtClean="0"/>
              <a:t>Desconto;</a:t>
            </a:r>
          </a:p>
          <a:p>
            <a:r>
              <a:rPr lang="pt-BR" sz="1200" dirty="0" smtClean="0"/>
              <a:t>Total da Compra;</a:t>
            </a:r>
            <a:endParaRPr lang="pt-BR" sz="1200" dirty="0"/>
          </a:p>
          <a:p>
            <a:r>
              <a:rPr lang="pt-BR" sz="1200" dirty="0" smtClean="0"/>
              <a:t>Forma </a:t>
            </a:r>
            <a:r>
              <a:rPr lang="pt-BR" sz="1200" dirty="0"/>
              <a:t>de pagamento (radio com Boleto / Visa / </a:t>
            </a:r>
            <a:r>
              <a:rPr lang="pt-BR" sz="1200" dirty="0" err="1"/>
              <a:t>MasterCard</a:t>
            </a:r>
            <a:r>
              <a:rPr lang="pt-BR" sz="1200" dirty="0"/>
              <a:t> / </a:t>
            </a:r>
            <a:r>
              <a:rPr lang="pt-BR" sz="1200" dirty="0" err="1"/>
              <a:t>Diners</a:t>
            </a:r>
            <a:r>
              <a:rPr lang="pt-BR" sz="1200" dirty="0" smtClean="0"/>
              <a:t>).</a:t>
            </a:r>
          </a:p>
          <a:p>
            <a:r>
              <a:rPr lang="pt-BR" sz="1200" dirty="0" smtClean="0"/>
              <a:t>Finalizar Compra </a:t>
            </a:r>
            <a:endParaRPr lang="pt-BR" sz="1200" dirty="0"/>
          </a:p>
          <a:p>
            <a:pPr marL="0" indent="0">
              <a:buNone/>
            </a:pPr>
            <a:endParaRPr lang="pt-BR" sz="1200" dirty="0" smtClean="0"/>
          </a:p>
          <a:p>
            <a:pPr lvl="1"/>
            <a:endParaRPr lang="pt-BR" sz="2100" dirty="0" smtClean="0"/>
          </a:p>
          <a:p>
            <a:pPr lvl="1"/>
            <a:endParaRPr lang="pt-BR" sz="2100" dirty="0" smtClean="0"/>
          </a:p>
          <a:p>
            <a:pPr lvl="1"/>
            <a:endParaRPr lang="pt-BR" sz="2100" dirty="0"/>
          </a:p>
          <a:p>
            <a:pPr lvl="1"/>
            <a:endParaRPr lang="pt-BR" sz="2100" dirty="0"/>
          </a:p>
          <a:p>
            <a:pPr lvl="1"/>
            <a:endParaRPr lang="pt-BR" sz="2100" dirty="0"/>
          </a:p>
          <a:p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179512" y="1340768"/>
            <a:ext cx="87849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Criar uma página HTML com um formulário que representa um carrinho de compras de e-commerce, onde é possível o usuário visualizar informações sobre os produtos, preço e formas de pagamento. Este formulário deve conter os seguintes campos:</a:t>
            </a:r>
            <a:endParaRPr lang="pt-BR" dirty="0"/>
          </a:p>
        </p:txBody>
      </p:sp>
      <p:pic>
        <p:nvPicPr>
          <p:cNvPr id="8" name="Imagem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420889"/>
            <a:ext cx="4980862" cy="41764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614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Tabelas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251520" y="836712"/>
            <a:ext cx="8712968" cy="5472608"/>
          </a:xfrm>
        </p:spPr>
        <p:txBody>
          <a:bodyPr/>
          <a:lstStyle/>
          <a:p>
            <a:pPr algn="just"/>
            <a:endParaRPr lang="pt-BR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O comando para se inserir uma tabela é &lt;TABLE&gt;; para iniciar uma linha devemos introduzir a </a:t>
            </a:r>
            <a:r>
              <a:rPr lang="pt-BR" sz="2300" dirty="0" err="1" smtClean="0">
                <a:latin typeface="Times New Roman" pitchFamily="18" charset="0"/>
                <a:cs typeface="Times New Roman" pitchFamily="18" charset="0"/>
              </a:rPr>
              <a:t>tag</a:t>
            </a:r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 &lt;TR&gt; e para uma célula (alguns preferem dizer coluna) &lt;TD&gt;. </a:t>
            </a:r>
          </a:p>
          <a:p>
            <a:pPr algn="just"/>
            <a:endParaRPr lang="pt-BR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Todos estes comandos são encerrados como &lt;/TABLE&gt;, &lt;/TR&gt; e &lt;/TD&gt; respectivamente.</a:t>
            </a:r>
          </a:p>
          <a:p>
            <a:pPr algn="just"/>
            <a:endParaRPr lang="pt-BR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Existe ainda o comando &lt;TH&gt; &lt;/TH&gt; que permite criar uma coluna de título.</a:t>
            </a:r>
          </a:p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89348" y="5745656"/>
            <a:ext cx="3869349" cy="454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859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tag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&lt;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table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&gt; &lt;/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table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&gt;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251520" y="836712"/>
            <a:ext cx="8712968" cy="5904656"/>
          </a:xfrm>
        </p:spPr>
        <p:txBody>
          <a:bodyPr>
            <a:normAutofit fontScale="92500" lnSpcReduction="10000"/>
          </a:bodyPr>
          <a:lstStyle/>
          <a:p>
            <a:pPr algn="just"/>
            <a:endParaRPr lang="pt-BR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2500" dirty="0" smtClean="0">
                <a:latin typeface="Times New Roman" pitchFamily="18" charset="0"/>
                <a:cs typeface="Times New Roman" pitchFamily="18" charset="0"/>
              </a:rPr>
              <a:t>Estas </a:t>
            </a:r>
            <a:r>
              <a:rPr lang="pt-BR" sz="2500" dirty="0" err="1" smtClean="0">
                <a:latin typeface="Times New Roman" pitchFamily="18" charset="0"/>
                <a:cs typeface="Times New Roman" pitchFamily="18" charset="0"/>
              </a:rPr>
              <a:t>tags</a:t>
            </a:r>
            <a:r>
              <a:rPr lang="pt-BR" sz="2500" dirty="0" smtClean="0">
                <a:latin typeface="Times New Roman" pitchFamily="18" charset="0"/>
                <a:cs typeface="Times New Roman" pitchFamily="18" charset="0"/>
              </a:rPr>
              <a:t> definem que o conteúdo que está entre elas deve ser organizado na forma de tabela. Para a formatação da tabela podem ser colocados junto da </a:t>
            </a:r>
            <a:r>
              <a:rPr lang="pt-BR" sz="2500" dirty="0" err="1" smtClean="0">
                <a:latin typeface="Times New Roman" pitchFamily="18" charset="0"/>
                <a:cs typeface="Times New Roman" pitchFamily="18" charset="0"/>
              </a:rPr>
              <a:t>tag</a:t>
            </a:r>
            <a:r>
              <a:rPr lang="pt-BR" sz="2500" dirty="0" smtClean="0">
                <a:latin typeface="Times New Roman" pitchFamily="18" charset="0"/>
                <a:cs typeface="Times New Roman" pitchFamily="18" charset="0"/>
              </a:rPr>
              <a:t> &lt;TABLE&gt; os seguintes atributos abaixo:</a:t>
            </a:r>
          </a:p>
          <a:p>
            <a:pPr lvl="1" algn="just"/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ALIGN=(LEFT/CENTER/RIGHT):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Alinhamento da tabela em relação ao documento.</a:t>
            </a:r>
          </a:p>
          <a:p>
            <a:pPr lvl="1" algn="just"/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BGCOLOR: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Define uma cor para o segundo plano da tabela.</a:t>
            </a:r>
          </a:p>
          <a:p>
            <a:pPr lvl="1" algn="just"/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BORDER=n: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coloca uma borda com espessura n (padrão: sem borda).</a:t>
            </a:r>
          </a:p>
          <a:p>
            <a:pPr lvl="1" algn="just"/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CELLSPACING=n: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espaçamento entre as células</a:t>
            </a:r>
          </a:p>
          <a:p>
            <a:pPr lvl="1" algn="just"/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CELLPADING=n: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espaçamento entre a borda de uma célula e seu conteúdo (padrão: 1).</a:t>
            </a:r>
          </a:p>
          <a:p>
            <a:pPr lvl="1" algn="just"/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COLS=n: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Número de colunas de uma tabela. Permite o carregamento mais rápido de tabela muito grandes.</a:t>
            </a:r>
          </a:p>
          <a:p>
            <a:pPr lvl="1" algn="just"/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WIDTH=n%: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Largura da tabela.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486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tag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&lt;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table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&gt; &lt;/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table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&gt;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endParaRPr lang="pt-BR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OBS: No slide anterior usamos o valor n ou n% em alguns atributos. Quando referimos a n, colocamos o tamanho em pixels e quando referimos a n% o tamanho está em porcentagem relativo ao tamanho da tabela.</a:t>
            </a:r>
          </a:p>
          <a:p>
            <a:pPr algn="just"/>
            <a:endParaRPr lang="pt-BR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Os atributos utilizados na </a:t>
            </a:r>
            <a:r>
              <a:rPr lang="pt-BR" sz="2300" dirty="0" err="1" smtClean="0">
                <a:latin typeface="Times New Roman" pitchFamily="18" charset="0"/>
                <a:cs typeface="Times New Roman" pitchFamily="18" charset="0"/>
              </a:rPr>
              <a:t>tag</a:t>
            </a:r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300" dirty="0" err="1" smtClean="0">
                <a:latin typeface="Times New Roman" pitchFamily="18" charset="0"/>
                <a:cs typeface="Times New Roman" pitchFamily="18" charset="0"/>
              </a:rPr>
              <a:t>table</a:t>
            </a:r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 podem ser utilizados, também, nas </a:t>
            </a:r>
            <a:r>
              <a:rPr lang="pt-BR" sz="2300" dirty="0" err="1" smtClean="0">
                <a:latin typeface="Times New Roman" pitchFamily="18" charset="0"/>
                <a:cs typeface="Times New Roman" pitchFamily="18" charset="0"/>
              </a:rPr>
              <a:t>tags</a:t>
            </a:r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3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2300" dirty="0" err="1" smtClean="0">
                <a:latin typeface="Courier New" pitchFamily="49" charset="0"/>
                <a:cs typeface="Courier New" pitchFamily="49" charset="0"/>
              </a:rPr>
              <a:t>th</a:t>
            </a:r>
            <a:r>
              <a:rPr lang="pt-BR" sz="23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pt-BR" sz="2300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pt-BR" sz="2300" dirty="0" smtClean="0">
                <a:latin typeface="Courier New" pitchFamily="49" charset="0"/>
                <a:cs typeface="Courier New" pitchFamily="49" charset="0"/>
              </a:rPr>
              <a:t>&gt; e &lt;</a:t>
            </a:r>
            <a:r>
              <a:rPr lang="pt-BR" sz="2300" dirty="0" err="1" smtClean="0">
                <a:latin typeface="Courier New" pitchFamily="49" charset="0"/>
                <a:cs typeface="Courier New" pitchFamily="49" charset="0"/>
              </a:rPr>
              <a:t>td</a:t>
            </a:r>
            <a:r>
              <a:rPr lang="pt-BR" sz="23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408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Tabelas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dirty="0" smtClean="0"/>
          </a:p>
          <a:p>
            <a:pPr algn="just"/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Exemplo de código de criação de tabela com 2 linhas e 3 colunas</a:t>
            </a:r>
          </a:p>
          <a:p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31014" y="3645024"/>
            <a:ext cx="420548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708920"/>
            <a:ext cx="4276964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9710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Atributos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colspan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e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rowspan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836712"/>
            <a:ext cx="8229600" cy="5544616"/>
          </a:xfrm>
        </p:spPr>
        <p:txBody>
          <a:bodyPr/>
          <a:lstStyle/>
          <a:p>
            <a:pPr algn="just"/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É possível englobar colunas e linhas, através dos atributos </a:t>
            </a:r>
            <a:r>
              <a:rPr lang="pt-BR" sz="2300" b="1" dirty="0" smtClean="0">
                <a:latin typeface="Times New Roman" pitchFamily="18" charset="0"/>
                <a:cs typeface="Times New Roman" pitchFamily="18" charset="0"/>
              </a:rPr>
              <a:t>COLSPAN</a:t>
            </a:r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 (para colunas) e </a:t>
            </a:r>
            <a:r>
              <a:rPr lang="pt-BR" sz="2300" b="1" dirty="0" smtClean="0">
                <a:latin typeface="Times New Roman" pitchFamily="18" charset="0"/>
                <a:cs typeface="Times New Roman" pitchFamily="18" charset="0"/>
              </a:rPr>
              <a:t>ROWSPAN</a:t>
            </a:r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 (para linhas)</a:t>
            </a:r>
          </a:p>
          <a:p>
            <a:pPr algn="just"/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Estes atributos são muito importantes dentro da </a:t>
            </a:r>
            <a:r>
              <a:rPr lang="pt-BR" sz="2300" dirty="0" err="1" smtClean="0">
                <a:latin typeface="Times New Roman" pitchFamily="18" charset="0"/>
                <a:cs typeface="Times New Roman" pitchFamily="18" charset="0"/>
              </a:rPr>
              <a:t>tag</a:t>
            </a:r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300" dirty="0" smtClean="0">
                <a:latin typeface="Courier New" pitchFamily="49" charset="0"/>
                <a:cs typeface="Courier New" pitchFamily="49" charset="0"/>
              </a:rPr>
              <a:t>&lt;TABLE&gt;</a:t>
            </a:r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. São eles que nos possibilitam remodelar a disposição das células dentro da tabela. </a:t>
            </a:r>
          </a:p>
          <a:p>
            <a:pPr algn="just"/>
            <a:r>
              <a:rPr lang="pt-BR" sz="2300" dirty="0" smtClean="0">
                <a:latin typeface="Times New Roman" pitchFamily="18" charset="0"/>
                <a:cs typeface="Times New Roman" pitchFamily="18" charset="0"/>
              </a:rPr>
              <a:t>Veja exemplo:</a:t>
            </a:r>
          </a:p>
          <a:p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8088" y="4562450"/>
            <a:ext cx="2728328" cy="1026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3985389"/>
            <a:ext cx="4104456" cy="2323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272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Personalizar design">
  <a:themeElements>
    <a:clrScheme name="2_Personalizar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Personalizar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Personalizar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ersonalizar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ersonalizar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ersonalizar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ersonalizar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ersonalizar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ersonalizar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ersonalizar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ersonalizar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ersonalizar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ersonalizar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ersonalizar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15951</TotalTime>
  <Words>2484</Words>
  <Application>Microsoft Office PowerPoint</Application>
  <PresentationFormat>Apresentação na tela (4:3)</PresentationFormat>
  <Paragraphs>377</Paragraphs>
  <Slides>46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46</vt:i4>
      </vt:variant>
    </vt:vector>
  </HeadingPairs>
  <TitlesOfParts>
    <vt:vector size="48" baseType="lpstr">
      <vt:lpstr>Radial</vt:lpstr>
      <vt:lpstr>2_Personalizar design</vt:lpstr>
      <vt:lpstr>Roteiro 03</vt:lpstr>
      <vt:lpstr> Roteiro 03 </vt:lpstr>
      <vt:lpstr>Tabelas</vt:lpstr>
      <vt:lpstr>Tabelas</vt:lpstr>
      <vt:lpstr>Tabelas</vt:lpstr>
      <vt:lpstr>A tag &lt;table&gt; &lt;/table&gt;</vt:lpstr>
      <vt:lpstr>A tag &lt;table&gt; &lt;/table&gt;</vt:lpstr>
      <vt:lpstr>Criando Tabelas</vt:lpstr>
      <vt:lpstr>Atributos colspan e rowspan</vt:lpstr>
      <vt:lpstr>Tag: &lt;caption&gt; &lt;/caption&gt;</vt:lpstr>
      <vt:lpstr>Formatando Tabelas - Cores</vt:lpstr>
      <vt:lpstr>Formatando Tabelas Alinhamento</vt:lpstr>
      <vt:lpstr>Formatando Tabelas – Alinhamento</vt:lpstr>
      <vt:lpstr>Formatando Tabelas – Alinhamento</vt:lpstr>
      <vt:lpstr>Formatando Tabelas – Largura</vt:lpstr>
      <vt:lpstr>Formatando Tabelas – Espaçamento</vt:lpstr>
      <vt:lpstr>Formulários</vt:lpstr>
      <vt:lpstr>Formulários</vt:lpstr>
      <vt:lpstr>Formulários</vt:lpstr>
      <vt:lpstr>Objetos do Formulário</vt:lpstr>
      <vt:lpstr>Objetos do Formulário - A Tag &lt;INPUT&gt;</vt:lpstr>
      <vt:lpstr>Objetos do Formulário - A Tag &lt;INPUT&gt;</vt:lpstr>
      <vt:lpstr>Objetos do Formulário - A Tag &lt;INPUT&gt;</vt:lpstr>
      <vt:lpstr>Objetos do Formulário - A Tag &lt;INPUT&gt; </vt:lpstr>
      <vt:lpstr>Objetos do Formulário - A Tag &lt;INPUT&gt;</vt:lpstr>
      <vt:lpstr>Objetos do Formulário - A Tag &lt;INPUT&gt;</vt:lpstr>
      <vt:lpstr>Objetos do Formulário - A Tag &lt;INPUT&gt;</vt:lpstr>
      <vt:lpstr>Objetos do Formulário - A Tag &lt;INPUT&gt;</vt:lpstr>
      <vt:lpstr>Objetos do Formulário - A Tag &lt;INPUT&gt;</vt:lpstr>
      <vt:lpstr>Objetos do Formulário - A Tag &lt;INPUT&gt;</vt:lpstr>
      <vt:lpstr>Objetos do Formulário - A Tag &lt;textarea&gt;</vt:lpstr>
      <vt:lpstr>Objetos do Formulário - A Tag &lt;textarea&gt;</vt:lpstr>
      <vt:lpstr>Objetos do Formulário - A Tag &lt;select&gt;</vt:lpstr>
      <vt:lpstr>Objetos do Formulário - A Tag &lt;select&gt;</vt:lpstr>
      <vt:lpstr>Objetos do Formulário - A Tag &lt;select&gt;</vt:lpstr>
      <vt:lpstr>Objetos do Formulário - A Tag &lt;select&gt;</vt:lpstr>
      <vt:lpstr>Objetos do Formulário - Botões</vt:lpstr>
      <vt:lpstr>Objetos do Formulário - Botões</vt:lpstr>
      <vt:lpstr>Objetos do Formulário - Botões</vt:lpstr>
      <vt:lpstr>Objetos do Formulário - Botões</vt:lpstr>
      <vt:lpstr>   Sugestão: assistas as vídeos aulas    </vt:lpstr>
      <vt:lpstr>   Sugestão: assistas as vídeos aulas    </vt:lpstr>
      <vt:lpstr>   Exercícios Tabelas e Formulários    </vt:lpstr>
      <vt:lpstr>   Exercícios Tabelas e Formulários    </vt:lpstr>
      <vt:lpstr>   Exercícios Tabelas e Formulários    </vt:lpstr>
      <vt:lpstr>   Exercícios Tabelas e Formulários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Interação e Negociação  entre SMA</dc:title>
  <dc:creator>usuario</dc:creator>
  <cp:lastModifiedBy>USUARIO</cp:lastModifiedBy>
  <cp:revision>1062</cp:revision>
  <cp:lastPrinted>2018-03-05T02:38:11Z</cp:lastPrinted>
  <dcterms:created xsi:type="dcterms:W3CDTF">2007-10-12T12:00:54Z</dcterms:created>
  <dcterms:modified xsi:type="dcterms:W3CDTF">2018-03-20T19:51:37Z</dcterms:modified>
</cp:coreProperties>
</file>