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5" r:id="rId2"/>
  </p:sldMasterIdLst>
  <p:notesMasterIdLst>
    <p:notesMasterId r:id="rId19"/>
  </p:notesMasterIdLst>
  <p:handoutMasterIdLst>
    <p:handoutMasterId r:id="rId20"/>
  </p:handoutMasterIdLst>
  <p:sldIdLst>
    <p:sldId id="256" r:id="rId3"/>
    <p:sldId id="384" r:id="rId4"/>
    <p:sldId id="449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66" r:id="rId17"/>
    <p:sldId id="480" r:id="rId1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75B22"/>
    <a:srgbClr val="FF1515"/>
    <a:srgbClr val="FA867A"/>
    <a:srgbClr val="FF5050"/>
    <a:srgbClr val="80C535"/>
    <a:srgbClr val="74B23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9645" autoAdjust="0"/>
  </p:normalViewPr>
  <p:slideViewPr>
    <p:cSldViewPr>
      <p:cViewPr>
        <p:scale>
          <a:sx n="110" d="100"/>
          <a:sy n="110" d="100"/>
        </p:scale>
        <p:origin x="-22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4"/>
    </p:cViewPr>
  </p:sorter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732FFBF-D7F6-410B-B2E3-DFCBA63EE4DA}" type="datetimeFigureOut">
              <a:rPr lang="pt-BR"/>
              <a:pPr>
                <a:defRPr/>
              </a:pPr>
              <a:t>20/03/2018</a:t>
            </a:fld>
            <a:endParaRPr lang="pt-BR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A87070-5E25-4B1A-A1F8-67E897E78F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520">
              <a:defRPr sz="1300"/>
            </a:lvl1pPr>
          </a:lstStyle>
          <a:p>
            <a:pPr>
              <a:defRPr/>
            </a:pPr>
            <a:fld id="{05949C80-E6FD-4A9A-8C7E-8723A65187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409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0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0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40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82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8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1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5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4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0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6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2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9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5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7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1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690563" y="908050"/>
            <a:ext cx="7391400" cy="936625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accent1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1341438"/>
            <a:ext cx="7391400" cy="3743325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accent1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0" y="1196975"/>
            <a:ext cx="9144000" cy="12954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2387600"/>
            <a:ext cx="9144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5F208-2175-418F-9B6D-BE7B50DF32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494E-6897-4FF5-A65A-AF8EF1B45F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42485-A6DF-4D60-B327-A98F1056C4F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3F5-42FF-4704-89ED-5C7D8AF9BD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3F47-468C-48FE-8F41-17D624C9D9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E5A7-8D9C-4ECD-8D8A-09F64FB12D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F3DDE-40BE-447A-B98C-300A3F519A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F8BB-2010-4FF1-B755-D2678C1249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4678-F971-4C96-B62C-DBF8F20511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582E2-81A5-4510-9A35-D46881E78D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E874D-E9EC-4E29-86A0-08757EED3C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7650" y="785794"/>
            <a:ext cx="8716963" cy="5616575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9D63E-B604-4E2E-9920-1806168F9B5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896E-F5D5-4FE1-AFAD-F1546EC9EE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BB253-502D-4974-B3E9-35A47F4142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2490E-75AF-45A8-BD65-59F4798C8D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8EA6F-437D-4D78-AAF6-1581C0AA7C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A595E-6DBF-4218-8E52-8D05BE5F6DE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DE8A4-3AB5-4776-B490-CF7555C63A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1E701-9A3D-457D-8001-40688991172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66944-E118-42DC-A61E-76EF817CF7D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91062-5F40-40AC-90A2-097EEC7C1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BE6A3-1A84-4B84-9A18-0448BD2D7C9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-100013"/>
            <a:ext cx="8948737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81075"/>
            <a:ext cx="87169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198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614203F-B4D9-4771-91DE-7BFD2042422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60" name="Line 12"/>
          <p:cNvSpPr>
            <a:spLocks noChangeShapeType="1"/>
          </p:cNvSpPr>
          <p:nvPr userDrawn="1"/>
        </p:nvSpPr>
        <p:spPr bwMode="auto">
          <a:xfrm>
            <a:off x="1588" y="692150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4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2959100"/>
            <a:ext cx="916146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2874963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17801" name="Line 9"/>
          <p:cNvSpPr>
            <a:spLocks noChangeShapeType="1"/>
          </p:cNvSpPr>
          <p:nvPr userDrawn="1"/>
        </p:nvSpPr>
        <p:spPr bwMode="auto">
          <a:xfrm>
            <a:off x="1588" y="3667125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198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D3934ED-0A82-413B-9D8C-B811371894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7807" name="Line 15"/>
          <p:cNvSpPr>
            <a:spLocks noChangeShapeType="1"/>
          </p:cNvSpPr>
          <p:nvPr userDrawn="1"/>
        </p:nvSpPr>
        <p:spPr bwMode="auto">
          <a:xfrm>
            <a:off x="1588" y="3046413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.rbtech.inf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43211"/>
            <a:ext cx="9144000" cy="1609725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pt-BR" sz="3400" b="1" dirty="0" smtClean="0"/>
              <a:t/>
            </a:r>
            <a:br>
              <a:rPr lang="pt-BR" sz="3400" b="1" dirty="0" smtClean="0"/>
            </a:br>
            <a:r>
              <a:rPr lang="pt-BR" sz="4000" b="1" dirty="0" smtClean="0"/>
              <a:t>Roteiro 04</a:t>
            </a: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3400" b="1" dirty="0"/>
              <a:t/>
            </a:r>
            <a:br>
              <a:rPr lang="pt-BR" sz="3400" b="1" dirty="0"/>
            </a:br>
            <a:endParaRPr lang="pt-BR" sz="3400" b="1" dirty="0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55650" y="3286125"/>
            <a:ext cx="705643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600" b="1" dirty="0"/>
              <a:t>Professor:</a:t>
            </a:r>
            <a:r>
              <a:rPr lang="pt-BR" sz="1600" dirty="0"/>
              <a:t> 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Prof. M.Sc. </a:t>
            </a:r>
            <a:r>
              <a:rPr lang="pt-BR" sz="1600" dirty="0" smtClean="0"/>
              <a:t>Eduardo Siqueira Martins</a:t>
            </a: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400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 algn="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 algn="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 bwMode="auto">
          <a:xfrm>
            <a:off x="4457079" y="5715016"/>
            <a:ext cx="3643313" cy="785813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04" name="CaixaDeTexto 5"/>
          <p:cNvSpPr txBox="1">
            <a:spLocks noChangeArrowheads="1"/>
          </p:cNvSpPr>
          <p:nvPr/>
        </p:nvSpPr>
        <p:spPr bwMode="auto">
          <a:xfrm>
            <a:off x="4355976" y="5948363"/>
            <a:ext cx="3713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Calibri" pitchFamily="34" charset="0"/>
              </a:rPr>
              <a:t>Disciplina: </a:t>
            </a:r>
            <a:r>
              <a:rPr lang="pt-BR" sz="1600" b="1" dirty="0" smtClean="0">
                <a:latin typeface="Calibri" pitchFamily="34" charset="0"/>
              </a:rPr>
              <a:t>Programação </a:t>
            </a:r>
            <a:r>
              <a:rPr lang="pt-BR" sz="1600" b="1" dirty="0">
                <a:latin typeface="Calibri" pitchFamily="34" charset="0"/>
              </a:rPr>
              <a:t>para WEB </a:t>
            </a:r>
          </a:p>
        </p:txBody>
      </p:sp>
      <p:sp>
        <p:nvSpPr>
          <p:cNvPr id="16" name="Retângulo de cantos arredondados 4"/>
          <p:cNvSpPr/>
          <p:nvPr/>
        </p:nvSpPr>
        <p:spPr bwMode="auto">
          <a:xfrm>
            <a:off x="670891" y="5715016"/>
            <a:ext cx="3643313" cy="78581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108" name="CaixaDeTexto 8"/>
          <p:cNvSpPr txBox="1">
            <a:spLocks noChangeArrowheads="1"/>
          </p:cNvSpPr>
          <p:nvPr/>
        </p:nvSpPr>
        <p:spPr bwMode="auto">
          <a:xfrm>
            <a:off x="671513" y="5945008"/>
            <a:ext cx="36433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600" b="1" dirty="0">
                <a:latin typeface="Calibri" pitchFamily="34" charset="0"/>
              </a:rPr>
              <a:t>Curso: </a:t>
            </a:r>
            <a:r>
              <a:rPr lang="pt-BR" sz="1600" b="1" dirty="0" smtClean="0">
                <a:latin typeface="Calibri" pitchFamily="34" charset="0"/>
              </a:rPr>
              <a:t>Informática</a:t>
            </a:r>
            <a:endParaRPr lang="pt-BR" sz="1600" b="1" dirty="0">
              <a:latin typeface="Calibri" pitchFamily="34" charset="0"/>
            </a:endParaRPr>
          </a:p>
        </p:txBody>
      </p:sp>
      <p:pic>
        <p:nvPicPr>
          <p:cNvPr id="10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2000264" cy="1275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10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6" y="1340768"/>
            <a:ext cx="5314842" cy="3888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99248" y="551723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exemplo03.html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6184570" y="6494561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estilo02.css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72" y="3692112"/>
            <a:ext cx="4521535" cy="27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11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Seletores</a:t>
            </a:r>
          </a:p>
          <a:p>
            <a:pPr lvl="1" algn="just"/>
            <a:r>
              <a:rPr lang="pt-BR" dirty="0" smtClean="0"/>
              <a:t>Vamos analisar o seletor: </a:t>
            </a:r>
            <a:r>
              <a:rPr lang="pt-BR" dirty="0" smtClean="0">
                <a:solidFill>
                  <a:srgbClr val="FF0000"/>
                </a:solidFill>
              </a:rPr>
              <a:t>h2</a:t>
            </a:r>
            <a:r>
              <a:rPr lang="pt-BR" dirty="0" smtClean="0"/>
              <a:t>. Quais elementos da página estamos selecionando? </a:t>
            </a:r>
          </a:p>
          <a:p>
            <a:pPr lvl="1" algn="just"/>
            <a:r>
              <a:rPr lang="pt-BR" dirty="0" smtClean="0"/>
              <a:t>Todos os </a:t>
            </a:r>
            <a:r>
              <a:rPr lang="pt-BR" dirty="0" smtClean="0">
                <a:solidFill>
                  <a:srgbClr val="FF0000"/>
                </a:solidFill>
              </a:rPr>
              <a:t>&lt;h2&gt;</a:t>
            </a:r>
            <a:r>
              <a:rPr lang="pt-BR" dirty="0" smtClean="0"/>
              <a:t>, que estejam eles no </a:t>
            </a:r>
            <a:r>
              <a:rPr lang="pt-BR" dirty="0" smtClean="0">
                <a:solidFill>
                  <a:srgbClr val="FF0000"/>
                </a:solidFill>
              </a:rPr>
              <a:t>&lt;</a:t>
            </a:r>
            <a:r>
              <a:rPr lang="pt-BR" dirty="0" err="1" smtClean="0">
                <a:solidFill>
                  <a:srgbClr val="FF0000"/>
                </a:solidFill>
              </a:rPr>
              <a:t>body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&lt;header&gt;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&lt;</a:t>
            </a:r>
            <a:r>
              <a:rPr lang="pt-BR" dirty="0" err="1" smtClean="0">
                <a:solidFill>
                  <a:srgbClr val="FF0000"/>
                </a:solidFill>
              </a:rPr>
              <a:t>section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FF0000"/>
                </a:solidFill>
              </a:rPr>
              <a:t>&lt;</a:t>
            </a:r>
            <a:r>
              <a:rPr lang="pt-BR" dirty="0" err="1" smtClean="0">
                <a:solidFill>
                  <a:srgbClr val="FF0000"/>
                </a:solidFill>
              </a:rPr>
              <a:t>footer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. </a:t>
            </a:r>
          </a:p>
          <a:p>
            <a:pPr lvl="1" algn="just"/>
            <a:r>
              <a:rPr lang="pt-BR" dirty="0" smtClean="0"/>
              <a:t>Sendo assim, precisamos de uma forma mais poderosa de selecionar elementos, que não seja apenas pelas </a:t>
            </a:r>
            <a:r>
              <a:rPr lang="pt-BR" dirty="0" err="1" smtClean="0"/>
              <a:t>tags</a:t>
            </a:r>
            <a:r>
              <a:rPr lang="pt-BR" dirty="0" smtClean="0"/>
              <a:t> HTML. 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4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12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/>
              <a:t>CSS - Seletores</a:t>
            </a:r>
          </a:p>
          <a:p>
            <a:pPr lvl="1" algn="just"/>
            <a:r>
              <a:rPr lang="pt-BR" dirty="0" smtClean="0"/>
              <a:t>Para </a:t>
            </a:r>
            <a:r>
              <a:rPr lang="pt-BR" dirty="0"/>
              <a:t>facilitar a seleção de elementos por CSS, podemos utilizar </a:t>
            </a:r>
            <a:r>
              <a:rPr lang="pt-BR" dirty="0">
                <a:solidFill>
                  <a:srgbClr val="FF0000"/>
                </a:solidFill>
              </a:rPr>
              <a:t>classes</a:t>
            </a:r>
            <a:r>
              <a:rPr lang="pt-BR" dirty="0"/>
              <a:t> e/ou </a:t>
            </a:r>
            <a:r>
              <a:rPr lang="pt-BR" dirty="0">
                <a:solidFill>
                  <a:srgbClr val="FF0000"/>
                </a:solidFill>
              </a:rPr>
              <a:t>ids</a:t>
            </a:r>
            <a:r>
              <a:rPr lang="pt-BR" dirty="0"/>
              <a:t> para identificar </a:t>
            </a:r>
            <a:r>
              <a:rPr lang="pt-BR" dirty="0" err="1"/>
              <a:t>tags</a:t>
            </a:r>
            <a:r>
              <a:rPr lang="pt-BR" dirty="0"/>
              <a:t> em nossas páginas. </a:t>
            </a:r>
            <a:r>
              <a:rPr lang="pt-BR" dirty="0" smtClean="0"/>
              <a:t>Uma </a:t>
            </a:r>
            <a:r>
              <a:rPr lang="pt-BR" dirty="0">
                <a:solidFill>
                  <a:srgbClr val="FF0000"/>
                </a:solidFill>
              </a:rPr>
              <a:t>id</a:t>
            </a:r>
            <a:r>
              <a:rPr lang="pt-BR" dirty="0"/>
              <a:t>, como o nome diz, é uma identificação </a:t>
            </a:r>
            <a:r>
              <a:rPr lang="pt-BR" dirty="0" smtClean="0"/>
              <a:t>única.</a:t>
            </a:r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sz="2800" dirty="0"/>
          </a:p>
          <a:p>
            <a:pPr lvl="1" algn="just"/>
            <a:r>
              <a:rPr lang="pt-BR" dirty="0" smtClean="0"/>
              <a:t>Já </a:t>
            </a:r>
            <a:r>
              <a:rPr lang="pt-BR" dirty="0"/>
              <a:t>uma </a:t>
            </a:r>
            <a:r>
              <a:rPr lang="pt-BR" dirty="0">
                <a:solidFill>
                  <a:srgbClr val="FF0000"/>
                </a:solidFill>
              </a:rPr>
              <a:t>classe </a:t>
            </a:r>
            <a:r>
              <a:rPr lang="pt-BR" dirty="0"/>
              <a:t>é reutilizável: pode se repetir na página e também combinar-se com outras (podemos pôr mais de uma classe em um elemento).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852936"/>
            <a:ext cx="3945615" cy="165618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5995782"/>
            <a:ext cx="3398125" cy="8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" y="1268760"/>
            <a:ext cx="5546271" cy="44766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889" y="4273934"/>
            <a:ext cx="4013525" cy="2467434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13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07704" y="5733256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exemplo04.html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6184570" y="6571594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estilo03.css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7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14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1217861"/>
            <a:ext cx="8716963" cy="4155355"/>
          </a:xfrm>
        </p:spPr>
        <p:txBody>
          <a:bodyPr/>
          <a:lstStyle/>
          <a:p>
            <a:pPr lvl="1" algn="just"/>
            <a:r>
              <a:rPr lang="pt-BR" b="1" dirty="0"/>
              <a:t>Códigos de cores </a:t>
            </a:r>
            <a:r>
              <a:rPr lang="pt-BR" b="1" dirty="0" err="1"/>
              <a:t>html</a:t>
            </a:r>
            <a:r>
              <a:rPr lang="pt-BR" b="1" dirty="0"/>
              <a:t> Online:</a:t>
            </a:r>
          </a:p>
          <a:p>
            <a:pPr marL="457200" lvl="1" indent="0" algn="just">
              <a:buNone/>
            </a:pPr>
            <a:r>
              <a:rPr lang="pt-BR" dirty="0"/>
              <a:t>http://html-color-codes.info/Codigos-de-Cores-HTML/</a:t>
            </a:r>
          </a:p>
          <a:p>
            <a:pPr lvl="1" algn="just"/>
            <a:endParaRPr lang="pt-BR" dirty="0"/>
          </a:p>
          <a:p>
            <a:pPr lvl="1" algn="just"/>
            <a:r>
              <a:rPr lang="pt-BR" b="1" dirty="0"/>
              <a:t>Tipos de fontes:</a:t>
            </a:r>
          </a:p>
          <a:p>
            <a:pPr marL="457200" lvl="1" indent="0" algn="just">
              <a:buNone/>
            </a:pPr>
            <a:r>
              <a:rPr lang="pt-BR" dirty="0"/>
              <a:t>http://www.w3schools.com/css/css_font.asp</a:t>
            </a:r>
          </a:p>
          <a:p>
            <a:pPr lvl="1" algn="just"/>
            <a:endParaRPr lang="pt-BR" dirty="0"/>
          </a:p>
          <a:p>
            <a:pPr lvl="1" algn="just"/>
            <a:r>
              <a:rPr lang="pt-BR" b="1" dirty="0"/>
              <a:t>Fontes seguras para utilizar em seus projetos:</a:t>
            </a:r>
          </a:p>
          <a:p>
            <a:pPr marL="457200" lvl="1" indent="0" algn="just">
              <a:buNone/>
            </a:pPr>
            <a:r>
              <a:rPr lang="pt-BR" dirty="0"/>
              <a:t>http://www.w3schools.com/cssref/css_websafe_fonts.asp</a:t>
            </a:r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15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pPr marL="457200" lvl="1" indent="-457200" algn="just">
              <a:buSzPct val="80000"/>
              <a:buFont typeface="+mj-lt"/>
              <a:buAutoNum type="arabicPeriod"/>
            </a:pPr>
            <a:r>
              <a:rPr lang="pt-BR" sz="2200" dirty="0" smtClean="0">
                <a:ea typeface="+mn-ea"/>
                <a:cs typeface="+mn-cs"/>
              </a:rPr>
              <a:t>Crie uma formatação para as páginas abaixo: </a:t>
            </a:r>
            <a:endParaRPr lang="pt-BR" sz="2000" dirty="0" smtClean="0">
              <a:ea typeface="+mn-ea"/>
              <a:cs typeface="+mn-cs"/>
            </a:endParaRPr>
          </a:p>
          <a:p>
            <a:pPr marL="742950" lvl="2" indent="-342900" algn="just">
              <a:buSzPct val="80000"/>
            </a:pPr>
            <a:r>
              <a:rPr lang="pt-BR" sz="1600" dirty="0">
                <a:ea typeface="+mn-ea"/>
                <a:cs typeface="+mn-cs"/>
              </a:rPr>
              <a:t>Cursos (</a:t>
            </a:r>
            <a:r>
              <a:rPr lang="pt-BR" sz="1600" dirty="0" smtClean="0">
                <a:ea typeface="+mn-ea"/>
                <a:cs typeface="+mn-cs"/>
              </a:rPr>
              <a:t>cursos.html)</a:t>
            </a:r>
          </a:p>
          <a:p>
            <a:pPr marL="742950" lvl="2" indent="-342900" algn="just">
              <a:buSzPct val="80000"/>
            </a:pPr>
            <a:r>
              <a:rPr lang="pt-BR" sz="1600" dirty="0" smtClean="0">
                <a:ea typeface="+mn-ea"/>
                <a:cs typeface="+mn-cs"/>
              </a:rPr>
              <a:t>Edificações </a:t>
            </a:r>
            <a:r>
              <a:rPr lang="pt-BR" sz="1600" dirty="0"/>
              <a:t>(</a:t>
            </a:r>
            <a:r>
              <a:rPr lang="pt-BR" sz="1600" dirty="0" smtClean="0"/>
              <a:t>edificações.html)</a:t>
            </a:r>
            <a:endParaRPr lang="pt-BR" sz="1600" dirty="0" smtClean="0">
              <a:ea typeface="+mn-ea"/>
              <a:cs typeface="+mn-cs"/>
            </a:endParaRPr>
          </a:p>
          <a:p>
            <a:pPr marL="742950" lvl="2" indent="-342900" algn="just">
              <a:buSzPct val="80000"/>
            </a:pPr>
            <a:r>
              <a:rPr lang="pt-BR" sz="1600" dirty="0" smtClean="0">
                <a:ea typeface="+mn-ea"/>
                <a:cs typeface="+mn-cs"/>
              </a:rPr>
              <a:t>Desenvolvimento </a:t>
            </a:r>
            <a:r>
              <a:rPr lang="pt-BR" sz="1600" dirty="0">
                <a:ea typeface="+mn-ea"/>
                <a:cs typeface="+mn-cs"/>
              </a:rPr>
              <a:t>de </a:t>
            </a:r>
            <a:r>
              <a:rPr lang="pt-BR" sz="1600" dirty="0" smtClean="0">
                <a:ea typeface="+mn-ea"/>
                <a:cs typeface="+mn-cs"/>
              </a:rPr>
              <a:t>Sistemas </a:t>
            </a:r>
            <a:r>
              <a:rPr lang="pt-BR" sz="1600" dirty="0"/>
              <a:t>(</a:t>
            </a:r>
            <a:r>
              <a:rPr lang="pt-BR" sz="1600" dirty="0" smtClean="0"/>
              <a:t>desenvolvimento.html)</a:t>
            </a:r>
            <a:endParaRPr lang="pt-BR" sz="1600" dirty="0" smtClean="0">
              <a:ea typeface="+mn-ea"/>
              <a:cs typeface="+mn-cs"/>
            </a:endParaRPr>
          </a:p>
          <a:p>
            <a:pPr marL="742950" lvl="2" indent="-342900" algn="just">
              <a:buSzPct val="80000"/>
            </a:pPr>
            <a:r>
              <a:rPr lang="pt-BR" sz="1600" dirty="0" smtClean="0">
                <a:ea typeface="+mn-ea"/>
                <a:cs typeface="+mn-cs"/>
              </a:rPr>
              <a:t>Química </a:t>
            </a:r>
            <a:r>
              <a:rPr lang="pt-BR" sz="1600" dirty="0"/>
              <a:t>(</a:t>
            </a:r>
            <a:r>
              <a:rPr lang="pt-BR" sz="1600" dirty="0" smtClean="0"/>
              <a:t>química.html)</a:t>
            </a:r>
            <a:endParaRPr lang="pt-BR" sz="1600" dirty="0"/>
          </a:p>
          <a:p>
            <a:pPr marL="0" lvl="1" indent="0" algn="just">
              <a:buSzPct val="80000"/>
              <a:buNone/>
            </a:pPr>
            <a:r>
              <a:rPr lang="pt-BR" sz="2200" dirty="0">
                <a:ea typeface="+mn-ea"/>
                <a:cs typeface="+mn-cs"/>
              </a:rPr>
              <a:t> </a:t>
            </a:r>
            <a:r>
              <a:rPr lang="pt-BR" sz="2200" dirty="0" smtClean="0">
                <a:ea typeface="+mn-ea"/>
                <a:cs typeface="+mn-cs"/>
              </a:rPr>
              <a:t>    Basicamente</a:t>
            </a:r>
            <a:r>
              <a:rPr lang="pt-BR" sz="2200" dirty="0">
                <a:ea typeface="+mn-ea"/>
                <a:cs typeface="+mn-cs"/>
              </a:rPr>
              <a:t>, </a:t>
            </a:r>
            <a:r>
              <a:rPr lang="pt-BR" sz="2200" dirty="0" smtClean="0">
                <a:ea typeface="+mn-ea"/>
                <a:cs typeface="+mn-cs"/>
              </a:rPr>
              <a:t>a formatação deve conter:</a:t>
            </a:r>
          </a:p>
          <a:p>
            <a:pPr marL="742950" lvl="2" indent="-342900" algn="just">
              <a:buSzPct val="80000"/>
            </a:pPr>
            <a:r>
              <a:rPr lang="pt-BR" sz="1600" dirty="0"/>
              <a:t>background-color</a:t>
            </a:r>
          </a:p>
          <a:p>
            <a:pPr marL="742950" lvl="2" indent="-342900" algn="just">
              <a:buSzPct val="80000"/>
            </a:pPr>
            <a:r>
              <a:rPr lang="pt-BR" sz="1600" dirty="0"/>
              <a:t>color</a:t>
            </a:r>
          </a:p>
          <a:p>
            <a:pPr marL="742950" lvl="2" indent="-342900" algn="just">
              <a:buSzPct val="80000"/>
            </a:pPr>
            <a:r>
              <a:rPr lang="pt-BR" sz="1600" dirty="0" err="1"/>
              <a:t>text-align</a:t>
            </a:r>
            <a:endParaRPr lang="pt-BR" sz="1600" dirty="0"/>
          </a:p>
          <a:p>
            <a:pPr marL="742950" lvl="2" indent="-342900" algn="just">
              <a:buSzPct val="80000"/>
            </a:pPr>
            <a:r>
              <a:rPr lang="pt-BR" sz="1600" dirty="0" err="1"/>
              <a:t>font-family</a:t>
            </a:r>
            <a:r>
              <a:rPr lang="pt-BR" sz="1600" dirty="0"/>
              <a:t> </a:t>
            </a:r>
          </a:p>
          <a:p>
            <a:pPr marL="742950" lvl="2" indent="-342900" algn="just">
              <a:buSzPct val="80000"/>
            </a:pPr>
            <a:endParaRPr lang="pt-BR" sz="1600" dirty="0"/>
          </a:p>
          <a:p>
            <a:pPr marL="0" lvl="1" indent="0" algn="just">
              <a:buSzPct val="80000"/>
              <a:buNone/>
            </a:pPr>
            <a:endParaRPr lang="pt-BR" sz="2200" dirty="0" smtClean="0">
              <a:ea typeface="+mn-ea"/>
              <a:cs typeface="+mn-cs"/>
            </a:endParaRPr>
          </a:p>
          <a:p>
            <a:pPr marL="0" lvl="1" indent="0" algn="just">
              <a:buSzPct val="80000"/>
              <a:buNone/>
            </a:pPr>
            <a:endParaRPr lang="pt-BR" sz="2200" dirty="0">
              <a:ea typeface="+mn-ea"/>
              <a:cs typeface="+mn-cs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6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Sugestão: assistas as vídeos aulas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16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sz="2400" b="1" dirty="0" smtClean="0"/>
              <a:t>HTML </a:t>
            </a:r>
            <a:r>
              <a:rPr lang="pt-BR" sz="2400" b="1" dirty="0"/>
              <a:t>e CSS para iniciantes – Parte 8</a:t>
            </a:r>
            <a:endParaRPr lang="pt-BR" sz="2400" dirty="0"/>
          </a:p>
          <a:p>
            <a:pPr lvl="1" algn="just"/>
            <a:r>
              <a:rPr lang="pt-BR" sz="2100" dirty="0"/>
              <a:t>Na oitava vídeo aula a </a:t>
            </a:r>
            <a:r>
              <a:rPr lang="pt-BR" sz="2100" dirty="0" err="1">
                <a:hlinkClick r:id="rId3"/>
              </a:rPr>
              <a:t>RBtech</a:t>
            </a:r>
            <a:r>
              <a:rPr lang="pt-BR" sz="2100" dirty="0"/>
              <a:t> mostra a utilização básica do CSS (</a:t>
            </a:r>
            <a:r>
              <a:rPr lang="pt-BR" sz="2100" dirty="0" err="1"/>
              <a:t>Cascading</a:t>
            </a:r>
            <a:r>
              <a:rPr lang="pt-BR" sz="2100" dirty="0"/>
              <a:t> </a:t>
            </a:r>
            <a:r>
              <a:rPr lang="pt-BR" sz="2100" dirty="0" err="1"/>
              <a:t>Style</a:t>
            </a:r>
            <a:r>
              <a:rPr lang="pt-BR" sz="2100" dirty="0"/>
              <a:t> </a:t>
            </a:r>
            <a:r>
              <a:rPr lang="pt-BR" sz="2100" dirty="0" err="1"/>
              <a:t>Sheets</a:t>
            </a:r>
            <a:r>
              <a:rPr lang="pt-BR" sz="2100" dirty="0"/>
              <a:t>).</a:t>
            </a:r>
          </a:p>
          <a:p>
            <a:r>
              <a:rPr lang="pt-BR" sz="2400" b="1" dirty="0"/>
              <a:t>HTML e CSS para iniciantes – Parte 9</a:t>
            </a:r>
            <a:endParaRPr lang="pt-BR" sz="2400" dirty="0"/>
          </a:p>
          <a:p>
            <a:pPr lvl="1" algn="just"/>
            <a:r>
              <a:rPr lang="pt-BR" sz="2100" dirty="0"/>
              <a:t>Na nona vídeo aula a </a:t>
            </a:r>
            <a:r>
              <a:rPr lang="pt-BR" sz="2100" dirty="0" err="1">
                <a:hlinkClick r:id="rId3"/>
              </a:rPr>
              <a:t>RBtech</a:t>
            </a:r>
            <a:r>
              <a:rPr lang="pt-BR" sz="2100" dirty="0"/>
              <a:t> abordar a utilização </a:t>
            </a:r>
            <a:r>
              <a:rPr lang="pt-BR" sz="2100" dirty="0" err="1"/>
              <a:t>DIVs</a:t>
            </a:r>
            <a:r>
              <a:rPr lang="pt-BR" sz="2100" dirty="0"/>
              <a:t> e como criar um layout simples com HTML e CSS.</a:t>
            </a:r>
          </a:p>
          <a:p>
            <a:pPr lvl="1" algn="just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3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Roteiro 04</a:t>
            </a: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Introdução ao </a:t>
            </a:r>
            <a:r>
              <a:rPr lang="pt-BR" i="1" dirty="0" err="1"/>
              <a:t>Cascading</a:t>
            </a:r>
            <a:r>
              <a:rPr lang="pt-BR" i="1" dirty="0"/>
              <a:t> </a:t>
            </a:r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i="1" dirty="0" err="1"/>
              <a:t>Sheets</a:t>
            </a:r>
            <a:r>
              <a:rPr lang="pt-BR" i="1" dirty="0"/>
              <a:t> </a:t>
            </a:r>
            <a:r>
              <a:rPr lang="pt-BR" dirty="0"/>
              <a:t>(CSS)</a:t>
            </a:r>
          </a:p>
          <a:p>
            <a:pPr lvl="1"/>
            <a:r>
              <a:rPr lang="pt-BR" dirty="0" smtClean="0"/>
              <a:t>Seletores</a:t>
            </a:r>
            <a:endParaRPr lang="pt-BR" dirty="0"/>
          </a:p>
          <a:p>
            <a:pPr lvl="1"/>
            <a:r>
              <a:rPr lang="pt-BR" dirty="0" smtClean="0"/>
              <a:t>Sugestão de vídeos </a:t>
            </a:r>
            <a:r>
              <a:rPr lang="pt-BR" dirty="0"/>
              <a:t>aulas </a:t>
            </a:r>
          </a:p>
          <a:p>
            <a:pPr lvl="1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</a:t>
            </a:fld>
            <a:endParaRPr lang="pt-BR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1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3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r>
              <a:rPr lang="pt-BR" dirty="0" smtClean="0"/>
              <a:t>Já </a:t>
            </a:r>
            <a:r>
              <a:rPr lang="pt-BR" dirty="0"/>
              <a:t>sabemos criar uma página utilizando a linguagem HTML. Atualmente o navegador exibe apenas o conteúdo, ou </a:t>
            </a:r>
            <a:r>
              <a:rPr lang="pt-BR" dirty="0" smtClean="0"/>
              <a:t>seja, não </a:t>
            </a:r>
            <a:r>
              <a:rPr lang="pt-BR" dirty="0"/>
              <a:t>aplicamos nenhum estilo (formatação). </a:t>
            </a:r>
            <a:endParaRPr lang="pt-BR" dirty="0" smtClean="0"/>
          </a:p>
          <a:p>
            <a:pPr lvl="1" algn="just"/>
            <a:r>
              <a:rPr lang="pt-BR" dirty="0" smtClean="0"/>
              <a:t>Imagine </a:t>
            </a:r>
            <a:r>
              <a:rPr lang="pt-BR" dirty="0"/>
              <a:t>que seja necessário definir o tamanho da letra (fonte) do </a:t>
            </a:r>
            <a:r>
              <a:rPr lang="pt-BR" dirty="0" smtClean="0"/>
              <a:t>subtítulo (h2</a:t>
            </a:r>
            <a:r>
              <a:rPr lang="pt-BR" dirty="0"/>
              <a:t>) como 16 pixels. O navegador nos permite especificar esse estilo da seguinte forma</a:t>
            </a:r>
            <a:r>
              <a:rPr lang="pt-BR" dirty="0" smtClean="0"/>
              <a:t>:</a:t>
            </a:r>
          </a:p>
          <a:p>
            <a:pPr lvl="1" algn="just"/>
            <a:endParaRPr lang="pt-BR" sz="1050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00313"/>
            <a:ext cx="7632848" cy="3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código </a:t>
            </a:r>
            <a:r>
              <a:rPr lang="pt-BR" dirty="0" smtClean="0"/>
              <a:t>anterior funcionar </a:t>
            </a:r>
            <a:r>
              <a:rPr lang="pt-BR" dirty="0"/>
              <a:t>mas não é muito prático. </a:t>
            </a:r>
            <a:endParaRPr lang="pt-BR" dirty="0" smtClean="0"/>
          </a:p>
          <a:p>
            <a:pPr lvl="1" algn="just"/>
            <a:r>
              <a:rPr lang="pt-BR" dirty="0" smtClean="0"/>
              <a:t>Caso </a:t>
            </a:r>
            <a:r>
              <a:rPr lang="pt-BR" dirty="0"/>
              <a:t>seja necessário todos os subtítulos da página com a mesma aparência, teríamos que repetir esse código em todas 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&lt;h2&gt;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solução para esse problema é usar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style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 e </a:t>
            </a:r>
            <a:r>
              <a:rPr lang="pt-BR" dirty="0" smtClean="0"/>
              <a:t>definir o </a:t>
            </a:r>
            <a:r>
              <a:rPr lang="pt-BR" dirty="0"/>
              <a:t>estilo desejado dentro dela</a:t>
            </a:r>
            <a:r>
              <a:rPr lang="pt-BR" dirty="0" smtClean="0"/>
              <a:t>:</a:t>
            </a:r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 onde colocamos 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style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? </a:t>
            </a:r>
          </a:p>
          <a:p>
            <a:pPr lvl="1" algn="just"/>
            <a:r>
              <a:rPr lang="pt-BR" dirty="0"/>
              <a:t>No local onde o navegador </a:t>
            </a:r>
            <a:r>
              <a:rPr lang="pt-BR" dirty="0" smtClean="0"/>
              <a:t>procura </a:t>
            </a:r>
            <a:r>
              <a:rPr lang="pt-BR" dirty="0"/>
              <a:t>tais informações: dentro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head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.</a:t>
            </a:r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878560"/>
            <a:ext cx="3649325" cy="13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61" y="1209631"/>
            <a:ext cx="6493599" cy="5543157"/>
          </a:xfrm>
          <a:prstGeom prst="rect">
            <a:avLst/>
          </a:prstGeom>
        </p:spPr>
      </p:pic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5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83248" y="6590012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exemplo01.html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111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6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r>
              <a:rPr lang="pt-BR" dirty="0" smtClean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style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b="1" dirty="0"/>
              <a:t> </a:t>
            </a:r>
            <a:r>
              <a:rPr lang="pt-BR" dirty="0"/>
              <a:t>não só evitou a repetição como também deixou nosso código mais organizado. Tudo que é relativo à aparência da página ficou agrupado num só lugar. </a:t>
            </a:r>
            <a:endParaRPr lang="pt-BR" dirty="0" smtClean="0"/>
          </a:p>
          <a:p>
            <a:pPr lvl="1" algn="just"/>
            <a:r>
              <a:rPr lang="pt-BR" dirty="0"/>
              <a:t>Mas ainda temos um problema:</a:t>
            </a:r>
            <a:r>
              <a:rPr lang="pt-BR" b="1" dirty="0"/>
              <a:t> </a:t>
            </a:r>
            <a:r>
              <a:rPr lang="pt-BR" dirty="0">
                <a:solidFill>
                  <a:srgbClr val="FF0000"/>
                </a:solidFill>
              </a:rPr>
              <a:t>nosso site não vai ter uma página</a:t>
            </a:r>
            <a:r>
              <a:rPr lang="pt-BR" dirty="0"/>
              <a:t>. </a:t>
            </a:r>
            <a:r>
              <a:rPr lang="pt-BR" dirty="0" smtClean="0"/>
              <a:t>E como </a:t>
            </a:r>
            <a:r>
              <a:rPr lang="pt-BR" dirty="0"/>
              <a:t>podemos evitar essa </a:t>
            </a:r>
            <a:r>
              <a:rPr lang="pt-BR" dirty="0" smtClean="0"/>
              <a:t>repetição em diferentes arquivos? </a:t>
            </a: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Colocando </a:t>
            </a:r>
            <a:r>
              <a:rPr lang="pt-BR" dirty="0">
                <a:solidFill>
                  <a:srgbClr val="FF0000"/>
                </a:solidFill>
              </a:rPr>
              <a:t>o CSS num arquivo separado! </a:t>
            </a:r>
            <a:r>
              <a:rPr lang="pt-BR" dirty="0"/>
              <a:t>Podemos, então, criar um arquivo chamado </a:t>
            </a:r>
            <a:r>
              <a:rPr lang="pt-BR" dirty="0">
                <a:solidFill>
                  <a:srgbClr val="FF0000"/>
                </a:solidFill>
              </a:rPr>
              <a:t>estilo.css</a:t>
            </a:r>
            <a:r>
              <a:rPr lang="pt-BR" dirty="0"/>
              <a:t> com o conteúdo que tínhamos colocado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style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157192"/>
            <a:ext cx="3008628" cy="9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7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r>
              <a:rPr lang="pt-BR" dirty="0" smtClean="0"/>
              <a:t>Agora</a:t>
            </a:r>
            <a:r>
              <a:rPr lang="pt-BR" dirty="0"/>
              <a:t>, no arquivo HTML, precisamos dizer para o navegador que esse arquivo CSS precisa ser carregado. Para isso, usamos 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&lt;link</a:t>
            </a:r>
            <a:r>
              <a:rPr lang="pt-BR" dirty="0" smtClean="0">
                <a:solidFill>
                  <a:srgbClr val="FF0000"/>
                </a:solidFill>
              </a:rPr>
              <a:t>&gt;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30902"/>
            <a:ext cx="6380457" cy="3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>
          <a:xfrm>
            <a:off x="195263" y="-99392"/>
            <a:ext cx="8948737" cy="914401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8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99248" y="5857527"/>
            <a:ext cx="2133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exemplo02.html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373" y="5294705"/>
            <a:ext cx="2442068" cy="79859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564267" y="6161336"/>
            <a:ext cx="1806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arquivo: estilo01.css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12" y="1369056"/>
            <a:ext cx="5538513" cy="44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</a:t>
            </a:r>
            <a:r>
              <a:rPr lang="pt-BR" dirty="0" smtClean="0"/>
              <a:t>CSS)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9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  <a:p>
            <a:pPr lvl="1" algn="just"/>
            <a:r>
              <a:rPr lang="pt-BR" dirty="0" smtClean="0"/>
              <a:t>Agora </a:t>
            </a:r>
            <a:r>
              <a:rPr lang="pt-BR" dirty="0"/>
              <a:t>que sabemos onde escrever o CSS, podemos começar a especificar o estilo que queremos que nossa página tenha. </a:t>
            </a:r>
            <a:endParaRPr lang="pt-BR" dirty="0" smtClean="0"/>
          </a:p>
          <a:p>
            <a:pPr lvl="1" algn="just"/>
            <a:r>
              <a:rPr lang="pt-BR" dirty="0" smtClean="0"/>
              <a:t>Vamos </a:t>
            </a:r>
            <a:r>
              <a:rPr lang="pt-BR" dirty="0"/>
              <a:t>começar ajustando as cores. Como queremos mexer na cor de fundo do </a:t>
            </a:r>
            <a:r>
              <a:rPr lang="pt-BR" dirty="0" smtClean="0"/>
              <a:t>título, cor da letra alinhamento do texto  e tipo da fonte, as propriedades </a:t>
            </a:r>
            <a:r>
              <a:rPr lang="pt-BR" dirty="0"/>
              <a:t>que vamos </a:t>
            </a:r>
            <a:r>
              <a:rPr lang="pt-BR" dirty="0" smtClean="0"/>
              <a:t>utilizar são:</a:t>
            </a:r>
          </a:p>
          <a:p>
            <a:pPr lvl="2" algn="just"/>
            <a:r>
              <a:rPr lang="pt-BR" sz="1600" dirty="0" smtClean="0"/>
              <a:t>background-color</a:t>
            </a:r>
            <a:endParaRPr lang="pt-BR" sz="1600" dirty="0"/>
          </a:p>
          <a:p>
            <a:pPr lvl="2" algn="just"/>
            <a:r>
              <a:rPr lang="pt-BR" sz="1600" dirty="0" smtClean="0"/>
              <a:t>color</a:t>
            </a:r>
            <a:endParaRPr lang="pt-BR" sz="1600" dirty="0"/>
          </a:p>
          <a:p>
            <a:pPr lvl="2" algn="just"/>
            <a:r>
              <a:rPr lang="pt-BR" sz="1600" dirty="0" err="1" smtClean="0"/>
              <a:t>text-align</a:t>
            </a:r>
            <a:endParaRPr lang="pt-BR" sz="1600" dirty="0"/>
          </a:p>
          <a:p>
            <a:pPr lvl="2" algn="just"/>
            <a:r>
              <a:rPr lang="pt-BR" sz="1600" dirty="0" err="1" smtClean="0"/>
              <a:t>font-family</a:t>
            </a:r>
            <a:r>
              <a:rPr lang="pt-BR" sz="1600" dirty="0" smtClean="0"/>
              <a:t> 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maior parte das propriedades que podemos alterar no CSS tem um nome bem explicativo.</a:t>
            </a:r>
          </a:p>
          <a:p>
            <a:pPr lvl="1" algn="just"/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1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ersonalizar design">
  <a:themeElements>
    <a:clrScheme name="2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16304</TotalTime>
  <Words>570</Words>
  <Application>Microsoft Office PowerPoint</Application>
  <PresentationFormat>Apresentação na tela (4:3)</PresentationFormat>
  <Paragraphs>203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Radial</vt:lpstr>
      <vt:lpstr>2_Personalizar design</vt:lpstr>
      <vt:lpstr> Roteiro 04  </vt:lpstr>
      <vt:lpstr> Roteiro 04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 Cascading Style Sheets (CSS)    </vt:lpstr>
      <vt:lpstr>   Exercício   </vt:lpstr>
      <vt:lpstr>   Sugestão: assistas as vídeos aulas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e Negociação  entre SMA</dc:title>
  <dc:creator>usuario</dc:creator>
  <cp:lastModifiedBy>USUARIO</cp:lastModifiedBy>
  <cp:revision>1067</cp:revision>
  <cp:lastPrinted>2018-02-21T23:37:56Z</cp:lastPrinted>
  <dcterms:created xsi:type="dcterms:W3CDTF">2007-10-12T12:00:54Z</dcterms:created>
  <dcterms:modified xsi:type="dcterms:W3CDTF">2018-03-21T01:26:44Z</dcterms:modified>
</cp:coreProperties>
</file>