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5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75B22"/>
    <a:srgbClr val="FF1515"/>
    <a:srgbClr val="FA867A"/>
    <a:srgbClr val="FF5050"/>
    <a:srgbClr val="80C535"/>
    <a:srgbClr val="74B23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9645" autoAdjust="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4"/>
    </p:cViewPr>
  </p:sorter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732FFBF-D7F6-410B-B2E3-DFCBA63EE4DA}" type="datetimeFigureOut">
              <a:rPr lang="pt-BR"/>
              <a:pPr>
                <a:defRPr/>
              </a:pPr>
              <a:t>26/03/2018</a:t>
            </a:fld>
            <a:endParaRPr lang="pt-BR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A87070-5E25-4B1A-A1F8-67E897E78F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520">
              <a:defRPr sz="1300"/>
            </a:lvl1pPr>
          </a:lstStyle>
          <a:p>
            <a:pPr>
              <a:defRPr/>
            </a:pPr>
            <a:fld id="{05949C80-E6FD-4A9A-8C7E-8723A65187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409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5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29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2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4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5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99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9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14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4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4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3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9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39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9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38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24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81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1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9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27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46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1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1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9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3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690563" y="908050"/>
            <a:ext cx="7391400" cy="936625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accent1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1341438"/>
            <a:ext cx="7391400" cy="3743325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accent1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0" y="1196975"/>
            <a:ext cx="9144000" cy="12954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2387600"/>
            <a:ext cx="9144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5F208-2175-418F-9B6D-BE7B50DF32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494E-6897-4FF5-A65A-AF8EF1B45F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42485-A6DF-4D60-B327-A98F1056C4F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3F5-42FF-4704-89ED-5C7D8AF9BD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3F47-468C-48FE-8F41-17D624C9D9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E5A7-8D9C-4ECD-8D8A-09F64FB12D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F3DDE-40BE-447A-B98C-300A3F519A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F8BB-2010-4FF1-B755-D2678C1249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4678-F971-4C96-B62C-DBF8F20511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582E2-81A5-4510-9A35-D46881E78D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E874D-E9EC-4E29-86A0-08757EED3C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7650" y="785794"/>
            <a:ext cx="8716963" cy="5616575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9D63E-B604-4E2E-9920-1806168F9B5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896E-F5D5-4FE1-AFAD-F1546EC9EE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BB253-502D-4974-B3E9-35A47F4142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2490E-75AF-45A8-BD65-59F4798C8D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8EA6F-437D-4D78-AAF6-1581C0AA7C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A595E-6DBF-4218-8E52-8D05BE5F6DE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DE8A4-3AB5-4776-B490-CF7555C63A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1E701-9A3D-457D-8001-40688991172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66944-E118-42DC-A61E-76EF817CF7D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91062-5F40-40AC-90A2-097EEC7C1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BE6A3-1A84-4B84-9A18-0448BD2D7C9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-100013"/>
            <a:ext cx="8948737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81075"/>
            <a:ext cx="87169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198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614203F-B4D9-4771-91DE-7BFD2042422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60" name="Line 12"/>
          <p:cNvSpPr>
            <a:spLocks noChangeShapeType="1"/>
          </p:cNvSpPr>
          <p:nvPr userDrawn="1"/>
        </p:nvSpPr>
        <p:spPr bwMode="auto">
          <a:xfrm>
            <a:off x="1588" y="692150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4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2959100"/>
            <a:ext cx="916146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2874963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17801" name="Line 9"/>
          <p:cNvSpPr>
            <a:spLocks noChangeShapeType="1"/>
          </p:cNvSpPr>
          <p:nvPr userDrawn="1"/>
        </p:nvSpPr>
        <p:spPr bwMode="auto">
          <a:xfrm>
            <a:off x="1588" y="3667125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198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D3934ED-0A82-413B-9D8C-B811371894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7807" name="Line 15"/>
          <p:cNvSpPr>
            <a:spLocks noChangeShapeType="1"/>
          </p:cNvSpPr>
          <p:nvPr userDrawn="1"/>
        </p:nvSpPr>
        <p:spPr bwMode="auto">
          <a:xfrm>
            <a:off x="1588" y="3046413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rbtech.inf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ujor.com/tutorial/guia-completo-seletores-css3.ph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pt/tutorials/the-30-css-selectors-you-must-memorize--net-16048" TargetMode="External"/><Relationship Id="rId5" Type="http://schemas.openxmlformats.org/officeDocument/2006/relationships/hyperlink" Target="http://www.w3c.br/Cursos/CursoCSS3" TargetMode="External"/><Relationship Id="rId4" Type="http://schemas.openxmlformats.org/officeDocument/2006/relationships/hyperlink" Target="http://www.maujor.com/tutorial/propriedade-css-margin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43211"/>
            <a:ext cx="9144000" cy="1609725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z="3400" b="1" dirty="0" smtClean="0"/>
              <a:t/>
            </a:r>
            <a:br>
              <a:rPr lang="pt-BR" sz="3400" b="1" dirty="0" smtClean="0"/>
            </a:br>
            <a:r>
              <a:rPr lang="pt-BR" sz="4000" b="1" dirty="0" smtClean="0"/>
              <a:t>Roteiro </a:t>
            </a:r>
            <a:r>
              <a:rPr lang="pt-BR" sz="4000" b="1" dirty="0" smtClean="0"/>
              <a:t>05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3400" b="1" dirty="0"/>
              <a:t/>
            </a:r>
            <a:br>
              <a:rPr lang="pt-BR" sz="3400" b="1" dirty="0"/>
            </a:br>
            <a:endParaRPr lang="pt-BR" sz="3400" b="1" dirty="0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55650" y="3286125"/>
            <a:ext cx="705643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600" b="1" dirty="0"/>
              <a:t>Professor:</a:t>
            </a:r>
            <a:r>
              <a:rPr lang="pt-BR" sz="1600" dirty="0"/>
              <a:t> 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Prof. M.Sc. </a:t>
            </a:r>
            <a:r>
              <a:rPr lang="pt-BR" sz="1600" dirty="0" smtClean="0"/>
              <a:t>Eduardo Siqueira Martins</a:t>
            </a: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400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 algn="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 algn="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 bwMode="auto">
          <a:xfrm>
            <a:off x="4457079" y="5715016"/>
            <a:ext cx="3643313" cy="785813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04" name="CaixaDeTexto 5"/>
          <p:cNvSpPr txBox="1">
            <a:spLocks noChangeArrowheads="1"/>
          </p:cNvSpPr>
          <p:nvPr/>
        </p:nvSpPr>
        <p:spPr bwMode="auto">
          <a:xfrm>
            <a:off x="4355976" y="5948363"/>
            <a:ext cx="3713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Calibri" pitchFamily="34" charset="0"/>
              </a:rPr>
              <a:t>Disciplina: </a:t>
            </a:r>
            <a:r>
              <a:rPr lang="pt-BR" sz="1600" b="1" dirty="0" smtClean="0">
                <a:latin typeface="Calibri" pitchFamily="34" charset="0"/>
              </a:rPr>
              <a:t>Programação </a:t>
            </a:r>
            <a:r>
              <a:rPr lang="pt-BR" sz="1600" b="1" dirty="0">
                <a:latin typeface="Calibri" pitchFamily="34" charset="0"/>
              </a:rPr>
              <a:t>para WEB </a:t>
            </a:r>
          </a:p>
        </p:txBody>
      </p:sp>
      <p:sp>
        <p:nvSpPr>
          <p:cNvPr id="16" name="Retângulo de cantos arredondados 4"/>
          <p:cNvSpPr/>
          <p:nvPr/>
        </p:nvSpPr>
        <p:spPr bwMode="auto">
          <a:xfrm>
            <a:off x="670891" y="5715016"/>
            <a:ext cx="3643313" cy="78581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08" name="CaixaDeTexto 8"/>
          <p:cNvSpPr txBox="1">
            <a:spLocks noChangeArrowheads="1"/>
          </p:cNvSpPr>
          <p:nvPr/>
        </p:nvSpPr>
        <p:spPr bwMode="auto">
          <a:xfrm>
            <a:off x="671513" y="5945008"/>
            <a:ext cx="3643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600" b="1" dirty="0">
                <a:latin typeface="Calibri" pitchFamily="34" charset="0"/>
              </a:rPr>
              <a:t>Curso: </a:t>
            </a:r>
            <a:r>
              <a:rPr lang="pt-BR" sz="1600" b="1" dirty="0" smtClean="0">
                <a:latin typeface="Calibri" pitchFamily="34" charset="0"/>
              </a:rPr>
              <a:t>Informática</a:t>
            </a:r>
            <a:endParaRPr lang="pt-BR" sz="1600" b="1" dirty="0">
              <a:latin typeface="Calibri" pitchFamily="34" charset="0"/>
            </a:endParaRPr>
          </a:p>
        </p:txBody>
      </p:sp>
      <p:pic>
        <p:nvPicPr>
          <p:cNvPr id="10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2000264" cy="1275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/>
              <a:t>em HTML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10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Div</a:t>
            </a:r>
            <a:endParaRPr lang="pt-BR" dirty="0"/>
          </a:p>
          <a:p>
            <a:pPr lvl="1" algn="just"/>
            <a:r>
              <a:rPr lang="pt-BR" dirty="0" smtClean="0"/>
              <a:t>Exemplo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62218" y="659001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exemplo02.css</a:t>
            </a:r>
            <a:endParaRPr lang="pt-BR" sz="1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256" y="972997"/>
            <a:ext cx="3288952" cy="56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11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Relativo</a:t>
            </a:r>
            <a:endParaRPr lang="pt-BR" dirty="0"/>
          </a:p>
          <a:p>
            <a:pPr lvl="1" algn="just"/>
            <a:r>
              <a:rPr lang="pt-BR" dirty="0" smtClean="0"/>
              <a:t>Quando </a:t>
            </a:r>
            <a:r>
              <a:rPr lang="pt-BR" dirty="0"/>
              <a:t>passamos o valor </a:t>
            </a:r>
            <a:r>
              <a:rPr lang="pt-BR" dirty="0" err="1">
                <a:solidFill>
                  <a:srgbClr val="FF0000"/>
                </a:solidFill>
              </a:rPr>
              <a:t>relative</a:t>
            </a:r>
            <a:r>
              <a:rPr lang="pt-BR" dirty="0"/>
              <a:t> para a propriedade </a:t>
            </a:r>
            <a:r>
              <a:rPr lang="pt-BR" dirty="0">
                <a:solidFill>
                  <a:srgbClr val="FF0000"/>
                </a:solidFill>
              </a:rPr>
              <a:t>position</a:t>
            </a:r>
            <a:r>
              <a:rPr lang="pt-BR" dirty="0"/>
              <a:t>, conseguimos mudar a posição do elemento de acordo com </a:t>
            </a:r>
            <a:r>
              <a:rPr lang="pt-BR" dirty="0" smtClean="0"/>
              <a:t>sua a </a:t>
            </a:r>
            <a:r>
              <a:rPr lang="pt-BR" dirty="0"/>
              <a:t>posição </a:t>
            </a:r>
            <a:r>
              <a:rPr lang="pt-BR" dirty="0" smtClean="0"/>
              <a:t>original.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99099" y="659001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exemplo04.css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708920"/>
            <a:ext cx="3096344" cy="3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" y="1314450"/>
            <a:ext cx="9099789" cy="5543550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12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Relativo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99099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exemplo04.html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009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13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Absoluto</a:t>
            </a:r>
            <a:endParaRPr lang="pt-BR" dirty="0"/>
          </a:p>
          <a:p>
            <a:pPr lvl="1" algn="just"/>
            <a:r>
              <a:rPr lang="pt-BR" dirty="0" smtClean="0"/>
              <a:t>Quando precisamos </a:t>
            </a:r>
            <a:r>
              <a:rPr lang="pt-BR" dirty="0"/>
              <a:t>posicionar elementos na </a:t>
            </a:r>
            <a:r>
              <a:rPr lang="pt-BR" dirty="0" smtClean="0"/>
              <a:t>página independentemente do conteúdo, </a:t>
            </a:r>
            <a:r>
              <a:rPr lang="pt-BR" dirty="0"/>
              <a:t>devemos </a:t>
            </a:r>
            <a:r>
              <a:rPr lang="pt-BR" dirty="0" smtClean="0"/>
              <a:t>utilizar </a:t>
            </a:r>
            <a:r>
              <a:rPr lang="pt-BR" dirty="0"/>
              <a:t>o valor </a:t>
            </a:r>
            <a:r>
              <a:rPr lang="pt-BR" dirty="0" err="1">
                <a:solidFill>
                  <a:srgbClr val="FF0000"/>
                </a:solidFill>
              </a:rPr>
              <a:t>absolute</a:t>
            </a:r>
            <a:r>
              <a:rPr lang="pt-BR" dirty="0"/>
              <a:t> da propriedade </a:t>
            </a:r>
            <a:r>
              <a:rPr lang="pt-BR" dirty="0">
                <a:solidFill>
                  <a:srgbClr val="FF0000"/>
                </a:solidFill>
              </a:rPr>
              <a:t>position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As propriedades </a:t>
            </a:r>
            <a:r>
              <a:rPr lang="pt-BR" dirty="0" err="1">
                <a:solidFill>
                  <a:srgbClr val="FF0000"/>
                </a:solidFill>
              </a:rPr>
              <a:t>left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right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top</a:t>
            </a:r>
            <a:r>
              <a:rPr lang="pt-BR" dirty="0"/>
              <a:t>, e </a:t>
            </a:r>
            <a:r>
              <a:rPr lang="pt-BR" dirty="0" err="1">
                <a:solidFill>
                  <a:srgbClr val="FF0000"/>
                </a:solidFill>
              </a:rPr>
              <a:t>bottom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podem ser utilizadas para definir as coordenadas e posicionar o elemento.</a:t>
            </a:r>
          </a:p>
          <a:p>
            <a:pPr lvl="1" algn="just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09" y="3594100"/>
            <a:ext cx="4074643" cy="29733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99099" y="659001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exemplo03.css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678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40768"/>
            <a:ext cx="9144000" cy="5517232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14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Absoluto</a:t>
            </a:r>
            <a:endParaRPr lang="pt-BR" dirty="0"/>
          </a:p>
          <a:p>
            <a:pPr lvl="1" algn="just"/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99099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exemplo03.html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050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735551"/>
            <a:ext cx="3757464" cy="1933809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15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Fixo</a:t>
            </a:r>
            <a:endParaRPr lang="pt-BR" dirty="0"/>
          </a:p>
          <a:p>
            <a:pPr lvl="1" algn="just"/>
            <a:r>
              <a:rPr lang="pt-BR" dirty="0" smtClean="0"/>
              <a:t>Podemos </a:t>
            </a:r>
            <a:r>
              <a:rPr lang="pt-BR" dirty="0"/>
              <a:t>ir um pouco além do resultado desejado e começar a pensar na interatividade da página. O que acontece, por exemplo, quando nosso usuário faz a rolagem da página? </a:t>
            </a:r>
            <a:endParaRPr lang="pt-BR" dirty="0" smtClean="0"/>
          </a:p>
          <a:p>
            <a:pPr lvl="2" algn="just"/>
            <a:r>
              <a:rPr lang="pt-BR" sz="1600" dirty="0" smtClean="0"/>
              <a:t>Um </a:t>
            </a:r>
            <a:r>
              <a:rPr lang="pt-BR" sz="1600" dirty="0"/>
              <a:t>detalhe relativamente simples de ser feito e que tem um resultado interessante é deixar o rodapé da página sempre visível, independentemente da posição da rolagem da página no navegador</a:t>
            </a:r>
            <a:r>
              <a:rPr lang="pt-BR" sz="1600" dirty="0" smtClean="0"/>
              <a:t>.</a:t>
            </a:r>
          </a:p>
          <a:p>
            <a:pPr lvl="1" algn="just"/>
            <a:r>
              <a:rPr lang="pt-BR" dirty="0"/>
              <a:t>Para conseguir esse resultado, devemos </a:t>
            </a:r>
            <a:r>
              <a:rPr lang="pt-BR" dirty="0" smtClean="0"/>
              <a:t>utilizar </a:t>
            </a:r>
            <a:r>
              <a:rPr lang="pt-BR" dirty="0"/>
              <a:t>o valor </a:t>
            </a:r>
            <a:r>
              <a:rPr lang="pt-BR" dirty="0" err="1">
                <a:solidFill>
                  <a:srgbClr val="FF0000"/>
                </a:solidFill>
              </a:rPr>
              <a:t>fixed</a:t>
            </a:r>
            <a:r>
              <a:rPr lang="pt-BR" dirty="0"/>
              <a:t> </a:t>
            </a:r>
            <a:r>
              <a:rPr lang="pt-BR" dirty="0" smtClean="0"/>
              <a:t>da </a:t>
            </a:r>
            <a:r>
              <a:rPr lang="pt-BR" dirty="0"/>
              <a:t>propriedade </a:t>
            </a:r>
            <a:r>
              <a:rPr lang="pt-BR" dirty="0">
                <a:solidFill>
                  <a:srgbClr val="FF0000"/>
                </a:solidFill>
              </a:rPr>
              <a:t>position</a:t>
            </a:r>
            <a:r>
              <a:rPr lang="pt-BR" dirty="0"/>
              <a:t>. </a:t>
            </a:r>
          </a:p>
          <a:p>
            <a:pPr lvl="1" algn="just"/>
            <a:endParaRPr lang="pt-BR" dirty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299099" y="659001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exemplo05.css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100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" y="1316459"/>
            <a:ext cx="9105363" cy="5541541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16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Fixo</a:t>
            </a:r>
            <a:endParaRPr lang="pt-BR" dirty="0"/>
          </a:p>
          <a:p>
            <a:pPr lvl="1" algn="just"/>
            <a:endParaRPr lang="pt-BR" dirty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299099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arquivo: exemplo05.html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78" y="3573016"/>
            <a:ext cx="2835774" cy="3194936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17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Flutuante</a:t>
            </a:r>
            <a:endParaRPr lang="pt-BR" dirty="0"/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propriedade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determina a retirada de um elemento do fluxo normal do documento</a:t>
            </a:r>
            <a:r>
              <a:rPr lang="pt-BR" dirty="0" smtClean="0"/>
              <a:t>, ou seja, ele pode </a:t>
            </a:r>
            <a:r>
              <a:rPr lang="pt-BR" dirty="0"/>
              <a:t>estar 'flutuando' à esquerda ou à </a:t>
            </a:r>
            <a:r>
              <a:rPr lang="pt-BR" dirty="0" smtClean="0"/>
              <a:t>direita.</a:t>
            </a:r>
          </a:p>
          <a:p>
            <a:pPr lvl="1" algn="just"/>
            <a:r>
              <a:rPr lang="pt-BR" dirty="0"/>
              <a:t>Há dois valores possíveis </a:t>
            </a:r>
            <a:r>
              <a:rPr lang="pt-BR" dirty="0" smtClean="0"/>
              <a:t>para a </a:t>
            </a:r>
            <a:r>
              <a:rPr lang="pt-BR" dirty="0"/>
              <a:t>propriedade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/>
              <a:t>além do </a:t>
            </a:r>
            <a:r>
              <a:rPr lang="pt-BR" dirty="0" err="1">
                <a:solidFill>
                  <a:srgbClr val="FF0000"/>
                </a:solidFill>
              </a:rPr>
              <a:t>none</a:t>
            </a:r>
            <a:r>
              <a:rPr lang="pt-BR" dirty="0"/>
              <a:t>, que é o padrão): </a:t>
            </a:r>
            <a:r>
              <a:rPr lang="pt-BR" dirty="0" err="1">
                <a:solidFill>
                  <a:srgbClr val="FF0000"/>
                </a:solidFill>
              </a:rPr>
              <a:t>left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right</a:t>
            </a:r>
            <a:r>
              <a:rPr lang="pt-BR" dirty="0"/>
              <a:t>. </a:t>
            </a: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3600010" y="659001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exemplo06.css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318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18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- </a:t>
            </a:r>
            <a:r>
              <a:rPr lang="pt-BR" dirty="0" smtClean="0"/>
              <a:t>Flutuante</a:t>
            </a:r>
            <a:endParaRPr lang="pt-BR" dirty="0"/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propriedade </a:t>
            </a:r>
            <a:r>
              <a:rPr lang="pt-BR" dirty="0" err="1">
                <a:solidFill>
                  <a:srgbClr val="FF0000"/>
                </a:solidFill>
              </a:rPr>
              <a:t>clear</a:t>
            </a:r>
            <a:r>
              <a:rPr lang="pt-BR" dirty="0"/>
              <a:t> é usada para controlar o comportamento dos elementos que se seguem aos elementos </a:t>
            </a:r>
            <a:r>
              <a:rPr lang="pt-BR" dirty="0" err="1">
                <a:solidFill>
                  <a:srgbClr val="FF0000"/>
                </a:solidFill>
              </a:rPr>
              <a:t>floats</a:t>
            </a:r>
            <a:r>
              <a:rPr lang="pt-BR" dirty="0"/>
              <a:t> </a:t>
            </a:r>
            <a:r>
              <a:rPr lang="pt-BR" dirty="0" smtClean="0"/>
              <a:t>no documento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propriedade </a:t>
            </a:r>
            <a:r>
              <a:rPr lang="pt-BR" dirty="0" err="1">
                <a:solidFill>
                  <a:srgbClr val="FF0000"/>
                </a:solidFill>
              </a:rPr>
              <a:t>clear</a:t>
            </a:r>
            <a:r>
              <a:rPr lang="pt-BR" dirty="0"/>
              <a:t> pode assumir os valores </a:t>
            </a:r>
            <a:r>
              <a:rPr lang="pt-BR" dirty="0" err="1">
                <a:solidFill>
                  <a:srgbClr val="FF0000"/>
                </a:solidFill>
              </a:rPr>
              <a:t>left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right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both</a:t>
            </a:r>
            <a:r>
              <a:rPr lang="pt-BR" dirty="0"/>
              <a:t> ou </a:t>
            </a:r>
            <a:r>
              <a:rPr lang="pt-BR" dirty="0" err="1">
                <a:solidFill>
                  <a:srgbClr val="FF0000"/>
                </a:solidFill>
              </a:rPr>
              <a:t>none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O </a:t>
            </a:r>
            <a:r>
              <a:rPr lang="pt-BR" dirty="0" err="1">
                <a:solidFill>
                  <a:srgbClr val="FF0000"/>
                </a:solidFill>
              </a:rPr>
              <a:t>clear</a:t>
            </a:r>
            <a:r>
              <a:rPr lang="pt-BR" dirty="0"/>
              <a:t> não é para o elemento que flutua, e sim para o próximo elemento na ordem do documento. </a:t>
            </a:r>
            <a:endParaRPr lang="pt-BR" dirty="0" smtClean="0"/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regra é </a:t>
            </a:r>
            <a:r>
              <a:rPr lang="pt-BR" dirty="0" smtClean="0"/>
              <a:t>quase sempre </a:t>
            </a:r>
            <a:r>
              <a:rPr lang="pt-BR" dirty="0"/>
              <a:t>válida: Se você usou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, muito provavelmente vai precisar usar </a:t>
            </a:r>
            <a:r>
              <a:rPr lang="pt-BR" dirty="0" err="1">
                <a:solidFill>
                  <a:srgbClr val="FF0000"/>
                </a:solidFill>
              </a:rPr>
              <a:t>clear</a:t>
            </a:r>
            <a:r>
              <a:rPr lang="pt-BR" dirty="0"/>
              <a:t>.</a:t>
            </a:r>
            <a:endParaRPr lang="pt-BR" dirty="0" smtClean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7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19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</a:t>
            </a:r>
            <a:r>
              <a:rPr lang="pt-BR"/>
              <a:t>- </a:t>
            </a:r>
            <a:r>
              <a:rPr lang="pt-BR" smtClean="0"/>
              <a:t>Flutuante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299099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exemplo06.html</a:t>
            </a:r>
            <a:endParaRPr lang="pt-BR" sz="1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" y="1628800"/>
            <a:ext cx="914414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Roteiro </a:t>
            </a:r>
            <a:r>
              <a:rPr lang="pt-BR" dirty="0" smtClean="0"/>
              <a:t>05</a:t>
            </a: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Seletores</a:t>
            </a:r>
          </a:p>
          <a:p>
            <a:pPr lvl="1"/>
            <a:r>
              <a:rPr lang="pt-BR" dirty="0" err="1" smtClean="0"/>
              <a:t>Pseudo-classe</a:t>
            </a:r>
            <a:endParaRPr lang="pt-BR" dirty="0" smtClean="0"/>
          </a:p>
          <a:p>
            <a:pPr lvl="1"/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/>
              <a:t>em HTML</a:t>
            </a:r>
            <a:endParaRPr lang="pt-BR" dirty="0" smtClean="0"/>
          </a:p>
          <a:p>
            <a:pPr lvl="1"/>
            <a:r>
              <a:rPr lang="pt-BR" dirty="0" smtClean="0"/>
              <a:t>Posicionamento</a:t>
            </a:r>
          </a:p>
          <a:p>
            <a:pPr lvl="1"/>
            <a:r>
              <a:rPr lang="pt-BR" dirty="0" smtClean="0"/>
              <a:t>Espaços</a:t>
            </a:r>
          </a:p>
          <a:p>
            <a:pPr lvl="1"/>
            <a:r>
              <a:rPr lang="pt-BR" dirty="0"/>
              <a:t>Sugestão de vídeos aulas </a:t>
            </a:r>
          </a:p>
          <a:p>
            <a:pPr lvl="1"/>
            <a:r>
              <a:rPr lang="pt-BR" dirty="0"/>
              <a:t>Sugestão de </a:t>
            </a:r>
            <a:r>
              <a:rPr lang="pt-BR" dirty="0" smtClean="0"/>
              <a:t>textos </a:t>
            </a:r>
            <a:r>
              <a:rPr lang="pt-BR" smtClean="0"/>
              <a:t>e apostilas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</a:t>
            </a:fld>
            <a:endParaRPr lang="pt-BR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Posicionamento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20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Posicionado </a:t>
            </a:r>
            <a:r>
              <a:rPr lang="pt-BR"/>
              <a:t>- </a:t>
            </a:r>
            <a:r>
              <a:rPr lang="pt-BR" smtClean="0"/>
              <a:t>Flutuante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299099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exemplo07.html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93" y="1340768"/>
            <a:ext cx="915796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Espaços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21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Espaços </a:t>
            </a:r>
            <a:r>
              <a:rPr lang="pt-BR" dirty="0"/>
              <a:t>- </a:t>
            </a:r>
            <a:r>
              <a:rPr lang="pt-BR" dirty="0" err="1" smtClean="0"/>
              <a:t>Padding</a:t>
            </a:r>
            <a:endParaRPr lang="pt-BR" dirty="0"/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espaço dentro dos elementos é conhecido como </a:t>
            </a:r>
            <a:r>
              <a:rPr lang="pt-BR" dirty="0" err="1">
                <a:solidFill>
                  <a:srgbClr val="FF0000"/>
                </a:solidFill>
              </a:rPr>
              <a:t>padding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Repare </a:t>
            </a:r>
            <a:r>
              <a:rPr lang="pt-BR" dirty="0"/>
              <a:t>no efeito causado pelo </a:t>
            </a:r>
            <a:r>
              <a:rPr lang="pt-BR" dirty="0" err="1">
                <a:solidFill>
                  <a:srgbClr val="FF0000"/>
                </a:solidFill>
              </a:rPr>
              <a:t>padding</a:t>
            </a:r>
            <a:r>
              <a:rPr lang="pt-BR" dirty="0"/>
              <a:t>. Antes a </a:t>
            </a:r>
            <a:r>
              <a:rPr lang="pt-BR" dirty="0" smtClean="0"/>
              <a:t>região em laranja tinha </a:t>
            </a:r>
            <a:r>
              <a:rPr lang="pt-BR" dirty="0"/>
              <a:t>praticamente o mesmo tamanho do texto</a:t>
            </a:r>
            <a:r>
              <a:rPr lang="pt-BR" dirty="0" smtClean="0"/>
              <a:t>:</a:t>
            </a:r>
          </a:p>
          <a:p>
            <a:pPr lvl="1" algn="just"/>
            <a:endParaRPr lang="pt-BR" dirty="0"/>
          </a:p>
          <a:p>
            <a:pPr lvl="1" algn="just"/>
            <a:endParaRPr lang="pt-BR" sz="1100" dirty="0" smtClean="0"/>
          </a:p>
          <a:p>
            <a:pPr lvl="1" algn="just"/>
            <a:r>
              <a:rPr lang="pt-BR" dirty="0"/>
              <a:t>Agora, ela ficou maior, com 24 pixels a mais em cima e abaixo do título:</a:t>
            </a:r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3299099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exemplo08.html</a:t>
            </a:r>
            <a:endParaRPr lang="pt-BR" sz="1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89" y="2670283"/>
            <a:ext cx="4752975" cy="6477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641" y="3933056"/>
            <a:ext cx="4733925" cy="981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5013176"/>
            <a:ext cx="3315560" cy="14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Espaços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22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Espaços </a:t>
            </a:r>
            <a:r>
              <a:rPr lang="pt-BR" dirty="0"/>
              <a:t>- </a:t>
            </a:r>
            <a:r>
              <a:rPr lang="pt-BR" dirty="0" smtClean="0"/>
              <a:t>Bordas</a:t>
            </a:r>
            <a:endParaRPr lang="pt-BR" dirty="0"/>
          </a:p>
          <a:p>
            <a:pPr lvl="1" algn="just"/>
            <a:r>
              <a:rPr lang="pt-BR" dirty="0" smtClean="0"/>
              <a:t>Podemos </a:t>
            </a:r>
            <a:r>
              <a:rPr lang="pt-BR" dirty="0"/>
              <a:t>colocar bordas nos elementos com a propriedade </a:t>
            </a:r>
            <a:r>
              <a:rPr lang="pt-BR" dirty="0" err="1">
                <a:solidFill>
                  <a:srgbClr val="FF0000"/>
                </a:solidFill>
              </a:rPr>
              <a:t>border</a:t>
            </a:r>
            <a:r>
              <a:rPr lang="pt-BR" dirty="0"/>
              <a:t>. Mas repare que podemos fazer bordas de vários jeitos. A figura exemplifica alguns tipos de </a:t>
            </a:r>
            <a:r>
              <a:rPr lang="pt-BR" dirty="0" smtClean="0"/>
              <a:t>bordas:</a:t>
            </a:r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Na propriedade </a:t>
            </a:r>
            <a:r>
              <a:rPr lang="pt-BR" dirty="0" err="1">
                <a:solidFill>
                  <a:srgbClr val="FF0000"/>
                </a:solidFill>
              </a:rPr>
              <a:t>border</a:t>
            </a:r>
            <a:r>
              <a:rPr lang="pt-BR" dirty="0"/>
              <a:t>, precisamos passar esses 3 valores que </a:t>
            </a:r>
            <a:r>
              <a:rPr lang="pt-BR" dirty="0" smtClean="0"/>
              <a:t> devem ser identificadas: </a:t>
            </a:r>
            <a:r>
              <a:rPr lang="pt-BR" dirty="0">
                <a:solidFill>
                  <a:srgbClr val="FF0000"/>
                </a:solidFill>
              </a:rPr>
              <a:t>espessura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estilo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cor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Atenção</a:t>
            </a:r>
            <a:r>
              <a:rPr lang="pt-BR" dirty="0" smtClean="0"/>
              <a:t>: essas </a:t>
            </a:r>
            <a:r>
              <a:rPr lang="pt-BR" dirty="0"/>
              <a:t>3 propriedades da borda são separadas por espaço e precisam estar nessa ordem.</a:t>
            </a:r>
          </a:p>
          <a:p>
            <a:pPr lvl="1" algn="just"/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" y="2670833"/>
            <a:ext cx="8973598" cy="21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Espaços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23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Espaços </a:t>
            </a:r>
            <a:r>
              <a:rPr lang="pt-BR" dirty="0"/>
              <a:t>- </a:t>
            </a:r>
            <a:r>
              <a:rPr lang="pt-BR" dirty="0" smtClean="0"/>
              <a:t>Margem</a:t>
            </a:r>
            <a:endParaRPr lang="pt-BR" dirty="0"/>
          </a:p>
          <a:p>
            <a:pPr lvl="1" algn="just"/>
            <a:r>
              <a:rPr lang="pt-BR" dirty="0" smtClean="0"/>
              <a:t>Repare </a:t>
            </a:r>
            <a:r>
              <a:rPr lang="pt-BR" dirty="0"/>
              <a:t>que </a:t>
            </a:r>
            <a:r>
              <a:rPr lang="pt-BR" dirty="0" smtClean="0"/>
              <a:t>existe um espaço entre as bordas das regiões laranja e verde (</a:t>
            </a:r>
            <a:r>
              <a:rPr lang="pt-BR" sz="1100" dirty="0" smtClean="0"/>
              <a:t>   </a:t>
            </a:r>
            <a:r>
              <a:rPr lang="pt-BR" sz="800" dirty="0" smtClean="0"/>
              <a:t>   </a:t>
            </a:r>
            <a:r>
              <a:rPr lang="pt-BR" dirty="0" smtClean="0"/>
              <a:t>   ) , e também entre regiões e bordas da janela do navegador  (      ). </a:t>
            </a:r>
            <a:r>
              <a:rPr lang="pt-BR" dirty="0"/>
              <a:t>Esse espaço entre elementos é o </a:t>
            </a:r>
            <a:r>
              <a:rPr lang="pt-BR" dirty="0" smtClean="0"/>
              <a:t>que chamamos de </a:t>
            </a:r>
            <a:r>
              <a:rPr lang="pt-BR" dirty="0" err="1">
                <a:solidFill>
                  <a:srgbClr val="FF0000"/>
                </a:solidFill>
              </a:rPr>
              <a:t>margin</a:t>
            </a:r>
            <a:r>
              <a:rPr lang="pt-BR" dirty="0"/>
              <a:t>.</a:t>
            </a: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5" name="Estrela de 5 pontas 4"/>
          <p:cNvSpPr/>
          <p:nvPr/>
        </p:nvSpPr>
        <p:spPr>
          <a:xfrm>
            <a:off x="1898436" y="1778341"/>
            <a:ext cx="360040" cy="33833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 de 5 pontas 9"/>
          <p:cNvSpPr/>
          <p:nvPr/>
        </p:nvSpPr>
        <p:spPr>
          <a:xfrm>
            <a:off x="1187624" y="2191985"/>
            <a:ext cx="360040" cy="338336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2277062" y="2703000"/>
            <a:ext cx="4815218" cy="4144204"/>
            <a:chOff x="1964250" y="2703000"/>
            <a:chExt cx="4815218" cy="414420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6940" y="2703000"/>
              <a:ext cx="4752528" cy="4144204"/>
            </a:xfrm>
            <a:prstGeom prst="rect">
              <a:avLst/>
            </a:prstGeom>
          </p:spPr>
        </p:pic>
        <p:sp>
          <p:nvSpPr>
            <p:cNvPr id="9" name="Estrela de 5 pontas 8"/>
            <p:cNvSpPr/>
            <p:nvPr/>
          </p:nvSpPr>
          <p:spPr>
            <a:xfrm>
              <a:off x="4433635" y="5301208"/>
              <a:ext cx="360040" cy="338336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strela de 5 pontas 10"/>
            <p:cNvSpPr/>
            <p:nvPr/>
          </p:nvSpPr>
          <p:spPr>
            <a:xfrm>
              <a:off x="3131840" y="3894419"/>
              <a:ext cx="360040" cy="338336"/>
            </a:xfrm>
            <a:prstGeom prst="star5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strela de 5 pontas 11"/>
            <p:cNvSpPr/>
            <p:nvPr/>
          </p:nvSpPr>
          <p:spPr>
            <a:xfrm>
              <a:off x="1964250" y="4746848"/>
              <a:ext cx="360040" cy="338336"/>
            </a:xfrm>
            <a:prstGeom prst="star5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1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Espaços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24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Espaços </a:t>
            </a:r>
            <a:r>
              <a:rPr lang="pt-BR" dirty="0"/>
              <a:t>- </a:t>
            </a:r>
            <a:r>
              <a:rPr lang="pt-BR" dirty="0" smtClean="0"/>
              <a:t>Margem</a:t>
            </a:r>
            <a:endParaRPr lang="pt-BR" dirty="0"/>
          </a:p>
          <a:p>
            <a:pPr lvl="1" algn="just"/>
            <a:r>
              <a:rPr lang="pt-BR" dirty="0" smtClean="0"/>
              <a:t>As </a:t>
            </a:r>
            <a:r>
              <a:rPr lang="pt-BR" dirty="0"/>
              <a:t>propriedades para as margens, definem a dimensão de cada uma das quatro margens de um elemento HTML e são as listadas a seguir</a:t>
            </a:r>
            <a:r>
              <a:rPr lang="pt-BR" dirty="0" smtClean="0"/>
              <a:t>:</a:t>
            </a:r>
          </a:p>
          <a:p>
            <a:pPr lvl="2" algn="just"/>
            <a:r>
              <a:rPr lang="pt-BR" sz="1600" dirty="0" err="1">
                <a:solidFill>
                  <a:srgbClr val="FF0000"/>
                </a:solidFill>
              </a:rPr>
              <a:t>margin</a:t>
            </a:r>
            <a:r>
              <a:rPr lang="pt-BR" sz="1600" dirty="0">
                <a:solidFill>
                  <a:srgbClr val="FF0000"/>
                </a:solidFill>
              </a:rPr>
              <a:t>-top</a:t>
            </a:r>
            <a:r>
              <a:rPr lang="pt-BR" sz="1600" dirty="0"/>
              <a:t>: define a margem superior</a:t>
            </a:r>
          </a:p>
          <a:p>
            <a:pPr lvl="2" algn="just"/>
            <a:r>
              <a:rPr lang="pt-BR" sz="1600" dirty="0" err="1">
                <a:solidFill>
                  <a:srgbClr val="FF0000"/>
                </a:solidFill>
              </a:rPr>
              <a:t>margin-right</a:t>
            </a:r>
            <a:r>
              <a:rPr lang="pt-BR" sz="1600" dirty="0"/>
              <a:t>: define a margem direita</a:t>
            </a:r>
          </a:p>
          <a:p>
            <a:pPr lvl="2" algn="just"/>
            <a:r>
              <a:rPr lang="pt-BR" sz="1600" dirty="0" err="1">
                <a:solidFill>
                  <a:srgbClr val="FF0000"/>
                </a:solidFill>
              </a:rPr>
              <a:t>margin-bottom</a:t>
            </a:r>
            <a:r>
              <a:rPr lang="pt-BR" sz="1600" dirty="0"/>
              <a:t>: define a margem inferior</a:t>
            </a:r>
          </a:p>
          <a:p>
            <a:pPr lvl="2" algn="just"/>
            <a:r>
              <a:rPr lang="pt-BR" sz="1600" dirty="0" err="1">
                <a:solidFill>
                  <a:srgbClr val="FF0000"/>
                </a:solidFill>
              </a:rPr>
              <a:t>margin-left</a:t>
            </a:r>
            <a:r>
              <a:rPr lang="pt-BR" sz="1600" dirty="0"/>
              <a:t>: define a margem esquerda</a:t>
            </a:r>
          </a:p>
          <a:p>
            <a:pPr lvl="2" algn="just"/>
            <a:r>
              <a:rPr lang="pt-BR" sz="1600" dirty="0" err="1">
                <a:solidFill>
                  <a:srgbClr val="FF0000"/>
                </a:solidFill>
              </a:rPr>
              <a:t>margin</a:t>
            </a:r>
            <a:r>
              <a:rPr lang="pt-BR" sz="1600" dirty="0"/>
              <a:t>: maneira abreviada para definir todas as 4 margens</a:t>
            </a:r>
          </a:p>
          <a:p>
            <a:pPr lvl="1" algn="just"/>
            <a:r>
              <a:rPr lang="pt-BR" dirty="0"/>
              <a:t>Valores válidos para as propriedades da margem</a:t>
            </a:r>
          </a:p>
          <a:p>
            <a:pPr lvl="2" algn="just"/>
            <a:r>
              <a:rPr lang="pt-BR" sz="1600" dirty="0">
                <a:solidFill>
                  <a:srgbClr val="FF0000"/>
                </a:solidFill>
              </a:rPr>
              <a:t>auto: </a:t>
            </a:r>
            <a:r>
              <a:rPr lang="pt-BR" sz="1600" dirty="0"/>
              <a:t>margens laterais iguais</a:t>
            </a:r>
          </a:p>
          <a:p>
            <a:pPr lvl="2" algn="just"/>
            <a:r>
              <a:rPr lang="pt-BR" sz="1600" dirty="0">
                <a:solidFill>
                  <a:srgbClr val="FF0000"/>
                </a:solidFill>
              </a:rPr>
              <a:t>comprimento: </a:t>
            </a:r>
            <a:r>
              <a:rPr lang="pt-BR" sz="1600" dirty="0"/>
              <a:t>um valor CSS para comprimento (</a:t>
            </a:r>
            <a:r>
              <a:rPr lang="pt-BR" sz="1600" b="1" dirty="0" err="1">
                <a:solidFill>
                  <a:srgbClr val="FF0000"/>
                </a:solidFill>
              </a:rPr>
              <a:t>px</a:t>
            </a:r>
            <a:r>
              <a:rPr lang="pt-BR" sz="1600" dirty="0"/>
              <a:t>, em, </a:t>
            </a:r>
            <a:r>
              <a:rPr lang="pt-BR" sz="1600" dirty="0" err="1"/>
              <a:t>pt</a:t>
            </a:r>
            <a:r>
              <a:rPr lang="pt-BR" sz="1600" dirty="0"/>
              <a:t>, </a:t>
            </a:r>
            <a:r>
              <a:rPr lang="pt-BR" sz="1600" dirty="0" err="1"/>
              <a:t>etc</a:t>
            </a:r>
            <a:r>
              <a:rPr lang="pt-BR" sz="1600" dirty="0"/>
              <a:t>)</a:t>
            </a:r>
          </a:p>
          <a:p>
            <a:pPr lvl="2" algn="just"/>
            <a:r>
              <a:rPr lang="pt-BR" sz="1600" dirty="0">
                <a:solidFill>
                  <a:srgbClr val="FF0000"/>
                </a:solidFill>
              </a:rPr>
              <a:t>porcentagem: </a:t>
            </a:r>
            <a:r>
              <a:rPr lang="pt-BR" sz="1600" dirty="0"/>
              <a:t>um valor expresso em porcentagem;</a:t>
            </a:r>
          </a:p>
          <a:p>
            <a:pPr lvl="2" algn="just"/>
            <a:r>
              <a:rPr lang="pt-BR" sz="1600" dirty="0"/>
              <a:t>É válido declarar </a:t>
            </a:r>
            <a:r>
              <a:rPr lang="pt-BR" sz="1600" b="1" dirty="0"/>
              <a:t>valores negativos</a:t>
            </a:r>
            <a:r>
              <a:rPr lang="pt-BR" sz="1600" dirty="0"/>
              <a:t> para margem, com o objetivo de sobrepor elementos.</a:t>
            </a:r>
          </a:p>
        </p:txBody>
      </p:sp>
    </p:spTree>
    <p:extLst>
      <p:ext uri="{BB962C8B-B14F-4D97-AF65-F5344CB8AC3E}">
        <p14:creationId xmlns:p14="http://schemas.microsoft.com/office/powerpoint/2010/main" val="29357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Espaços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25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Espaços - </a:t>
            </a:r>
            <a:r>
              <a:rPr lang="pt-BR" dirty="0" smtClean="0"/>
              <a:t>Margem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46194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exemplo09.html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" y="1340768"/>
            <a:ext cx="5202270" cy="352839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17" y="2655194"/>
            <a:ext cx="3387877" cy="39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Espaços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26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Espaços </a:t>
            </a:r>
            <a:r>
              <a:rPr lang="pt-BR" dirty="0"/>
              <a:t>- </a:t>
            </a:r>
            <a:r>
              <a:rPr lang="pt-BR" dirty="0" smtClean="0"/>
              <a:t>Margem</a:t>
            </a:r>
            <a:endParaRPr lang="pt-BR" dirty="0"/>
          </a:p>
          <a:p>
            <a:pPr lvl="1" algn="just"/>
            <a:r>
              <a:rPr lang="pt-BR" dirty="0"/>
              <a:t>Além dessas três </a:t>
            </a:r>
            <a:r>
              <a:rPr lang="pt-BR" dirty="0" smtClean="0"/>
              <a:t>propriedades </a:t>
            </a:r>
            <a:r>
              <a:rPr lang="pt-BR" dirty="0"/>
              <a:t>(</a:t>
            </a:r>
            <a:r>
              <a:rPr lang="pt-BR" dirty="0" err="1">
                <a:solidFill>
                  <a:srgbClr val="FF0000"/>
                </a:solidFill>
              </a:rPr>
              <a:t>padding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border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margin</a:t>
            </a:r>
            <a:r>
              <a:rPr lang="pt-BR" dirty="0" smtClean="0"/>
              <a:t>), também podemos </a:t>
            </a:r>
            <a:r>
              <a:rPr lang="pt-BR" dirty="0"/>
              <a:t>controlar </a:t>
            </a:r>
            <a:r>
              <a:rPr lang="pt-BR" dirty="0" smtClean="0"/>
              <a:t>a largura </a:t>
            </a:r>
            <a:r>
              <a:rPr lang="pt-BR" dirty="0"/>
              <a:t>com a propriedade </a:t>
            </a:r>
            <a:r>
              <a:rPr lang="pt-BR" dirty="0" err="1">
                <a:solidFill>
                  <a:srgbClr val="FF0000"/>
                </a:solidFill>
              </a:rPr>
              <a:t>width</a:t>
            </a:r>
            <a:r>
              <a:rPr lang="pt-BR" dirty="0"/>
              <a:t> e a altura com a propriedade </a:t>
            </a:r>
            <a:r>
              <a:rPr lang="pt-BR" dirty="0" err="1">
                <a:solidFill>
                  <a:srgbClr val="FF0000"/>
                </a:solidFill>
              </a:rPr>
              <a:t>height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Todas essas regras juntas formam o que chamamos </a:t>
            </a:r>
            <a:r>
              <a:rPr lang="pt-BR" dirty="0">
                <a:solidFill>
                  <a:srgbClr val="FF0000"/>
                </a:solidFill>
              </a:rPr>
              <a:t>box </a:t>
            </a:r>
            <a:r>
              <a:rPr lang="pt-BR" dirty="0" err="1">
                <a:solidFill>
                  <a:srgbClr val="FF0000"/>
                </a:solidFill>
              </a:rPr>
              <a:t>model</a:t>
            </a:r>
            <a:r>
              <a:rPr lang="pt-BR" dirty="0"/>
              <a:t> </a:t>
            </a:r>
            <a:r>
              <a:rPr lang="pt-BR" dirty="0" smtClean="0"/>
              <a:t>(modelo </a:t>
            </a:r>
            <a:r>
              <a:rPr lang="pt-BR" dirty="0"/>
              <a:t>de </a:t>
            </a:r>
            <a:r>
              <a:rPr lang="pt-BR" dirty="0" smtClean="0"/>
              <a:t>caixa</a:t>
            </a:r>
            <a:r>
              <a:rPr lang="pt-BR" dirty="0"/>
              <a:t>)</a:t>
            </a:r>
            <a:r>
              <a:rPr lang="pt-BR" dirty="0" smtClean="0"/>
              <a:t> </a:t>
            </a:r>
            <a:r>
              <a:rPr lang="pt-BR" dirty="0"/>
              <a:t>do CSS.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3497820"/>
            <a:ext cx="5688631" cy="33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6342"/>
            <a:ext cx="9144000" cy="3702898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27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pPr marL="457200" lvl="1" indent="-457200" algn="just">
              <a:buSzPct val="80000"/>
              <a:buFont typeface="+mj-lt"/>
              <a:buAutoNum type="arabicPeriod"/>
            </a:pPr>
            <a:r>
              <a:rPr lang="pt-BR" sz="2000" dirty="0" smtClean="0">
                <a:ea typeface="+mn-ea"/>
                <a:cs typeface="+mn-cs"/>
              </a:rPr>
              <a:t>Crie </a:t>
            </a:r>
            <a:r>
              <a:rPr lang="pt-BR" sz="2000" dirty="0">
                <a:ea typeface="+mn-ea"/>
                <a:cs typeface="+mn-cs"/>
              </a:rPr>
              <a:t>uma </a:t>
            </a:r>
            <a:r>
              <a:rPr lang="pt-BR" sz="2000" dirty="0" smtClean="0">
                <a:ea typeface="+mn-ea"/>
                <a:cs typeface="+mn-cs"/>
              </a:rPr>
              <a:t>página semelhante </a:t>
            </a:r>
            <a:r>
              <a:rPr lang="pt-BR" sz="2000" dirty="0">
                <a:ea typeface="+mn-ea"/>
                <a:cs typeface="+mn-cs"/>
              </a:rPr>
              <a:t>à ilustração abaixo:</a:t>
            </a:r>
            <a:endParaRPr lang="pt-BR" sz="2000" dirty="0" smtClean="0">
              <a:ea typeface="+mn-ea"/>
              <a:cs typeface="+mn-cs"/>
            </a:endParaRPr>
          </a:p>
          <a:p>
            <a:pPr marL="742950" lvl="2" indent="-342900" algn="just">
              <a:buSzPct val="80000"/>
            </a:pPr>
            <a:endParaRPr lang="pt-BR" sz="1600" dirty="0"/>
          </a:p>
          <a:p>
            <a:pPr marL="0" lvl="1" indent="0" algn="just">
              <a:buSzPct val="80000"/>
              <a:buNone/>
            </a:pPr>
            <a:endParaRPr lang="pt-BR" sz="2200" dirty="0" smtClean="0">
              <a:ea typeface="+mn-ea"/>
              <a:cs typeface="+mn-cs"/>
            </a:endParaRPr>
          </a:p>
          <a:p>
            <a:pPr marL="0" lvl="1" indent="0" algn="just">
              <a:buSzPct val="80000"/>
              <a:buNone/>
            </a:pPr>
            <a:endParaRPr lang="pt-BR" sz="2200" dirty="0">
              <a:ea typeface="+mn-ea"/>
              <a:cs typeface="+mn-cs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-19205" y="6303963"/>
            <a:ext cx="9180512" cy="43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419872" y="6372036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100</a:t>
            </a:r>
            <a:r>
              <a:rPr lang="pt-BR" b="1" dirty="0">
                <a:latin typeface="+mn-lt"/>
              </a:rPr>
              <a:t>% da página </a:t>
            </a:r>
            <a:endParaRPr lang="pt-BR" dirty="0">
              <a:latin typeface="+mn-lt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267744" y="5661248"/>
            <a:ext cx="4656931" cy="43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574099" y="5695946"/>
            <a:ext cx="408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50</a:t>
            </a:r>
            <a:r>
              <a:rPr lang="pt-BR" b="1" dirty="0">
                <a:latin typeface="+mn-lt"/>
              </a:rPr>
              <a:t>% da </a:t>
            </a:r>
            <a:r>
              <a:rPr lang="pt-BR" b="1" dirty="0" smtClean="0">
                <a:latin typeface="+mn-lt"/>
              </a:rPr>
              <a:t>página</a:t>
            </a:r>
            <a:endParaRPr lang="pt-BR" dirty="0">
              <a:latin typeface="+mn-lt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271304" y="4756306"/>
            <a:ext cx="208467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315543" y="4849003"/>
            <a:ext cx="2040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+mn-lt"/>
              </a:rPr>
              <a:t>45</a:t>
            </a:r>
            <a:r>
              <a:rPr lang="pt-BR" sz="1200" b="1" dirty="0">
                <a:latin typeface="+mn-lt"/>
              </a:rPr>
              <a:t>% do espaço reservado</a:t>
            </a:r>
            <a:endParaRPr lang="pt-BR" sz="1200" dirty="0">
              <a:latin typeface="+mn-lt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757438" y="4767906"/>
            <a:ext cx="208467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801677" y="4860603"/>
            <a:ext cx="2040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+mn-lt"/>
              </a:rPr>
              <a:t>45</a:t>
            </a:r>
            <a:r>
              <a:rPr lang="pt-BR" sz="1200" b="1" dirty="0">
                <a:latin typeface="+mn-lt"/>
              </a:rPr>
              <a:t>% do espaço reservado</a:t>
            </a:r>
            <a:endParaRPr lang="pt-B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15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28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pPr marL="342900" lvl="1" indent="-342900" algn="just">
              <a:buSzPct val="80000"/>
            </a:pPr>
            <a:r>
              <a:rPr lang="pt-BR" sz="2000" dirty="0" smtClean="0">
                <a:ea typeface="+mn-ea"/>
                <a:cs typeface="+mn-cs"/>
              </a:rPr>
              <a:t>Texto </a:t>
            </a:r>
            <a:r>
              <a:rPr lang="pt-BR" sz="2000" dirty="0">
                <a:ea typeface="+mn-ea"/>
                <a:cs typeface="+mn-cs"/>
              </a:rPr>
              <a:t>da primeira coluna </a:t>
            </a:r>
          </a:p>
          <a:p>
            <a:pPr lvl="1" algn="just"/>
            <a:r>
              <a:rPr lang="pt-BR" sz="1500" dirty="0" smtClean="0"/>
              <a:t>No </a:t>
            </a:r>
            <a:r>
              <a:rPr lang="pt-BR" sz="1500" dirty="0"/>
              <a:t>menu Inserir, as galerias incluem itens que são projetados para corresponder à aparência geral do documento. Você pode usar essas galerias para inserir tabelas, cabeçalhos, rodapés, listas, folhas de rosto e outros blocos de construção do documento. Quando você cria imagens, gráficos ou diagramas, esses elementos também são coordenados com a aparência atual do documento. Você pode alterar facilmente a formatação do texto selecionado no documento escolhendo uma aparência para o texto selecionado na galeria Estilos Rápidos, na guia Página Inicial. Você também pode formatar texto diretamente usando os outros controles na guia Página Inicial. </a:t>
            </a:r>
          </a:p>
          <a:p>
            <a:pPr marL="342900" lvl="1" indent="-342900" algn="just">
              <a:buSzPct val="80000"/>
            </a:pPr>
            <a:r>
              <a:rPr lang="pt-BR" sz="2000" dirty="0">
                <a:ea typeface="+mn-ea"/>
                <a:cs typeface="+mn-cs"/>
              </a:rPr>
              <a:t>Texto da segunda coluna </a:t>
            </a:r>
            <a:endParaRPr lang="pt-BR" sz="2000" dirty="0" smtClean="0">
              <a:ea typeface="+mn-ea"/>
              <a:cs typeface="+mn-cs"/>
            </a:endParaRPr>
          </a:p>
          <a:p>
            <a:pPr lvl="1" algn="just"/>
            <a:r>
              <a:rPr lang="pt-BR" sz="1500" dirty="0" smtClean="0"/>
              <a:t>A </a:t>
            </a:r>
            <a:r>
              <a:rPr lang="pt-BR" sz="1500" dirty="0"/>
              <a:t>maioria dos controles oferece uma opção entre usar a aparência do tema atual ou usar um formato que você pode especificar. Para alterar a aparência geral do documento, escolha novos elementos Tema na guia Layout da Página. Para alterar as aparências disponíveis na galeria Estilos Rápidos, use o comando Alterar Conjunto Atual de Estilos Rápidos. As galerias Temas e Estilos Rápidos fornecem comandos de redefinição para que você possa sempre restaurar a aparência do documento ao original contido no modelo atual. </a:t>
            </a:r>
          </a:p>
          <a:p>
            <a:pPr lvl="1" algn="just"/>
            <a:endParaRPr lang="pt-BR" sz="900" dirty="0"/>
          </a:p>
          <a:p>
            <a:pPr lvl="1" algn="just"/>
            <a:endParaRPr lang="pt-BR" sz="900" dirty="0"/>
          </a:p>
          <a:p>
            <a:pPr lvl="1" algn="just"/>
            <a:endParaRPr lang="pt-BR" sz="900" dirty="0"/>
          </a:p>
          <a:p>
            <a:pPr lvl="1" algn="just"/>
            <a:endParaRPr lang="pt-BR" sz="900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3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29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pPr marL="457200" lvl="1" indent="-457200" algn="just">
              <a:buSzPct val="80000"/>
              <a:buFont typeface="+mj-lt"/>
              <a:buAutoNum type="arabicPeriod" startAt="2"/>
            </a:pPr>
            <a:r>
              <a:rPr lang="pt-BR" sz="2000" dirty="0" smtClean="0">
                <a:ea typeface="+mn-ea"/>
                <a:cs typeface="+mn-cs"/>
              </a:rPr>
              <a:t>Crie </a:t>
            </a:r>
            <a:r>
              <a:rPr lang="pt-BR" sz="2000" dirty="0">
                <a:ea typeface="+mn-ea"/>
                <a:cs typeface="+mn-cs"/>
              </a:rPr>
              <a:t>uma </a:t>
            </a:r>
            <a:r>
              <a:rPr lang="pt-BR" sz="2000" dirty="0" smtClean="0">
                <a:ea typeface="+mn-ea"/>
                <a:cs typeface="+mn-cs"/>
              </a:rPr>
              <a:t>página semelhante </a:t>
            </a:r>
            <a:r>
              <a:rPr lang="pt-BR" sz="2000" dirty="0">
                <a:ea typeface="+mn-ea"/>
                <a:cs typeface="+mn-cs"/>
              </a:rPr>
              <a:t>à ilustração abaixo:</a:t>
            </a:r>
            <a:endParaRPr lang="pt-BR" sz="2000" dirty="0" smtClean="0">
              <a:ea typeface="+mn-ea"/>
              <a:cs typeface="+mn-cs"/>
            </a:endParaRPr>
          </a:p>
          <a:p>
            <a:pPr marL="742950" lvl="2" indent="-342900" algn="just">
              <a:buSzPct val="80000"/>
            </a:pPr>
            <a:endParaRPr lang="pt-BR" sz="1600" dirty="0"/>
          </a:p>
          <a:p>
            <a:pPr marL="0" lvl="1" indent="0" algn="just">
              <a:buSzPct val="80000"/>
              <a:buNone/>
            </a:pPr>
            <a:endParaRPr lang="pt-BR" sz="2200" dirty="0" smtClean="0">
              <a:ea typeface="+mn-ea"/>
              <a:cs typeface="+mn-cs"/>
            </a:endParaRPr>
          </a:p>
          <a:p>
            <a:pPr marL="0" lvl="1" indent="0" algn="just">
              <a:buSzPct val="80000"/>
              <a:buNone/>
            </a:pPr>
            <a:endParaRPr lang="pt-BR" sz="2200" dirty="0">
              <a:ea typeface="+mn-ea"/>
              <a:cs typeface="+mn-cs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" y="1340768"/>
            <a:ext cx="9086311" cy="50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3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Seletores</a:t>
            </a:r>
          </a:p>
          <a:p>
            <a:pPr lvl="1" algn="just"/>
            <a:r>
              <a:rPr lang="pt-BR" dirty="0"/>
              <a:t>Os Seletores definem quais elementos um conjunto de regras CSS se aplica.</a:t>
            </a:r>
          </a:p>
          <a:p>
            <a:pPr lvl="1" algn="just"/>
            <a:r>
              <a:rPr lang="pt-BR" dirty="0" smtClean="0"/>
              <a:t>Até o momento já utilizamos os seletores </a:t>
            </a:r>
            <a:r>
              <a:rPr lang="pt-BR" dirty="0"/>
              <a:t>básicos: </a:t>
            </a:r>
            <a:r>
              <a:rPr lang="pt-BR" dirty="0" smtClean="0">
                <a:solidFill>
                  <a:srgbClr val="FF0000"/>
                </a:solidFill>
              </a:rPr>
              <a:t>tipo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identificador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classe</a:t>
            </a:r>
            <a:r>
              <a:rPr lang="pt-BR" dirty="0" smtClean="0"/>
              <a:t>. 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044241"/>
            <a:ext cx="4536504" cy="37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30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pPr marL="342900" lvl="1" indent="-342900" algn="just">
              <a:buSzPct val="80000"/>
            </a:pPr>
            <a:r>
              <a:rPr lang="pt-BR" sz="2000" dirty="0" smtClean="0">
                <a:ea typeface="+mn-ea"/>
                <a:cs typeface="+mn-cs"/>
              </a:rPr>
              <a:t>Dicas</a:t>
            </a:r>
            <a:endParaRPr lang="pt-BR" sz="2000" dirty="0">
              <a:ea typeface="+mn-ea"/>
              <a:cs typeface="+mn-cs"/>
            </a:endParaRPr>
          </a:p>
          <a:p>
            <a:pPr lvl="1" algn="just"/>
            <a:r>
              <a:rPr lang="pt-BR" sz="1500" dirty="0" smtClean="0"/>
              <a:t>Ao </a:t>
            </a:r>
            <a:r>
              <a:rPr lang="pt-BR" sz="1500" dirty="0"/>
              <a:t>todo são </a:t>
            </a:r>
            <a:r>
              <a:rPr lang="pt-BR" sz="1500" dirty="0" smtClean="0"/>
              <a:t>seis </a:t>
            </a:r>
            <a:r>
              <a:rPr lang="pt-BR" sz="1500" dirty="0"/>
              <a:t>regiões (</a:t>
            </a:r>
            <a:r>
              <a:rPr lang="pt-BR" sz="1500" dirty="0" err="1"/>
              <a:t>div´s</a:t>
            </a:r>
            <a:r>
              <a:rPr lang="pt-BR" sz="1500" dirty="0"/>
              <a:t>)</a:t>
            </a:r>
          </a:p>
          <a:p>
            <a:pPr lvl="1" algn="just"/>
            <a:r>
              <a:rPr lang="pt-BR" sz="1500" dirty="0" smtClean="0"/>
              <a:t>As </a:t>
            </a:r>
            <a:r>
              <a:rPr lang="pt-BR" sz="1500" dirty="0"/>
              <a:t>quatro regiões centrais tem o mesmo tamanho (comprimento e altura)</a:t>
            </a:r>
          </a:p>
          <a:p>
            <a:pPr lvl="1" algn="just"/>
            <a:r>
              <a:rPr lang="pt-BR" sz="1500" dirty="0" smtClean="0"/>
              <a:t>A </a:t>
            </a:r>
            <a:r>
              <a:rPr lang="pt-BR" sz="1500" dirty="0"/>
              <a:t>primeira e última também tem o mesmo tamanho</a:t>
            </a:r>
          </a:p>
          <a:p>
            <a:pPr lvl="1" algn="just"/>
            <a:endParaRPr lang="pt-BR" sz="900" dirty="0"/>
          </a:p>
          <a:p>
            <a:pPr lvl="1" algn="just"/>
            <a:endParaRPr lang="pt-BR" sz="900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Sugestão: </a:t>
            </a:r>
            <a:r>
              <a:rPr lang="pt-BR" dirty="0" smtClean="0"/>
              <a:t>assista </a:t>
            </a:r>
            <a:r>
              <a:rPr lang="pt-BR" dirty="0"/>
              <a:t>as vídeos aulas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31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sz="2400" b="1" dirty="0" smtClean="0"/>
              <a:t>HTML </a:t>
            </a:r>
            <a:r>
              <a:rPr lang="pt-BR" sz="2400" b="1" dirty="0"/>
              <a:t>e CSS para iniciantes – Parte </a:t>
            </a:r>
            <a:r>
              <a:rPr lang="pt-BR" sz="2400" b="1" dirty="0" smtClean="0"/>
              <a:t>11</a:t>
            </a:r>
            <a:endParaRPr lang="pt-BR" sz="2400" dirty="0"/>
          </a:p>
          <a:p>
            <a:pPr lvl="1" algn="just"/>
            <a:r>
              <a:rPr lang="pt-BR" sz="2100" dirty="0"/>
              <a:t>Na </a:t>
            </a:r>
            <a:r>
              <a:rPr lang="pt-BR" sz="2100" dirty="0" smtClean="0"/>
              <a:t>décima primeira vídeo </a:t>
            </a:r>
            <a:r>
              <a:rPr lang="pt-BR" sz="2100" dirty="0"/>
              <a:t>aula a </a:t>
            </a:r>
            <a:r>
              <a:rPr lang="pt-BR" sz="2100" dirty="0" err="1">
                <a:hlinkClick r:id="rId3"/>
              </a:rPr>
              <a:t>RBtech</a:t>
            </a:r>
            <a:r>
              <a:rPr lang="pt-BR" sz="2100" dirty="0"/>
              <a:t> </a:t>
            </a:r>
            <a:r>
              <a:rPr lang="pt-BR" sz="2100" dirty="0" smtClean="0"/>
              <a:t>mostrar </a:t>
            </a:r>
            <a:r>
              <a:rPr lang="pt-BR" sz="2100" dirty="0"/>
              <a:t>como alterar cor, espaçamento entre caracteres, alinhamentos tipo de fonte e tamanho.</a:t>
            </a:r>
            <a:endParaRPr lang="pt-BR" sz="2100" dirty="0" smtClean="0"/>
          </a:p>
          <a:p>
            <a:r>
              <a:rPr lang="pt-BR" sz="2400" b="1" dirty="0" smtClean="0"/>
              <a:t>HTML </a:t>
            </a:r>
            <a:r>
              <a:rPr lang="pt-BR" sz="2400" b="1" dirty="0"/>
              <a:t>e CSS para iniciantes – Parte </a:t>
            </a:r>
            <a:r>
              <a:rPr lang="pt-BR" sz="2400" b="1" dirty="0" smtClean="0"/>
              <a:t>12</a:t>
            </a:r>
            <a:endParaRPr lang="pt-BR" sz="2400" dirty="0"/>
          </a:p>
          <a:p>
            <a:pPr lvl="1" algn="just"/>
            <a:r>
              <a:rPr lang="pt-BR" sz="2100" dirty="0"/>
              <a:t>Na décima </a:t>
            </a:r>
            <a:r>
              <a:rPr lang="pt-BR" sz="2100" dirty="0" smtClean="0"/>
              <a:t>segunda vídeo </a:t>
            </a:r>
            <a:r>
              <a:rPr lang="pt-BR" sz="2100" dirty="0"/>
              <a:t>aula a </a:t>
            </a:r>
            <a:r>
              <a:rPr lang="pt-BR" sz="2100" dirty="0" err="1">
                <a:hlinkClick r:id="rId3"/>
              </a:rPr>
              <a:t>RBtech</a:t>
            </a:r>
            <a:r>
              <a:rPr lang="pt-BR" sz="2100" dirty="0"/>
              <a:t> falar sobre reset.css e normalize.css. Além de explicar o que são e pra que servem.</a:t>
            </a:r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8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Sugestão: consulte os textos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32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sz="2400" b="1" dirty="0" smtClean="0"/>
              <a:t>Blog </a:t>
            </a:r>
            <a:r>
              <a:rPr lang="pt-BR" sz="2400" b="1" dirty="0"/>
              <a:t>do </a:t>
            </a:r>
            <a:r>
              <a:rPr lang="pt-BR" sz="2400" b="1" dirty="0" err="1" smtClean="0"/>
              <a:t>Maujor</a:t>
            </a:r>
            <a:r>
              <a:rPr lang="pt-BR" sz="2400" b="1" dirty="0" smtClean="0"/>
              <a:t> - Guia </a:t>
            </a:r>
            <a:r>
              <a:rPr lang="pt-BR" sz="2400" b="1" dirty="0"/>
              <a:t>completo dos Seletores CSS3</a:t>
            </a:r>
          </a:p>
          <a:p>
            <a:pPr lvl="1" algn="just"/>
            <a:r>
              <a:rPr lang="pt-BR" sz="2100" dirty="0" smtClean="0">
                <a:hlinkClick r:id="rId3"/>
              </a:rPr>
              <a:t>http</a:t>
            </a:r>
            <a:r>
              <a:rPr lang="pt-BR" sz="2100" dirty="0">
                <a:hlinkClick r:id="rId3"/>
              </a:rPr>
              <a:t>://</a:t>
            </a:r>
            <a:r>
              <a:rPr lang="pt-BR" sz="2100" dirty="0" smtClean="0">
                <a:hlinkClick r:id="rId3"/>
              </a:rPr>
              <a:t>www.maujor.com/tutorial/guia-completo-seletores-css3.php</a:t>
            </a:r>
            <a:endParaRPr lang="pt-BR" sz="2100" dirty="0" smtClean="0"/>
          </a:p>
          <a:p>
            <a:endParaRPr lang="pt-BR" sz="100" b="1" dirty="0" smtClean="0"/>
          </a:p>
          <a:p>
            <a:r>
              <a:rPr lang="pt-BR" sz="2400" b="1" dirty="0"/>
              <a:t>Blog do </a:t>
            </a:r>
            <a:r>
              <a:rPr lang="pt-BR" sz="2400" b="1" dirty="0" err="1"/>
              <a:t>Maujor</a:t>
            </a:r>
            <a:r>
              <a:rPr lang="pt-BR" sz="2400" b="1" dirty="0"/>
              <a:t> - A propriedade CSS </a:t>
            </a:r>
            <a:r>
              <a:rPr lang="pt-BR" sz="2400" b="1" dirty="0" err="1"/>
              <a:t>margin</a:t>
            </a:r>
            <a:endParaRPr lang="pt-BR" sz="2400" b="1" dirty="0"/>
          </a:p>
          <a:p>
            <a:pPr lvl="1" algn="just"/>
            <a:r>
              <a:rPr lang="pt-BR" sz="2100" dirty="0">
                <a:hlinkClick r:id="rId4"/>
              </a:rPr>
              <a:t>http://www.maujor.com/tutorial/propriedade-css-margin.php</a:t>
            </a:r>
            <a:endParaRPr lang="pt-BR" sz="2100" dirty="0"/>
          </a:p>
          <a:p>
            <a:endParaRPr lang="pt-BR" sz="100" b="1" dirty="0" smtClean="0"/>
          </a:p>
          <a:p>
            <a:r>
              <a:rPr lang="pt-BR" sz="2400" b="1" dirty="0" smtClean="0"/>
              <a:t>W3C </a:t>
            </a:r>
            <a:r>
              <a:rPr lang="pt-BR" sz="2400" b="1" dirty="0"/>
              <a:t>- </a:t>
            </a:r>
            <a:r>
              <a:rPr lang="pt-BR" sz="2400" b="1" dirty="0" smtClean="0"/>
              <a:t>Curso de CSS3</a:t>
            </a:r>
            <a:endParaRPr lang="pt-BR" sz="2400" dirty="0" smtClean="0"/>
          </a:p>
          <a:p>
            <a:pPr lvl="1" algn="just"/>
            <a:r>
              <a:rPr lang="pt-BR" sz="2100" dirty="0" smtClean="0">
                <a:hlinkClick r:id="rId5"/>
              </a:rPr>
              <a:t>http</a:t>
            </a:r>
            <a:r>
              <a:rPr lang="pt-BR" sz="2100" dirty="0">
                <a:hlinkClick r:id="rId5"/>
              </a:rPr>
              <a:t>://</a:t>
            </a:r>
            <a:r>
              <a:rPr lang="pt-BR" sz="2100" dirty="0" smtClean="0">
                <a:hlinkClick r:id="rId5"/>
              </a:rPr>
              <a:t>www.w3c.br/Cursos/CursoCSS3</a:t>
            </a:r>
            <a:endParaRPr lang="pt-BR" sz="2100" dirty="0" smtClean="0"/>
          </a:p>
          <a:p>
            <a:pPr lvl="1" algn="just"/>
            <a:endParaRPr lang="pt-BR" sz="100" dirty="0"/>
          </a:p>
          <a:p>
            <a:pPr marL="342900" lvl="1" indent="-342900">
              <a:buSzPct val="80000"/>
            </a:pPr>
            <a:r>
              <a:rPr lang="pt-BR" sz="2400" b="1" dirty="0">
                <a:ea typeface="+mn-ea"/>
                <a:cs typeface="+mn-cs"/>
              </a:rPr>
              <a:t>Os 30 S</a:t>
            </a:r>
            <a:r>
              <a:rPr lang="pt-BR" sz="2400" b="1" dirty="0" smtClean="0">
                <a:ea typeface="+mn-ea"/>
                <a:cs typeface="+mn-cs"/>
              </a:rPr>
              <a:t>eletores </a:t>
            </a:r>
            <a:r>
              <a:rPr lang="pt-BR" sz="2400" b="1" dirty="0">
                <a:ea typeface="+mn-ea"/>
                <a:cs typeface="+mn-cs"/>
              </a:rPr>
              <a:t>CSS </a:t>
            </a:r>
            <a:r>
              <a:rPr lang="pt-BR" sz="2400" b="1" dirty="0" smtClean="0">
                <a:ea typeface="+mn-ea"/>
                <a:cs typeface="+mn-cs"/>
              </a:rPr>
              <a:t>que </a:t>
            </a:r>
            <a:r>
              <a:rPr lang="pt-BR" sz="2400" b="1" dirty="0">
                <a:ea typeface="+mn-ea"/>
                <a:cs typeface="+mn-cs"/>
              </a:rPr>
              <a:t>v</a:t>
            </a:r>
            <a:r>
              <a:rPr lang="pt-BR" sz="2400" b="1" dirty="0" smtClean="0">
                <a:ea typeface="+mn-ea"/>
                <a:cs typeface="+mn-cs"/>
              </a:rPr>
              <a:t>ocê </a:t>
            </a:r>
            <a:r>
              <a:rPr lang="pt-BR" sz="2400" b="1" dirty="0">
                <a:ea typeface="+mn-ea"/>
                <a:cs typeface="+mn-cs"/>
              </a:rPr>
              <a:t>d</a:t>
            </a:r>
            <a:r>
              <a:rPr lang="pt-BR" sz="2400" b="1" dirty="0" smtClean="0">
                <a:ea typeface="+mn-ea"/>
                <a:cs typeface="+mn-cs"/>
              </a:rPr>
              <a:t>eve memorizar</a:t>
            </a:r>
          </a:p>
          <a:p>
            <a:pPr lvl="1" algn="just"/>
            <a:r>
              <a:rPr lang="pt-BR" sz="2100" dirty="0">
                <a:hlinkClick r:id="rId6"/>
              </a:rPr>
              <a:t>https://code.tutsplus.com/pt/tutorials/the-30-css-selectors-you-must-memorize--net-16048</a:t>
            </a:r>
            <a:endParaRPr lang="pt-BR" sz="2100" dirty="0"/>
          </a:p>
          <a:p>
            <a:pPr marL="342900" lvl="1" indent="-342900">
              <a:buSzPct val="80000"/>
            </a:pPr>
            <a:endParaRPr lang="pt-BR" sz="2400" b="1" dirty="0">
              <a:ea typeface="+mn-ea"/>
              <a:cs typeface="+mn-cs"/>
            </a:endParaRPr>
          </a:p>
          <a:p>
            <a:pPr lvl="1" algn="just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1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Seletores</a:t>
            </a:r>
          </a:p>
          <a:p>
            <a:pPr lvl="1" algn="just"/>
            <a:r>
              <a:rPr lang="pt-BR" dirty="0" smtClean="0"/>
              <a:t>Em </a:t>
            </a:r>
            <a:r>
              <a:rPr lang="pt-BR" dirty="0"/>
              <a:t>virtude da </a:t>
            </a:r>
            <a:r>
              <a:rPr lang="pt-BR" dirty="0" smtClean="0"/>
              <a:t>quantidade de opções, os </a:t>
            </a:r>
            <a:r>
              <a:rPr lang="pt-BR" dirty="0"/>
              <a:t>seletores </a:t>
            </a:r>
            <a:r>
              <a:rPr lang="pt-BR" dirty="0" smtClean="0"/>
              <a:t>ainda </a:t>
            </a:r>
            <a:r>
              <a:rPr lang="pt-BR" dirty="0"/>
              <a:t>são uma das partes mais subutilizadas </a:t>
            </a:r>
            <a:r>
              <a:rPr lang="pt-BR" dirty="0" smtClean="0"/>
              <a:t>do CSS. </a:t>
            </a:r>
            <a:endParaRPr lang="pt-BR" dirty="0"/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principais tipos de </a:t>
            </a:r>
            <a:r>
              <a:rPr lang="pt-BR" dirty="0" smtClean="0"/>
              <a:t>seletores são:</a:t>
            </a:r>
          </a:p>
          <a:p>
            <a:pPr lvl="2" algn="just"/>
            <a:r>
              <a:rPr lang="pt-BR" sz="1600" dirty="0"/>
              <a:t>Seletores universais</a:t>
            </a:r>
          </a:p>
          <a:p>
            <a:pPr lvl="2" algn="just"/>
            <a:r>
              <a:rPr lang="pt-BR" sz="1600" dirty="0"/>
              <a:t>Seletor por tipo</a:t>
            </a:r>
          </a:p>
          <a:p>
            <a:pPr lvl="2" algn="just"/>
            <a:r>
              <a:rPr lang="pt-BR" sz="1600" dirty="0"/>
              <a:t>Seletores de atributo</a:t>
            </a:r>
          </a:p>
          <a:p>
            <a:pPr lvl="2" algn="just"/>
            <a:r>
              <a:rPr lang="pt-BR" sz="1600" dirty="0"/>
              <a:t>Seletores do tipo </a:t>
            </a:r>
            <a:r>
              <a:rPr lang="pt-BR" sz="1600" dirty="0" err="1"/>
              <a:t>pseudo-classe</a:t>
            </a:r>
            <a:endParaRPr lang="pt-BR" sz="1600" dirty="0"/>
          </a:p>
          <a:p>
            <a:pPr lvl="2" algn="just"/>
            <a:r>
              <a:rPr lang="pt-BR" sz="1600" dirty="0"/>
              <a:t>Seletor por classe</a:t>
            </a:r>
          </a:p>
          <a:p>
            <a:pPr lvl="2" algn="just"/>
            <a:r>
              <a:rPr lang="pt-BR" sz="1600" dirty="0"/>
              <a:t>Seletor por ID</a:t>
            </a:r>
          </a:p>
          <a:p>
            <a:pPr lvl="2" algn="just"/>
            <a:r>
              <a:rPr lang="pt-BR" sz="1600" dirty="0"/>
              <a:t>Seletor descendente</a:t>
            </a:r>
          </a:p>
          <a:p>
            <a:pPr lvl="2" algn="just"/>
            <a:r>
              <a:rPr lang="pt-BR" sz="1600" dirty="0"/>
              <a:t>Seletor filho</a:t>
            </a:r>
          </a:p>
          <a:p>
            <a:pPr lvl="2" algn="just"/>
            <a:r>
              <a:rPr lang="pt-BR" sz="1600" dirty="0"/>
              <a:t>Seletor que imediatamente sucede</a:t>
            </a:r>
          </a:p>
          <a:p>
            <a:pPr lvl="2" algn="just"/>
            <a:r>
              <a:rPr lang="pt-BR" sz="1600" dirty="0"/>
              <a:t>Seletor que sucede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333650"/>
            <a:ext cx="4824536" cy="5524350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5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Seletores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83248" y="659001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exemplo01.css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064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6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</a:t>
            </a:r>
            <a:r>
              <a:rPr lang="pt-BR" dirty="0" err="1"/>
              <a:t>Pseudo-classe</a:t>
            </a:r>
            <a:endParaRPr lang="pt-BR" dirty="0"/>
          </a:p>
          <a:p>
            <a:pPr lvl="1" algn="just"/>
            <a:r>
              <a:rPr lang="pt-BR" dirty="0" smtClean="0"/>
              <a:t>Uma </a:t>
            </a:r>
            <a:r>
              <a:rPr lang="pt-BR" dirty="0" err="1"/>
              <a:t>pseudo-classe</a:t>
            </a:r>
            <a:r>
              <a:rPr lang="pt-BR" dirty="0"/>
              <a:t> CSS é uma palavra-chave adicionada a seletores que especifica um estado especial do </a:t>
            </a:r>
            <a:r>
              <a:rPr lang="pt-BR" dirty="0" smtClean="0"/>
              <a:t>elemento selecionado.</a:t>
            </a:r>
          </a:p>
          <a:p>
            <a:pPr lvl="1" algn="just"/>
            <a:r>
              <a:rPr lang="pt-BR" dirty="0" smtClean="0"/>
              <a:t>Ao utilizar a </a:t>
            </a:r>
            <a:r>
              <a:rPr lang="pt-BR" dirty="0" err="1" smtClean="0"/>
              <a:t>pseudo-classe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hover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/>
              <a:t>será aplicado um estilo quando o usuário passar o cursor sobre o elemento </a:t>
            </a:r>
            <a:r>
              <a:rPr lang="pt-BR" dirty="0" smtClean="0"/>
              <a:t>especificado pelo </a:t>
            </a:r>
            <a:r>
              <a:rPr lang="pt-BR" dirty="0"/>
              <a:t>seletor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Existem vários tipos de </a:t>
            </a:r>
            <a:r>
              <a:rPr lang="pt-BR" dirty="0" err="1" smtClean="0"/>
              <a:t>pseudo-classes</a:t>
            </a:r>
            <a:r>
              <a:rPr lang="pt-BR" dirty="0" smtClean="0"/>
              <a:t>, mas podemos </a:t>
            </a:r>
            <a:r>
              <a:rPr lang="pt-BR" dirty="0"/>
              <a:t>separá-las em dois grandes grupos: </a:t>
            </a:r>
            <a:r>
              <a:rPr lang="pt-BR" dirty="0">
                <a:solidFill>
                  <a:srgbClr val="FF0000"/>
                </a:solidFill>
              </a:rPr>
              <a:t>Estruturais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FF0000"/>
                </a:solidFill>
              </a:rPr>
              <a:t>Dinâmicas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7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</a:t>
            </a:r>
            <a:r>
              <a:rPr lang="pt-BR" dirty="0" err="1"/>
              <a:t>Pseudo-classe</a:t>
            </a:r>
            <a:endParaRPr lang="pt-BR" dirty="0"/>
          </a:p>
          <a:p>
            <a:pPr lvl="1" algn="just"/>
            <a:r>
              <a:rPr lang="pt-BR" dirty="0" smtClean="0"/>
              <a:t>As </a:t>
            </a:r>
            <a:r>
              <a:rPr lang="pt-BR" dirty="0" err="1"/>
              <a:t>pseudo-classes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dinâmicas</a:t>
            </a:r>
            <a:r>
              <a:rPr lang="pt-BR" dirty="0"/>
              <a:t> controlam os estados dos elementos. Por </a:t>
            </a:r>
            <a:r>
              <a:rPr lang="pt-BR" dirty="0" smtClean="0"/>
              <a:t>exemplo:</a:t>
            </a:r>
          </a:p>
          <a:p>
            <a:pPr lvl="2" algn="just"/>
            <a:r>
              <a:rPr lang="pt-BR" sz="1600" dirty="0"/>
              <a:t>:</a:t>
            </a:r>
            <a:r>
              <a:rPr lang="pt-BR" sz="1600" dirty="0" err="1"/>
              <a:t>hover</a:t>
            </a:r>
            <a:r>
              <a:rPr lang="pt-BR" sz="1600" dirty="0"/>
              <a:t> - quando passamos o mouse em cima do elemento;</a:t>
            </a:r>
          </a:p>
          <a:p>
            <a:pPr lvl="2" algn="just"/>
            <a:r>
              <a:rPr lang="pt-BR" sz="1600" dirty="0"/>
              <a:t>:</a:t>
            </a:r>
            <a:r>
              <a:rPr lang="pt-BR" sz="1600" dirty="0" err="1"/>
              <a:t>visited</a:t>
            </a:r>
            <a:r>
              <a:rPr lang="pt-BR" sz="1600" dirty="0"/>
              <a:t> - quando o link é visitado.</a:t>
            </a:r>
          </a:p>
          <a:p>
            <a:pPr lvl="2" algn="just"/>
            <a:r>
              <a:rPr lang="pt-BR" sz="1600" dirty="0"/>
              <a:t>:</a:t>
            </a:r>
            <a:r>
              <a:rPr lang="pt-BR" sz="1600" dirty="0" err="1"/>
              <a:t>focus</a:t>
            </a:r>
            <a:r>
              <a:rPr lang="pt-BR" sz="1600" dirty="0"/>
              <a:t> - quando um elemento recebe foco.</a:t>
            </a:r>
          </a:p>
          <a:p>
            <a:pPr lvl="1" algn="just"/>
            <a:r>
              <a:rPr lang="pt-BR" dirty="0"/>
              <a:t>As </a:t>
            </a:r>
            <a:r>
              <a:rPr lang="pt-BR" dirty="0" err="1"/>
              <a:t>pseudo-classes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estruturais</a:t>
            </a:r>
            <a:r>
              <a:rPr lang="pt-BR" dirty="0"/>
              <a:t> servem para selecionarmos um elemento da estrutura do código. Por exemplo</a:t>
            </a:r>
            <a:r>
              <a:rPr lang="pt-BR" dirty="0" smtClean="0"/>
              <a:t>:</a:t>
            </a:r>
          </a:p>
          <a:p>
            <a:pPr lvl="2" algn="just"/>
            <a:r>
              <a:rPr lang="pt-BR" sz="1600" dirty="0" smtClean="0"/>
              <a:t>:</a:t>
            </a:r>
            <a:r>
              <a:rPr lang="pt-BR" sz="1600" dirty="0" err="1" smtClean="0"/>
              <a:t>first-child</a:t>
            </a:r>
            <a:r>
              <a:rPr lang="pt-BR" sz="1600" dirty="0" smtClean="0"/>
              <a:t> </a:t>
            </a:r>
            <a:r>
              <a:rPr lang="pt-BR" sz="1600" dirty="0"/>
              <a:t>- seleciona o primeiro filho de um outro elemento.</a:t>
            </a:r>
          </a:p>
          <a:p>
            <a:pPr lvl="2" algn="just"/>
            <a:r>
              <a:rPr lang="pt-BR" sz="1600" dirty="0" smtClean="0"/>
              <a:t>:</a:t>
            </a:r>
            <a:r>
              <a:rPr lang="pt-BR" sz="1600" dirty="0" err="1"/>
              <a:t>last-child</a:t>
            </a:r>
            <a:r>
              <a:rPr lang="pt-BR" sz="1600" dirty="0"/>
              <a:t> - seleciona o último filho de um elemento.</a:t>
            </a:r>
          </a:p>
          <a:p>
            <a:pPr lvl="1" algn="just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4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/>
              <a:t>em HTML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8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Div</a:t>
            </a:r>
            <a:endParaRPr lang="pt-BR" dirty="0"/>
          </a:p>
          <a:p>
            <a:pPr lvl="1" algn="just"/>
            <a:r>
              <a:rPr lang="pt-BR" dirty="0" smtClean="0"/>
              <a:t>O elemento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 é </a:t>
            </a:r>
            <a:r>
              <a:rPr lang="pt-BR" dirty="0"/>
              <a:t>um container </a:t>
            </a:r>
            <a:r>
              <a:rPr lang="pt-BR" dirty="0" smtClean="0"/>
              <a:t>genérico </a:t>
            </a:r>
            <a:r>
              <a:rPr lang="pt-BR" dirty="0"/>
              <a:t>para conteúdo de fluxo, que de certa forma não representa nada. </a:t>
            </a:r>
            <a:endParaRPr lang="pt-BR" dirty="0" smtClean="0"/>
          </a:p>
          <a:p>
            <a:pPr lvl="1" algn="just"/>
            <a:r>
              <a:rPr lang="pt-BR" dirty="0" smtClean="0"/>
              <a:t>Pode </a:t>
            </a:r>
            <a:r>
              <a:rPr lang="pt-BR" dirty="0"/>
              <a:t>ser utilizado para agrupar elementos para fins de estilos </a:t>
            </a:r>
            <a:r>
              <a:rPr lang="pt-BR" dirty="0" smtClean="0"/>
              <a:t>e formatação</a:t>
            </a:r>
          </a:p>
          <a:p>
            <a:pPr lvl="1" algn="just"/>
            <a:r>
              <a:rPr lang="pt-BR" dirty="0" smtClean="0"/>
              <a:t>Mas </a:t>
            </a:r>
            <a:r>
              <a:rPr lang="pt-BR" dirty="0"/>
              <a:t>deve ser utilizado somente quando não tiver outro elemento de semântica (tal como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article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nav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dirty="0"/>
              <a:t>em HTML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9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Div</a:t>
            </a:r>
            <a:endParaRPr lang="pt-BR" dirty="0"/>
          </a:p>
          <a:p>
            <a:pPr lvl="1" algn="just"/>
            <a:r>
              <a:rPr lang="pt-BR" dirty="0" smtClean="0"/>
              <a:t>Exemplo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214"/>
            <a:ext cx="8115300" cy="482513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662218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exemplo02.html</a:t>
            </a:r>
            <a:endParaRPr lang="pt-BR" sz="1400" dirty="0"/>
          </a:p>
        </p:txBody>
      </p:sp>
      <p:sp>
        <p:nvSpPr>
          <p:cNvPr id="3" name="Retângulo 2"/>
          <p:cNvSpPr/>
          <p:nvPr/>
        </p:nvSpPr>
        <p:spPr>
          <a:xfrm>
            <a:off x="678543" y="2606548"/>
            <a:ext cx="7807647" cy="39834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2245" y="3277902"/>
            <a:ext cx="3384376" cy="314194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716016" y="3284984"/>
            <a:ext cx="3384376" cy="314194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445559" y="223721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&lt;section&gt;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1600" y="2871745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div</a:t>
            </a:r>
            <a:r>
              <a:rPr lang="pt-BR" dirty="0">
                <a:solidFill>
                  <a:srgbClr val="0070C0"/>
                </a:solidFill>
              </a:rPr>
              <a:t> id="coluna1"&gt;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37830" y="289110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div</a:t>
            </a:r>
            <a:r>
              <a:rPr lang="pt-BR" dirty="0">
                <a:solidFill>
                  <a:srgbClr val="0070C0"/>
                </a:solidFill>
              </a:rPr>
              <a:t> id="coluna2"&gt;</a:t>
            </a:r>
          </a:p>
        </p:txBody>
      </p:sp>
    </p:spTree>
    <p:extLst>
      <p:ext uri="{BB962C8B-B14F-4D97-AF65-F5344CB8AC3E}">
        <p14:creationId xmlns:p14="http://schemas.microsoft.com/office/powerpoint/2010/main" val="1934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ersonalizar design">
  <a:themeElements>
    <a:clrScheme name="2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16961</TotalTime>
  <Words>1388</Words>
  <Application>Microsoft Office PowerPoint</Application>
  <PresentationFormat>Apresentação na tela (4:3)</PresentationFormat>
  <Paragraphs>265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Radial</vt:lpstr>
      <vt:lpstr>2_Personalizar design</vt:lpstr>
      <vt:lpstr> Roteiro 05  </vt:lpstr>
      <vt:lpstr> Roteiro 05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Div em HTML    </vt:lpstr>
      <vt:lpstr>    Div em HTML    </vt:lpstr>
      <vt:lpstr>    Div em HTML    </vt:lpstr>
      <vt:lpstr>    Posicionamento    </vt:lpstr>
      <vt:lpstr>    Posicionamento    </vt:lpstr>
      <vt:lpstr>    Posicionamento    </vt:lpstr>
      <vt:lpstr>    Posicionamento    </vt:lpstr>
      <vt:lpstr>    Posicionamento    </vt:lpstr>
      <vt:lpstr>    Posicionamento    </vt:lpstr>
      <vt:lpstr>    Posicionamento    </vt:lpstr>
      <vt:lpstr>    Posicionamento    </vt:lpstr>
      <vt:lpstr>    Posicionamento    </vt:lpstr>
      <vt:lpstr>    Posicionamento    </vt:lpstr>
      <vt:lpstr>    Espaços    </vt:lpstr>
      <vt:lpstr>    Espaços    </vt:lpstr>
      <vt:lpstr>    Espaços    </vt:lpstr>
      <vt:lpstr>    Espaços    </vt:lpstr>
      <vt:lpstr>    Espaços    </vt:lpstr>
      <vt:lpstr>    Espaços    </vt:lpstr>
      <vt:lpstr>   Exercícios   </vt:lpstr>
      <vt:lpstr>   Exercícios   </vt:lpstr>
      <vt:lpstr>   Exercícios   </vt:lpstr>
      <vt:lpstr>   Exercícios   </vt:lpstr>
      <vt:lpstr>   Sugestão: assista as vídeos aulas    </vt:lpstr>
      <vt:lpstr>   Sugestão: consulte os textos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e Negociação  entre SMA</dc:title>
  <dc:creator>usuario</dc:creator>
  <cp:lastModifiedBy>USUARIO</cp:lastModifiedBy>
  <cp:revision>1066</cp:revision>
  <cp:lastPrinted>2018-03-12T03:17:24Z</cp:lastPrinted>
  <dcterms:created xsi:type="dcterms:W3CDTF">2007-10-12T12:00:54Z</dcterms:created>
  <dcterms:modified xsi:type="dcterms:W3CDTF">2018-03-27T18:32:05Z</dcterms:modified>
</cp:coreProperties>
</file>