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59" r:id="rId4"/>
    <p:sldId id="261" r:id="rId5"/>
    <p:sldId id="262" r:id="rId6"/>
    <p:sldId id="264"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1262" y="4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00559-F044-4183-A445-B65BD84D3041}" type="datetimeFigureOut">
              <a:rPr lang="en-US" smtClean="0"/>
              <a:t>7/21/2021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724702-8F96-4557-B838-874F19711B04}" type="slidenum">
              <a:rPr lang="en-US" smtClean="0"/>
              <a:t>‹#›</a:t>
            </a:fld>
            <a:endParaRPr lang="en-US"/>
          </a:p>
        </p:txBody>
      </p:sp>
    </p:spTree>
    <p:extLst>
      <p:ext uri="{BB962C8B-B14F-4D97-AF65-F5344CB8AC3E}">
        <p14:creationId xmlns:p14="http://schemas.microsoft.com/office/powerpoint/2010/main" val="2709715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724702-8F96-4557-B838-874F19711B04}" type="slidenum">
              <a:rPr lang="en-US" smtClean="0"/>
              <a:t>3</a:t>
            </a:fld>
            <a:endParaRPr lang="en-US"/>
          </a:p>
        </p:txBody>
      </p:sp>
    </p:spTree>
    <p:extLst>
      <p:ext uri="{BB962C8B-B14F-4D97-AF65-F5344CB8AC3E}">
        <p14:creationId xmlns:p14="http://schemas.microsoft.com/office/powerpoint/2010/main" val="310462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A611C23-2CA9-412F-91AF-9985FD3DAC62}" type="datetimeFigureOut">
              <a:rPr lang="en-US" smtClean="0"/>
              <a:t>7/21/2021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A3AD400-3398-4A45-88E7-84D7F57B12BD}" type="slidenum">
              <a:rPr lang="en-US" smtClean="0"/>
              <a:t>‹#›</a:t>
            </a:fld>
            <a:endParaRPr lang="en-US"/>
          </a:p>
        </p:txBody>
      </p:sp>
    </p:spTree>
    <p:extLst>
      <p:ext uri="{BB962C8B-B14F-4D97-AF65-F5344CB8AC3E}">
        <p14:creationId xmlns:p14="http://schemas.microsoft.com/office/powerpoint/2010/main" val="1407178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A611C23-2CA9-412F-91AF-9985FD3DAC62}" type="datetimeFigureOut">
              <a:rPr lang="en-US" smtClean="0"/>
              <a:t>7/21/2021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A3AD400-3398-4A45-88E7-84D7F57B12BD}" type="slidenum">
              <a:rPr lang="en-US" smtClean="0"/>
              <a:t>‹#›</a:t>
            </a:fld>
            <a:endParaRPr lang="en-US"/>
          </a:p>
        </p:txBody>
      </p:sp>
    </p:spTree>
    <p:extLst>
      <p:ext uri="{BB962C8B-B14F-4D97-AF65-F5344CB8AC3E}">
        <p14:creationId xmlns:p14="http://schemas.microsoft.com/office/powerpoint/2010/main" val="280906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A611C23-2CA9-412F-91AF-9985FD3DAC62}" type="datetimeFigureOut">
              <a:rPr lang="en-US" smtClean="0"/>
              <a:t>7/21/2021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A3AD400-3398-4A45-88E7-84D7F57B12BD}" type="slidenum">
              <a:rPr lang="en-US" smtClean="0"/>
              <a:t>‹#›</a:t>
            </a:fld>
            <a:endParaRPr lang="en-US"/>
          </a:p>
        </p:txBody>
      </p:sp>
    </p:spTree>
    <p:extLst>
      <p:ext uri="{BB962C8B-B14F-4D97-AF65-F5344CB8AC3E}">
        <p14:creationId xmlns:p14="http://schemas.microsoft.com/office/powerpoint/2010/main" val="3549029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A611C23-2CA9-412F-91AF-9985FD3DAC62}" type="datetimeFigureOut">
              <a:rPr lang="en-US" smtClean="0"/>
              <a:t>7/21/2021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A3AD400-3398-4A45-88E7-84D7F57B12BD}" type="slidenum">
              <a:rPr lang="en-US" smtClean="0"/>
              <a:t>‹#›</a:t>
            </a:fld>
            <a:endParaRPr lang="en-US"/>
          </a:p>
        </p:txBody>
      </p:sp>
    </p:spTree>
    <p:extLst>
      <p:ext uri="{BB962C8B-B14F-4D97-AF65-F5344CB8AC3E}">
        <p14:creationId xmlns:p14="http://schemas.microsoft.com/office/powerpoint/2010/main" val="5866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A611C23-2CA9-412F-91AF-9985FD3DAC62}" type="datetimeFigureOut">
              <a:rPr lang="en-US" smtClean="0"/>
              <a:t>7/21/2021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A3AD400-3398-4A45-88E7-84D7F57B12BD}" type="slidenum">
              <a:rPr lang="en-US" smtClean="0"/>
              <a:t>‹#›</a:t>
            </a:fld>
            <a:endParaRPr lang="en-US"/>
          </a:p>
        </p:txBody>
      </p:sp>
    </p:spTree>
    <p:extLst>
      <p:ext uri="{BB962C8B-B14F-4D97-AF65-F5344CB8AC3E}">
        <p14:creationId xmlns:p14="http://schemas.microsoft.com/office/powerpoint/2010/main" val="243657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AA611C23-2CA9-412F-91AF-9985FD3DAC62}" type="datetimeFigureOut">
              <a:rPr lang="en-US" smtClean="0"/>
              <a:t>7/21/2021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A3AD400-3398-4A45-88E7-84D7F57B12BD}" type="slidenum">
              <a:rPr lang="en-US" smtClean="0"/>
              <a:t>‹#›</a:t>
            </a:fld>
            <a:endParaRPr lang="en-US"/>
          </a:p>
        </p:txBody>
      </p:sp>
    </p:spTree>
    <p:extLst>
      <p:ext uri="{BB962C8B-B14F-4D97-AF65-F5344CB8AC3E}">
        <p14:creationId xmlns:p14="http://schemas.microsoft.com/office/powerpoint/2010/main" val="1279096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AA611C23-2CA9-412F-91AF-9985FD3DAC62}" type="datetimeFigureOut">
              <a:rPr lang="en-US" smtClean="0"/>
              <a:t>7/21/2021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A3AD400-3398-4A45-88E7-84D7F57B12BD}" type="slidenum">
              <a:rPr lang="en-US" smtClean="0"/>
              <a:t>‹#›</a:t>
            </a:fld>
            <a:endParaRPr lang="en-US"/>
          </a:p>
        </p:txBody>
      </p:sp>
    </p:spTree>
    <p:extLst>
      <p:ext uri="{BB962C8B-B14F-4D97-AF65-F5344CB8AC3E}">
        <p14:creationId xmlns:p14="http://schemas.microsoft.com/office/powerpoint/2010/main" val="2509824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AA611C23-2CA9-412F-91AF-9985FD3DAC62}" type="datetimeFigureOut">
              <a:rPr lang="en-US" smtClean="0"/>
              <a:t>7/21/2021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A3AD400-3398-4A45-88E7-84D7F57B12BD}" type="slidenum">
              <a:rPr lang="en-US" smtClean="0"/>
              <a:t>‹#›</a:t>
            </a:fld>
            <a:endParaRPr lang="en-US"/>
          </a:p>
        </p:txBody>
      </p:sp>
    </p:spTree>
    <p:extLst>
      <p:ext uri="{BB962C8B-B14F-4D97-AF65-F5344CB8AC3E}">
        <p14:creationId xmlns:p14="http://schemas.microsoft.com/office/powerpoint/2010/main" val="71095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A611C23-2CA9-412F-91AF-9985FD3DAC62}" type="datetimeFigureOut">
              <a:rPr lang="en-US" smtClean="0"/>
              <a:t>7/21/2021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A3AD400-3398-4A45-88E7-84D7F57B12BD}" type="slidenum">
              <a:rPr lang="en-US" smtClean="0"/>
              <a:t>‹#›</a:t>
            </a:fld>
            <a:endParaRPr lang="en-US"/>
          </a:p>
        </p:txBody>
      </p:sp>
    </p:spTree>
    <p:extLst>
      <p:ext uri="{BB962C8B-B14F-4D97-AF65-F5344CB8AC3E}">
        <p14:creationId xmlns:p14="http://schemas.microsoft.com/office/powerpoint/2010/main" val="1768017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A611C23-2CA9-412F-91AF-9985FD3DAC62}" type="datetimeFigureOut">
              <a:rPr lang="en-US" smtClean="0"/>
              <a:t>7/21/2021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A3AD400-3398-4A45-88E7-84D7F57B12BD}" type="slidenum">
              <a:rPr lang="en-US" smtClean="0"/>
              <a:t>‹#›</a:t>
            </a:fld>
            <a:endParaRPr lang="en-US"/>
          </a:p>
        </p:txBody>
      </p:sp>
    </p:spTree>
    <p:extLst>
      <p:ext uri="{BB962C8B-B14F-4D97-AF65-F5344CB8AC3E}">
        <p14:creationId xmlns:p14="http://schemas.microsoft.com/office/powerpoint/2010/main" val="343711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A611C23-2CA9-412F-91AF-9985FD3DAC62}" type="datetimeFigureOut">
              <a:rPr lang="en-US" smtClean="0"/>
              <a:t>7/21/2021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A3AD400-3398-4A45-88E7-84D7F57B12BD}" type="slidenum">
              <a:rPr lang="en-US" smtClean="0"/>
              <a:t>‹#›</a:t>
            </a:fld>
            <a:endParaRPr lang="en-US"/>
          </a:p>
        </p:txBody>
      </p:sp>
    </p:spTree>
    <p:extLst>
      <p:ext uri="{BB962C8B-B14F-4D97-AF65-F5344CB8AC3E}">
        <p14:creationId xmlns:p14="http://schemas.microsoft.com/office/powerpoint/2010/main" val="55965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AA611C23-2CA9-412F-91AF-9985FD3DAC62}" type="datetimeFigureOut">
              <a:rPr lang="en-US" smtClean="0"/>
              <a:t>7/21/2021</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A3AD400-3398-4A45-88E7-84D7F57B12B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2967" y="153436"/>
            <a:ext cx="2109233" cy="2794511"/>
          </a:xfrm>
          <a:prstGeom prst="rect">
            <a:avLst/>
          </a:prstGeom>
        </p:spPr>
      </p:pic>
      <p:sp>
        <p:nvSpPr>
          <p:cNvPr id="7" name="Rectangle 6"/>
          <p:cNvSpPr/>
          <p:nvPr/>
        </p:nvSpPr>
        <p:spPr>
          <a:xfrm>
            <a:off x="2415205" y="327865"/>
            <a:ext cx="4747595" cy="1938992"/>
          </a:xfrm>
          <a:prstGeom prst="rect">
            <a:avLst/>
          </a:prstGeom>
        </p:spPr>
        <p:txBody>
          <a:bodyPr wrap="square">
            <a:spAutoFit/>
          </a:bodyPr>
          <a:lstStyle/>
          <a:p>
            <a:r>
              <a:rPr lang="en-US" sz="2400" dirty="0" smtClean="0"/>
              <a:t>Lebanese University </a:t>
            </a:r>
          </a:p>
          <a:p>
            <a:r>
              <a:rPr lang="en-US" sz="2400" dirty="0" smtClean="0"/>
              <a:t>Faculty of Engineering Branch III</a:t>
            </a:r>
          </a:p>
          <a:p>
            <a:r>
              <a:rPr lang="en-US" sz="2400" dirty="0" smtClean="0"/>
              <a:t>Department of Electrical and Telecommunication Engineering</a:t>
            </a:r>
            <a:endParaRPr lang="en-US" sz="2400" dirty="0"/>
          </a:p>
          <a:p>
            <a:endParaRPr lang="en-US" sz="2400" dirty="0"/>
          </a:p>
        </p:txBody>
      </p:sp>
      <p:sp>
        <p:nvSpPr>
          <p:cNvPr id="5" name="Rectangle 4"/>
          <p:cNvSpPr/>
          <p:nvPr/>
        </p:nvSpPr>
        <p:spPr>
          <a:xfrm>
            <a:off x="685800" y="2976354"/>
            <a:ext cx="8580866" cy="1200329"/>
          </a:xfrm>
          <a:prstGeom prst="rect">
            <a:avLst/>
          </a:prstGeom>
          <a:noFill/>
        </p:spPr>
        <p:txBody>
          <a:bodyPr wrap="square" lIns="91440" tIns="45720" rIns="91440" bIns="45720">
            <a:spAutoFit/>
          </a:bodyPr>
          <a:lstStyle/>
          <a:p>
            <a:pPr algn="ctr"/>
            <a:r>
              <a:rPr lang="en-US" sz="3600" b="1" dirty="0" err="1">
                <a:solidFill>
                  <a:srgbClr val="FF0000"/>
                </a:solidFill>
              </a:rPr>
              <a:t>Cartoonify</a:t>
            </a:r>
            <a:r>
              <a:rPr lang="en-US" sz="3600" b="1" dirty="0">
                <a:solidFill>
                  <a:srgbClr val="FF0000"/>
                </a:solidFill>
              </a:rPr>
              <a:t> an Image with OpenCV in Python</a:t>
            </a:r>
          </a:p>
        </p:txBody>
      </p:sp>
      <p:sp>
        <p:nvSpPr>
          <p:cNvPr id="8" name="Rectangle 7"/>
          <p:cNvSpPr/>
          <p:nvPr/>
        </p:nvSpPr>
        <p:spPr>
          <a:xfrm>
            <a:off x="237628" y="4075046"/>
            <a:ext cx="6620372" cy="206210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cap="none" spc="0" dirty="0" smtClean="0">
                <a:ln w="11430"/>
              </a:rPr>
              <a:t>Prepared By:</a:t>
            </a:r>
          </a:p>
          <a:p>
            <a:r>
              <a:rPr lang="en-US" sz="3200" dirty="0" smtClean="0">
                <a:ln w="11430"/>
              </a:rPr>
              <a:t>Hadi El Hek</a:t>
            </a:r>
          </a:p>
          <a:p>
            <a:r>
              <a:rPr lang="en-US" sz="3200" cap="none" spc="0" dirty="0" smtClean="0">
                <a:ln w="11430"/>
              </a:rPr>
              <a:t>Ehab Ammatoury</a:t>
            </a:r>
          </a:p>
          <a:p>
            <a:r>
              <a:rPr lang="en-US" sz="3200" dirty="0" smtClean="0">
                <a:ln w="11430"/>
              </a:rPr>
              <a:t>Presented to: Dr. </a:t>
            </a:r>
            <a:r>
              <a:rPr lang="en-US" sz="3200" dirty="0" err="1" smtClean="0">
                <a:ln w="11430"/>
              </a:rPr>
              <a:t>Mouhamad</a:t>
            </a:r>
            <a:r>
              <a:rPr lang="en-US" sz="3200" dirty="0" smtClean="0">
                <a:ln w="11430"/>
              </a:rPr>
              <a:t> </a:t>
            </a:r>
            <a:r>
              <a:rPr lang="en-US" sz="3200" dirty="0" err="1" smtClean="0">
                <a:ln w="11430"/>
              </a:rPr>
              <a:t>Awde</a:t>
            </a:r>
            <a:endParaRPr lang="en-US" sz="3200" cap="none" spc="0" dirty="0">
              <a:ln w="11430"/>
            </a:endParaRPr>
          </a:p>
        </p:txBody>
      </p:sp>
    </p:spTree>
    <p:extLst>
      <p:ext uri="{BB962C8B-B14F-4D97-AF65-F5344CB8AC3E}">
        <p14:creationId xmlns:p14="http://schemas.microsoft.com/office/powerpoint/2010/main" val="2323311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21693" y="1151931"/>
            <a:ext cx="6686550" cy="5787887"/>
          </a:xfrm>
        </p:spPr>
        <p:txBody>
          <a:bodyPr>
            <a:normAutofit/>
          </a:bodyPr>
          <a:lstStyle/>
          <a:p>
            <a:pPr marL="82296" indent="0">
              <a:buClr>
                <a:schemeClr val="accent5"/>
              </a:buClr>
              <a:buSzPct val="90000"/>
              <a:buNone/>
            </a:pPr>
            <a:endParaRPr lang="en-US" sz="3600" dirty="0">
              <a:latin typeface="Arial" pitchFamily="34" charset="0"/>
              <a:cs typeface="Arial" pitchFamily="34" charset="0"/>
            </a:endParaRPr>
          </a:p>
          <a:p>
            <a:r>
              <a:rPr lang="en-GB" dirty="0" smtClean="0"/>
              <a:t>Introduction </a:t>
            </a:r>
          </a:p>
          <a:p>
            <a:r>
              <a:rPr lang="en-GB" dirty="0" smtClean="0"/>
              <a:t>What is open cv ?</a:t>
            </a:r>
          </a:p>
          <a:p>
            <a:r>
              <a:rPr lang="en-GB" dirty="0" smtClean="0"/>
              <a:t>code</a:t>
            </a:r>
            <a:endParaRPr lang="en-US" dirty="0"/>
          </a:p>
        </p:txBody>
      </p:sp>
      <p:sp>
        <p:nvSpPr>
          <p:cNvPr id="6" name="Rectangle 5"/>
          <p:cNvSpPr/>
          <p:nvPr/>
        </p:nvSpPr>
        <p:spPr>
          <a:xfrm>
            <a:off x="1477007" y="228600"/>
            <a:ext cx="5980996"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solidFill>
                  <a:srgbClr val="FF0000"/>
                </a:solidFill>
                <a:effectLst/>
                <a:latin typeface="Arial" pitchFamily="34" charset="0"/>
                <a:cs typeface="Arial" pitchFamily="34" charset="0"/>
              </a:rPr>
              <a:t>Table of Contents</a:t>
            </a:r>
            <a:endParaRPr lang="en-US" sz="5400" b="1" cap="none" spc="0" dirty="0">
              <a:ln w="10541" cmpd="sng">
                <a:solidFill>
                  <a:schemeClr val="accent1">
                    <a:shade val="88000"/>
                    <a:satMod val="110000"/>
                  </a:schemeClr>
                </a:solidFill>
                <a:prstDash val="solid"/>
              </a:ln>
              <a:solidFill>
                <a:srgbClr val="FF0000"/>
              </a:solidFill>
              <a:effectLst/>
            </a:endParaRPr>
          </a:p>
        </p:txBody>
      </p:sp>
    </p:spTree>
    <p:extLst>
      <p:ext uri="{BB962C8B-B14F-4D97-AF65-F5344CB8AC3E}">
        <p14:creationId xmlns:p14="http://schemas.microsoft.com/office/powerpoint/2010/main" val="216946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
                                            <p:txEl>
                                              <p:pRg st="1" end="1"/>
                                            </p:txEl>
                                          </p:spTgt>
                                        </p:tgtEl>
                                        <p:attrNameLst>
                                          <p:attrName>style.color</p:attrName>
                                        </p:attrNameLst>
                                      </p:cBhvr>
                                      <p:to>
                                        <a:schemeClr val="accent2"/>
                                      </p:to>
                                    </p:animClr>
                                    <p:animClr clrSpc="rgb" dir="cw">
                                      <p:cBhvr>
                                        <p:cTn id="7" dur="500" fill="hold"/>
                                        <p:tgtEl>
                                          <p:spTgt spid="5">
                                            <p:txEl>
                                              <p:pRg st="1" end="1"/>
                                            </p:txEl>
                                          </p:spTgt>
                                        </p:tgtEl>
                                        <p:attrNameLst>
                                          <p:attrName>fillcolor</p:attrName>
                                        </p:attrNameLst>
                                      </p:cBhvr>
                                      <p:to>
                                        <a:schemeClr val="accent2"/>
                                      </p:to>
                                    </p:animClr>
                                    <p:set>
                                      <p:cBhvr>
                                        <p:cTn id="8" dur="500" fill="hold"/>
                                        <p:tgtEl>
                                          <p:spTgt spid="5">
                                            <p:txEl>
                                              <p:pRg st="1" end="1"/>
                                            </p:txEl>
                                          </p:spTgt>
                                        </p:tgtEl>
                                        <p:attrNameLst>
                                          <p:attrName>fill.type</p:attrName>
                                        </p:attrNameLst>
                                      </p:cBhvr>
                                      <p:to>
                                        <p:strVal val="solid"/>
                                      </p:to>
                                    </p:set>
                                    <p:set>
                                      <p:cBhvr>
                                        <p:cTn id="9" dur="500" fill="hold"/>
                                        <p:tgtEl>
                                          <p:spTgt spid="5">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5390" y="228600"/>
            <a:ext cx="4224233" cy="923330"/>
          </a:xfrm>
          <a:prstGeom prst="rect">
            <a:avLst/>
          </a:prstGeom>
          <a:noFill/>
        </p:spPr>
        <p:txBody>
          <a:bodyPr wrap="none" lIns="91440" tIns="45720" rIns="91440" bIns="45720">
            <a:spAutoFit/>
          </a:bodyPr>
          <a:lstStyle/>
          <a:p>
            <a:pPr algn="ctr"/>
            <a:r>
              <a:rPr lang="en-US" sz="5400" b="1" dirty="0">
                <a:ln w="10541" cmpd="sng">
                  <a:solidFill>
                    <a:schemeClr val="accent1">
                      <a:shade val="88000"/>
                      <a:satMod val="110000"/>
                    </a:schemeClr>
                  </a:solidFill>
                  <a:prstDash val="solid"/>
                </a:ln>
                <a:solidFill>
                  <a:srgbClr val="FF0000"/>
                </a:solidFill>
                <a:latin typeface="Arial" pitchFamily="34" charset="0"/>
                <a:cs typeface="Arial" pitchFamily="34" charset="0"/>
              </a:rPr>
              <a:t>I</a:t>
            </a:r>
            <a:r>
              <a:rPr lang="en-US" sz="5400" b="1" cap="none" spc="0" dirty="0" smtClean="0">
                <a:ln w="10541" cmpd="sng">
                  <a:solidFill>
                    <a:schemeClr val="accent1">
                      <a:shade val="88000"/>
                      <a:satMod val="110000"/>
                    </a:schemeClr>
                  </a:solidFill>
                  <a:prstDash val="solid"/>
                </a:ln>
                <a:solidFill>
                  <a:srgbClr val="FF0000"/>
                </a:solidFill>
                <a:effectLst/>
                <a:latin typeface="Arial" pitchFamily="34" charset="0"/>
                <a:cs typeface="Arial" pitchFamily="34" charset="0"/>
              </a:rPr>
              <a:t>ntroduction</a:t>
            </a:r>
            <a:endParaRPr lang="en-US" sz="5400" b="1" cap="none" spc="0" dirty="0">
              <a:ln w="10541" cmpd="sng">
                <a:solidFill>
                  <a:schemeClr val="accent1">
                    <a:shade val="88000"/>
                    <a:satMod val="110000"/>
                  </a:schemeClr>
                </a:solidFill>
                <a:prstDash val="solid"/>
              </a:ln>
              <a:solidFill>
                <a:srgbClr val="FF0000"/>
              </a:solidFill>
              <a:effectLst/>
            </a:endParaRPr>
          </a:p>
        </p:txBody>
      </p:sp>
      <p:sp>
        <p:nvSpPr>
          <p:cNvPr id="2" name="TextBox 1"/>
          <p:cNvSpPr txBox="1"/>
          <p:nvPr/>
        </p:nvSpPr>
        <p:spPr>
          <a:xfrm>
            <a:off x="457200" y="1600200"/>
            <a:ext cx="8305800" cy="523220"/>
          </a:xfrm>
          <a:prstGeom prst="rect">
            <a:avLst/>
          </a:prstGeom>
          <a:noFill/>
        </p:spPr>
        <p:txBody>
          <a:bodyPr wrap="square" rtlCol="0">
            <a:spAutoFit/>
          </a:bodyPr>
          <a:lstStyle/>
          <a:p>
            <a:endParaRPr lang="en-US" sz="2800" dirty="0">
              <a:solidFill>
                <a:srgbClr val="0070C0"/>
              </a:solidFill>
            </a:endParaRPr>
          </a:p>
        </p:txBody>
      </p:sp>
      <p:sp>
        <p:nvSpPr>
          <p:cNvPr id="3" name="TextBox 2"/>
          <p:cNvSpPr txBox="1"/>
          <p:nvPr/>
        </p:nvSpPr>
        <p:spPr>
          <a:xfrm>
            <a:off x="457200" y="1295400"/>
            <a:ext cx="8153400" cy="5262979"/>
          </a:xfrm>
          <a:prstGeom prst="rect">
            <a:avLst/>
          </a:prstGeom>
          <a:noFill/>
        </p:spPr>
        <p:txBody>
          <a:bodyPr wrap="square" rtlCol="0">
            <a:spAutoFit/>
          </a:bodyPr>
          <a:lstStyle/>
          <a:p>
            <a:r>
              <a:rPr lang="en-US" sz="2800" dirty="0">
                <a:solidFill>
                  <a:srgbClr val="0070C0"/>
                </a:solidFill>
              </a:rPr>
              <a:t>Computer vision is one of the most important fields in Artificial Intelligence with a wide variety of applications. </a:t>
            </a:r>
            <a:endParaRPr lang="en-US" sz="2800" dirty="0" smtClean="0">
              <a:solidFill>
                <a:srgbClr val="0070C0"/>
              </a:solidFill>
            </a:endParaRPr>
          </a:p>
          <a:p>
            <a:endParaRPr lang="en-US" sz="2800" dirty="0">
              <a:solidFill>
                <a:srgbClr val="0070C0"/>
              </a:solidFill>
            </a:endParaRPr>
          </a:p>
          <a:p>
            <a:r>
              <a:rPr lang="en-US" sz="2800" dirty="0" smtClean="0">
                <a:solidFill>
                  <a:srgbClr val="0070C0"/>
                </a:solidFill>
              </a:rPr>
              <a:t>OpenCV </a:t>
            </a:r>
            <a:r>
              <a:rPr lang="en-US" sz="2800" dirty="0">
                <a:solidFill>
                  <a:srgbClr val="0070C0"/>
                </a:solidFill>
              </a:rPr>
              <a:t>is the most popular library used in computer vision with a lot of interesting stuff. It can be used to recognize objects, detect, and produce high-resolution images.</a:t>
            </a:r>
          </a:p>
          <a:p>
            <a:endParaRPr lang="en-US" sz="2800" dirty="0" smtClean="0">
              <a:solidFill>
                <a:srgbClr val="0070C0"/>
              </a:solidFill>
            </a:endParaRPr>
          </a:p>
          <a:p>
            <a:r>
              <a:rPr lang="en-US" sz="2800" dirty="0" smtClean="0">
                <a:solidFill>
                  <a:srgbClr val="0070C0"/>
                </a:solidFill>
              </a:rPr>
              <a:t>In </a:t>
            </a:r>
            <a:r>
              <a:rPr lang="en-US" sz="2800" dirty="0">
                <a:solidFill>
                  <a:srgbClr val="0070C0"/>
                </a:solidFill>
              </a:rPr>
              <a:t>this project, we will show how to give a cartoon-effect to an image in Python by utilizing OpenCV. </a:t>
            </a:r>
          </a:p>
          <a:p>
            <a:r>
              <a:rPr lang="en-US" sz="2800" dirty="0">
                <a:solidFill>
                  <a:srgbClr val="0070C0"/>
                </a:solidFill>
              </a:rPr>
              <a:t>We used Python 3.9 to write and run the code.</a:t>
            </a:r>
          </a:p>
        </p:txBody>
      </p:sp>
    </p:spTree>
    <p:extLst>
      <p:ext uri="{BB962C8B-B14F-4D97-AF65-F5344CB8AC3E}">
        <p14:creationId xmlns:p14="http://schemas.microsoft.com/office/powerpoint/2010/main" val="1859301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21693" y="1151931"/>
            <a:ext cx="6686550" cy="5787887"/>
          </a:xfrm>
        </p:spPr>
        <p:txBody>
          <a:bodyPr>
            <a:normAutofit/>
          </a:bodyPr>
          <a:lstStyle/>
          <a:p>
            <a:pPr marL="82296" indent="0">
              <a:buClr>
                <a:schemeClr val="accent5"/>
              </a:buClr>
              <a:buSzPct val="90000"/>
              <a:buNone/>
            </a:pPr>
            <a:endParaRPr lang="en-US" sz="3600" dirty="0">
              <a:latin typeface="Arial" pitchFamily="34" charset="0"/>
              <a:cs typeface="Arial" pitchFamily="34" charset="0"/>
            </a:endParaRPr>
          </a:p>
          <a:p>
            <a:r>
              <a:rPr lang="en-GB" dirty="0" smtClean="0"/>
              <a:t>Introduction </a:t>
            </a:r>
          </a:p>
          <a:p>
            <a:r>
              <a:rPr lang="en-GB" dirty="0" smtClean="0"/>
              <a:t>What is open cv ?</a:t>
            </a:r>
          </a:p>
          <a:p>
            <a:r>
              <a:rPr lang="en-GB" dirty="0" smtClean="0"/>
              <a:t>code</a:t>
            </a:r>
            <a:endParaRPr lang="en-US" dirty="0"/>
          </a:p>
        </p:txBody>
      </p:sp>
      <p:sp>
        <p:nvSpPr>
          <p:cNvPr id="6" name="Rectangle 5"/>
          <p:cNvSpPr/>
          <p:nvPr/>
        </p:nvSpPr>
        <p:spPr>
          <a:xfrm>
            <a:off x="1477007" y="228600"/>
            <a:ext cx="5980996"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solidFill>
                  <a:srgbClr val="FF0000"/>
                </a:solidFill>
                <a:effectLst/>
                <a:latin typeface="Arial" pitchFamily="34" charset="0"/>
                <a:cs typeface="Arial" pitchFamily="34" charset="0"/>
              </a:rPr>
              <a:t>Table of Contents</a:t>
            </a:r>
            <a:endParaRPr lang="en-US" sz="5400" b="1" cap="none" spc="0" dirty="0">
              <a:ln w="10541" cmpd="sng">
                <a:solidFill>
                  <a:schemeClr val="accent1">
                    <a:shade val="88000"/>
                    <a:satMod val="110000"/>
                  </a:schemeClr>
                </a:solidFill>
                <a:prstDash val="solid"/>
              </a:ln>
              <a:solidFill>
                <a:srgbClr val="FF0000"/>
              </a:solidFill>
              <a:effectLst/>
            </a:endParaRPr>
          </a:p>
        </p:txBody>
      </p:sp>
    </p:spTree>
    <p:extLst>
      <p:ext uri="{BB962C8B-B14F-4D97-AF65-F5344CB8AC3E}">
        <p14:creationId xmlns:p14="http://schemas.microsoft.com/office/powerpoint/2010/main" val="154083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
                                            <p:txEl>
                                              <p:pRg st="2" end="2"/>
                                            </p:txEl>
                                          </p:spTgt>
                                        </p:tgtEl>
                                        <p:attrNameLst>
                                          <p:attrName>style.color</p:attrName>
                                        </p:attrNameLst>
                                      </p:cBhvr>
                                      <p:to>
                                        <a:schemeClr val="accent2"/>
                                      </p:to>
                                    </p:animClr>
                                    <p:animClr clrSpc="rgb" dir="cw">
                                      <p:cBhvr>
                                        <p:cTn id="7" dur="500" fill="hold"/>
                                        <p:tgtEl>
                                          <p:spTgt spid="5">
                                            <p:txEl>
                                              <p:pRg st="2" end="2"/>
                                            </p:txEl>
                                          </p:spTgt>
                                        </p:tgtEl>
                                        <p:attrNameLst>
                                          <p:attrName>fillcolor</p:attrName>
                                        </p:attrNameLst>
                                      </p:cBhvr>
                                      <p:to>
                                        <a:schemeClr val="accent2"/>
                                      </p:to>
                                    </p:animClr>
                                    <p:set>
                                      <p:cBhvr>
                                        <p:cTn id="8" dur="500" fill="hold"/>
                                        <p:tgtEl>
                                          <p:spTgt spid="5">
                                            <p:txEl>
                                              <p:pRg st="2" end="2"/>
                                            </p:txEl>
                                          </p:spTgt>
                                        </p:tgtEl>
                                        <p:attrNameLst>
                                          <p:attrName>fill.type</p:attrName>
                                        </p:attrNameLst>
                                      </p:cBhvr>
                                      <p:to>
                                        <p:strVal val="solid"/>
                                      </p:to>
                                    </p:set>
                                    <p:set>
                                      <p:cBhvr>
                                        <p:cTn id="9" dur="500" fill="hold"/>
                                        <p:tgtEl>
                                          <p:spTgt spid="5">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7478" y="228600"/>
            <a:ext cx="5840060" cy="923330"/>
          </a:xfrm>
          <a:prstGeom prst="rect">
            <a:avLst/>
          </a:prstGeom>
          <a:noFill/>
        </p:spPr>
        <p:txBody>
          <a:bodyPr wrap="none" lIns="91440" tIns="45720" rIns="91440" bIns="45720">
            <a:spAutoFit/>
          </a:bodyPr>
          <a:lstStyle/>
          <a:p>
            <a:pPr algn="ctr"/>
            <a:r>
              <a:rPr lang="en-US" sz="5400" b="1" cap="none" spc="0" dirty="0" err="1" smtClean="0">
                <a:ln w="10541" cmpd="sng">
                  <a:solidFill>
                    <a:schemeClr val="accent1">
                      <a:shade val="88000"/>
                      <a:satMod val="110000"/>
                    </a:schemeClr>
                  </a:solidFill>
                  <a:prstDash val="solid"/>
                </a:ln>
                <a:solidFill>
                  <a:srgbClr val="FF0000"/>
                </a:solidFill>
                <a:effectLst/>
                <a:latin typeface="Arial" pitchFamily="34" charset="0"/>
                <a:cs typeface="Arial" pitchFamily="34" charset="0"/>
              </a:rPr>
              <a:t>Whats</a:t>
            </a:r>
            <a:r>
              <a:rPr lang="en-US" sz="5400" b="1" cap="none" spc="0" dirty="0" smtClean="0">
                <a:ln w="10541" cmpd="sng">
                  <a:solidFill>
                    <a:schemeClr val="accent1">
                      <a:shade val="88000"/>
                      <a:satMod val="110000"/>
                    </a:schemeClr>
                  </a:solidFill>
                  <a:prstDash val="solid"/>
                </a:ln>
                <a:solidFill>
                  <a:srgbClr val="FF0000"/>
                </a:solidFill>
                <a:effectLst/>
                <a:latin typeface="Arial" pitchFamily="34" charset="0"/>
                <a:cs typeface="Arial" pitchFamily="34" charset="0"/>
              </a:rPr>
              <a:t> is </a:t>
            </a:r>
            <a:r>
              <a:rPr lang="en-US" sz="5400" b="1" cap="none" spc="0" dirty="0" err="1" smtClean="0">
                <a:ln w="10541" cmpd="sng">
                  <a:solidFill>
                    <a:schemeClr val="accent1">
                      <a:shade val="88000"/>
                      <a:satMod val="110000"/>
                    </a:schemeClr>
                  </a:solidFill>
                  <a:prstDash val="solid"/>
                </a:ln>
                <a:solidFill>
                  <a:srgbClr val="FF0000"/>
                </a:solidFill>
                <a:effectLst/>
                <a:latin typeface="Arial" pitchFamily="34" charset="0"/>
                <a:cs typeface="Arial" pitchFamily="34" charset="0"/>
              </a:rPr>
              <a:t>openCV</a:t>
            </a:r>
            <a:endParaRPr lang="en-US" sz="5400" b="1" cap="none" spc="0" dirty="0">
              <a:ln w="10541" cmpd="sng">
                <a:solidFill>
                  <a:schemeClr val="accent1">
                    <a:shade val="88000"/>
                    <a:satMod val="110000"/>
                  </a:schemeClr>
                </a:solidFill>
                <a:prstDash val="solid"/>
              </a:ln>
              <a:solidFill>
                <a:srgbClr val="FF0000"/>
              </a:solidFill>
              <a:effectLst/>
            </a:endParaRPr>
          </a:p>
        </p:txBody>
      </p:sp>
      <p:sp>
        <p:nvSpPr>
          <p:cNvPr id="5" name="Rectangle 4"/>
          <p:cNvSpPr/>
          <p:nvPr/>
        </p:nvSpPr>
        <p:spPr>
          <a:xfrm>
            <a:off x="228600" y="1752600"/>
            <a:ext cx="8229600" cy="3539430"/>
          </a:xfrm>
          <a:prstGeom prst="rect">
            <a:avLst/>
          </a:prstGeom>
        </p:spPr>
        <p:txBody>
          <a:bodyPr wrap="square">
            <a:spAutoFit/>
          </a:bodyPr>
          <a:lstStyle/>
          <a:p>
            <a:r>
              <a:rPr lang="en-US" sz="2800" dirty="0" smtClean="0">
                <a:solidFill>
                  <a:srgbClr val="0070C0"/>
                </a:solidFill>
              </a:rPr>
              <a:t>Python is the pool of libraries. It has numerous libraries for real-world applications. One such library is OpenCV. OpenCV is a cross-platform library used for Computer Vision. It includes applications like video and image capturing and processing. It is majorly used in image transformation, object detection, face recognition, and many other stunning applications.</a:t>
            </a:r>
            <a:endParaRPr lang="en-US" sz="2800" dirty="0">
              <a:solidFill>
                <a:srgbClr val="0070C0"/>
              </a:solidFill>
            </a:endParaRPr>
          </a:p>
        </p:txBody>
      </p:sp>
    </p:spTree>
    <p:extLst>
      <p:ext uri="{BB962C8B-B14F-4D97-AF65-F5344CB8AC3E}">
        <p14:creationId xmlns:p14="http://schemas.microsoft.com/office/powerpoint/2010/main" val="414472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021693" y="1151931"/>
            <a:ext cx="6686550" cy="5787887"/>
          </a:xfrm>
        </p:spPr>
        <p:txBody>
          <a:bodyPr>
            <a:normAutofit/>
          </a:bodyPr>
          <a:lstStyle/>
          <a:p>
            <a:pPr marL="82296" indent="0">
              <a:buClr>
                <a:schemeClr val="accent5"/>
              </a:buClr>
              <a:buSzPct val="90000"/>
              <a:buNone/>
            </a:pPr>
            <a:endParaRPr lang="en-US" sz="3600" dirty="0">
              <a:latin typeface="Arial" pitchFamily="34" charset="0"/>
              <a:cs typeface="Arial" pitchFamily="34" charset="0"/>
            </a:endParaRPr>
          </a:p>
          <a:p>
            <a:r>
              <a:rPr lang="en-GB" dirty="0" smtClean="0"/>
              <a:t>Introduction </a:t>
            </a:r>
          </a:p>
          <a:p>
            <a:r>
              <a:rPr lang="en-GB" dirty="0" smtClean="0"/>
              <a:t>What is open cv ?</a:t>
            </a:r>
          </a:p>
          <a:p>
            <a:r>
              <a:rPr lang="en-GB" dirty="0" smtClean="0"/>
              <a:t>code</a:t>
            </a:r>
            <a:endParaRPr lang="en-US" dirty="0"/>
          </a:p>
        </p:txBody>
      </p:sp>
      <p:sp>
        <p:nvSpPr>
          <p:cNvPr id="6" name="Rectangle 5"/>
          <p:cNvSpPr/>
          <p:nvPr/>
        </p:nvSpPr>
        <p:spPr>
          <a:xfrm>
            <a:off x="1477007" y="228600"/>
            <a:ext cx="5980996"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solidFill>
                  <a:srgbClr val="FF0000"/>
                </a:solidFill>
                <a:effectLst/>
                <a:latin typeface="Arial" pitchFamily="34" charset="0"/>
                <a:cs typeface="Arial" pitchFamily="34" charset="0"/>
              </a:rPr>
              <a:t>Table of Contents</a:t>
            </a:r>
            <a:endParaRPr lang="en-US" sz="5400" b="1" cap="none" spc="0" dirty="0">
              <a:ln w="10541" cmpd="sng">
                <a:solidFill>
                  <a:schemeClr val="accent1">
                    <a:shade val="88000"/>
                    <a:satMod val="110000"/>
                  </a:schemeClr>
                </a:solidFill>
                <a:prstDash val="solid"/>
              </a:ln>
              <a:solidFill>
                <a:srgbClr val="FF0000"/>
              </a:solidFill>
              <a:effectLst/>
            </a:endParaRPr>
          </a:p>
        </p:txBody>
      </p:sp>
    </p:spTree>
    <p:extLst>
      <p:ext uri="{BB962C8B-B14F-4D97-AF65-F5344CB8AC3E}">
        <p14:creationId xmlns:p14="http://schemas.microsoft.com/office/powerpoint/2010/main" val="40505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
                                            <p:txEl>
                                              <p:pRg st="3" end="3"/>
                                            </p:txEl>
                                          </p:spTgt>
                                        </p:tgtEl>
                                        <p:attrNameLst>
                                          <p:attrName>style.color</p:attrName>
                                        </p:attrNameLst>
                                      </p:cBhvr>
                                      <p:to>
                                        <a:schemeClr val="accent2"/>
                                      </p:to>
                                    </p:animClr>
                                    <p:animClr clrSpc="rgb" dir="cw">
                                      <p:cBhvr>
                                        <p:cTn id="7" dur="500" fill="hold"/>
                                        <p:tgtEl>
                                          <p:spTgt spid="5">
                                            <p:txEl>
                                              <p:pRg st="3" end="3"/>
                                            </p:txEl>
                                          </p:spTgt>
                                        </p:tgtEl>
                                        <p:attrNameLst>
                                          <p:attrName>fillcolor</p:attrName>
                                        </p:attrNameLst>
                                      </p:cBhvr>
                                      <p:to>
                                        <a:schemeClr val="accent2"/>
                                      </p:to>
                                    </p:animClr>
                                    <p:set>
                                      <p:cBhvr>
                                        <p:cTn id="8" dur="500" fill="hold"/>
                                        <p:tgtEl>
                                          <p:spTgt spid="5">
                                            <p:txEl>
                                              <p:pRg st="3" end="3"/>
                                            </p:txEl>
                                          </p:spTgt>
                                        </p:tgtEl>
                                        <p:attrNameLst>
                                          <p:attrName>fill.type</p:attrName>
                                        </p:attrNameLst>
                                      </p:cBhvr>
                                      <p:to>
                                        <p:strVal val="solid"/>
                                      </p:to>
                                    </p:set>
                                    <p:set>
                                      <p:cBhvr>
                                        <p:cTn id="9" dur="500" fill="hold"/>
                                        <p:tgtEl>
                                          <p:spTgt spid="5">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5">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Theme15</Template>
  <TotalTime>12</TotalTime>
  <Words>215</Words>
  <Application>Microsoft Office PowerPoint</Application>
  <PresentationFormat>On-screen Show (4:3)</PresentationFormat>
  <Paragraphs>33</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Theme15</vt:lpstr>
      <vt:lpstr>PowerPoint Presentation</vt:lpstr>
      <vt:lpstr>PowerPoint Presentation</vt:lpstr>
      <vt:lpstr>PowerPoint Presentation</vt:lpstr>
      <vt:lpstr>PowerPoint Presentation</vt:lpstr>
      <vt:lpstr>PowerPoint Presentation</vt:lpstr>
      <vt:lpstr>PowerPoint Presentation</vt:lpstr>
    </vt:vector>
  </TitlesOfParts>
  <Company>SACC - ANAS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hass</dc:creator>
  <cp:lastModifiedBy>Maher Fattouh</cp:lastModifiedBy>
  <cp:revision>9</cp:revision>
  <dcterms:created xsi:type="dcterms:W3CDTF">2021-07-21T18:06:39Z</dcterms:created>
  <dcterms:modified xsi:type="dcterms:W3CDTF">2021-07-21T18:50:10Z</dcterms:modified>
</cp:coreProperties>
</file>