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310" r:id="rId5"/>
    <p:sldId id="311" r:id="rId6"/>
    <p:sldId id="312" r:id="rId7"/>
    <p:sldId id="313" r:id="rId8"/>
    <p:sldId id="31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varScale="1">
        <p:scale>
          <a:sx n="84" d="100"/>
          <a:sy n="84" d="100"/>
        </p:scale>
        <p:origin x="787" y="82"/>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Neighborhoods_in_Washington,_D.C" TargetMode="External"/><Relationship Id="rId2" Type="http://schemas.openxmlformats.org/officeDocument/2006/relationships/hyperlink" Target="https://opendata.arcgis.com/datasets/071aa9b40a1a4b38a938f8f5058068a8_18.csv"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475555" y="194480"/>
            <a:ext cx="10731978" cy="1754326"/>
          </a:xfrm>
          <a:prstGeom prst="rect">
            <a:avLst/>
          </a:prstGeom>
          <a:noFill/>
        </p:spPr>
        <p:txBody>
          <a:bodyPr wrap="square" rtlCol="0" anchor="ctr">
            <a:spAutoFit/>
          </a:bodyPr>
          <a:lstStyle/>
          <a:p>
            <a:pPr algn="ctr"/>
            <a:r>
              <a:rPr lang="en-GB" sz="5400" dirty="0">
                <a:solidFill>
                  <a:schemeClr val="bg1"/>
                </a:solidFill>
                <a:latin typeface="+mj-lt"/>
              </a:rPr>
              <a:t>Capstone Project - The Battle </a:t>
            </a:r>
            <a:r>
              <a:rPr lang="en-GB" sz="5400" dirty="0" smtClean="0">
                <a:solidFill>
                  <a:schemeClr val="bg1"/>
                </a:solidFill>
                <a:latin typeface="+mj-lt"/>
              </a:rPr>
              <a:t>of Neighbourhoods</a:t>
            </a:r>
            <a:endParaRPr lang="ko-KR" altLang="en-US" sz="54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903174" y="5706336"/>
            <a:ext cx="5008380"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Insert the </a:t>
            </a:r>
            <a:r>
              <a:rPr lang="en-US" altLang="ko-KR" sz="1867" dirty="0" err="1">
                <a:solidFill>
                  <a:schemeClr val="bg1"/>
                </a:solidFill>
                <a:cs typeface="Arial" pitchFamily="34" charset="0"/>
              </a:rPr>
              <a:t>SubTitle</a:t>
            </a:r>
            <a:r>
              <a:rPr lang="en-US" altLang="ko-KR" sz="1867" dirty="0">
                <a:solidFill>
                  <a:schemeClr val="bg1"/>
                </a:solidFill>
                <a:cs typeface="Arial" pitchFamily="34" charset="0"/>
              </a:rPr>
              <a:t> of Your Presentation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t>Business Problem</a:t>
            </a:r>
            <a:endParaRPr lang="en-US" dirty="0"/>
          </a:p>
        </p:txBody>
      </p:sp>
      <p:sp>
        <p:nvSpPr>
          <p:cNvPr id="4" name="TextBox 3">
            <a:extLst>
              <a:ext uri="{FF2B5EF4-FFF2-40B4-BE49-F238E27FC236}">
                <a16:creationId xmlns:a16="http://schemas.microsoft.com/office/drawing/2014/main" id="{21C0F251-E57A-45AD-A1AA-450D4FD8E14A}"/>
              </a:ext>
            </a:extLst>
          </p:cNvPr>
          <p:cNvSpPr txBox="1"/>
          <p:nvPr/>
        </p:nvSpPr>
        <p:spPr>
          <a:xfrm>
            <a:off x="784696" y="1483280"/>
            <a:ext cx="10478602" cy="4801314"/>
          </a:xfrm>
          <a:prstGeom prst="rect">
            <a:avLst/>
          </a:prstGeom>
          <a:noFill/>
        </p:spPr>
        <p:txBody>
          <a:bodyPr wrap="square" rtlCol="0">
            <a:spAutoFit/>
          </a:bodyPr>
          <a:lstStyle/>
          <a:p>
            <a:r>
              <a:rPr lang="en-GB" dirty="0"/>
              <a:t>Washington D.C is the capital of USA, which means that it is the capital of the World! Many people around the world visits this city yearly. This city contains many cultures around the world, it is known as the city of politics, business and deal making.</a:t>
            </a:r>
            <a:endParaRPr lang="en-US" dirty="0"/>
          </a:p>
          <a:p>
            <a:r>
              <a:rPr lang="en-GB" dirty="0"/>
              <a:t>It is a strategic place to have a restaurant because they are need to do important businesses, restaurants gets a lot of visitors every two years because of the elections, it is a great opportunity during these elections to gain new customers. In addition, restaurants in D.C have less strict laws compared to other states in the US   .</a:t>
            </a:r>
            <a:endParaRPr lang="en-US" dirty="0"/>
          </a:p>
          <a:p>
            <a:r>
              <a:rPr lang="en-GB" dirty="0"/>
              <a:t>D.C contains a large metro area population, in 2021 there are around 5, 378, 00 people who live there, and it will not stop growing! In fact, every year there is an increase by around 1.1% to the population of D.C.</a:t>
            </a:r>
            <a:endParaRPr lang="en-US" dirty="0"/>
          </a:p>
          <a:p>
            <a:r>
              <a:rPr lang="en-GB" dirty="0"/>
              <a:t> </a:t>
            </a:r>
            <a:endParaRPr lang="en-US" dirty="0"/>
          </a:p>
          <a:p>
            <a:r>
              <a:rPr lang="en-GB" dirty="0"/>
              <a:t>When someone owns a restaurant in D.C, there are some things to look for to have a better opportunity</a:t>
            </a:r>
            <a:r>
              <a:rPr lang="en-GB" i="1" dirty="0"/>
              <a:t> (Problems to solve):</a:t>
            </a:r>
            <a:endParaRPr lang="en-US" dirty="0"/>
          </a:p>
          <a:p>
            <a:pPr lvl="0"/>
            <a:r>
              <a:rPr lang="en-GB" dirty="0"/>
              <a:t>Which areas are not expensive for a restaurant owner: land area and renting cost for example?</a:t>
            </a:r>
            <a:endParaRPr lang="en-US" dirty="0"/>
          </a:p>
          <a:p>
            <a:pPr lvl="0"/>
            <a:r>
              <a:rPr lang="en-GB" dirty="0"/>
              <a:t>Which areas lack restaurants?</a:t>
            </a:r>
            <a:endParaRPr lang="en-US" dirty="0"/>
          </a:p>
          <a:p>
            <a:pPr lvl="0"/>
            <a:r>
              <a:rPr lang="en-GB" dirty="0"/>
              <a:t>Which area have the largest population?</a:t>
            </a:r>
            <a:endParaRPr lang="en-US" dirty="0"/>
          </a:p>
          <a:p>
            <a:r>
              <a:rPr lang="en-GB" dirty="0"/>
              <a:t> </a:t>
            </a:r>
            <a:endParaRPr lang="en-US" dirty="0"/>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Rounded Rectangle 7">
            <a:extLst>
              <a:ext uri="{FF2B5EF4-FFF2-40B4-BE49-F238E27FC236}">
                <a16:creationId xmlns:a16="http://schemas.microsoft.com/office/drawing/2014/main" id="{3B82822E-B276-4582-8403-2B68F036CE39}"/>
              </a:ext>
            </a:extLst>
          </p:cNvPr>
          <p:cNvSpPr/>
          <p:nvPr/>
        </p:nvSpPr>
        <p:spPr>
          <a:xfrm>
            <a:off x="3992048" y="1979976"/>
            <a:ext cx="280214" cy="241822"/>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47616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lvl="0"/>
            <a:r>
              <a:rPr lang="en-GB" b="1" dirty="0"/>
              <a:t>Data</a:t>
            </a:r>
            <a:endParaRPr lang="en-US" dirty="0"/>
          </a:p>
        </p:txBody>
      </p:sp>
      <p:sp>
        <p:nvSpPr>
          <p:cNvPr id="4" name="TextBox 3">
            <a:extLst>
              <a:ext uri="{FF2B5EF4-FFF2-40B4-BE49-F238E27FC236}">
                <a16:creationId xmlns:a16="http://schemas.microsoft.com/office/drawing/2014/main" id="{21C0F251-E57A-45AD-A1AA-450D4FD8E14A}"/>
              </a:ext>
            </a:extLst>
          </p:cNvPr>
          <p:cNvSpPr txBox="1"/>
          <p:nvPr/>
        </p:nvSpPr>
        <p:spPr>
          <a:xfrm>
            <a:off x="784696" y="1483280"/>
            <a:ext cx="10478602" cy="3416320"/>
          </a:xfrm>
          <a:prstGeom prst="rect">
            <a:avLst/>
          </a:prstGeom>
          <a:noFill/>
        </p:spPr>
        <p:txBody>
          <a:bodyPr wrap="square" rtlCol="0">
            <a:spAutoFit/>
          </a:bodyPr>
          <a:lstStyle/>
          <a:p>
            <a:pPr lvl="0"/>
            <a:r>
              <a:rPr lang="en-GB" b="1" dirty="0" smtClean="0"/>
              <a:t>1) Foursquare </a:t>
            </a:r>
            <a:r>
              <a:rPr lang="en-GB" b="1" dirty="0"/>
              <a:t>API:</a:t>
            </a:r>
            <a:endParaRPr lang="en-US" dirty="0"/>
          </a:p>
          <a:p>
            <a:r>
              <a:rPr lang="en-GB" dirty="0"/>
              <a:t>Restaurants neighbourhoods in Washington D.C are explored using Foursquare API.</a:t>
            </a:r>
            <a:endParaRPr lang="en-US" dirty="0"/>
          </a:p>
          <a:p>
            <a:r>
              <a:rPr lang="en-GB" dirty="0"/>
              <a:t> </a:t>
            </a:r>
            <a:endParaRPr lang="en-US" dirty="0"/>
          </a:p>
          <a:p>
            <a:pPr lvl="0"/>
            <a:r>
              <a:rPr lang="en-GB" b="1" dirty="0" smtClean="0"/>
              <a:t>2) Washington </a:t>
            </a:r>
            <a:r>
              <a:rPr lang="en-GB" b="1" dirty="0"/>
              <a:t>D.C :</a:t>
            </a:r>
            <a:endParaRPr lang="en-US" dirty="0"/>
          </a:p>
          <a:p>
            <a:r>
              <a:rPr lang="en-GB" dirty="0"/>
              <a:t>Location of restaurants (latitude and longitude) are used to explore neighbourhoods of Washington D.C.</a:t>
            </a:r>
            <a:endParaRPr lang="en-US" dirty="0"/>
          </a:p>
          <a:p>
            <a:r>
              <a:rPr lang="en-GB" dirty="0"/>
              <a:t> </a:t>
            </a:r>
            <a:endParaRPr lang="en-US" dirty="0"/>
          </a:p>
          <a:p>
            <a:r>
              <a:rPr lang="en-GB" b="1" dirty="0" smtClean="0"/>
              <a:t>Sources: </a:t>
            </a:r>
          </a:p>
          <a:p>
            <a:r>
              <a:rPr lang="en-GB" b="1" dirty="0" smtClean="0"/>
              <a:t>a)CSV</a:t>
            </a:r>
            <a:endParaRPr lang="en-US" dirty="0"/>
          </a:p>
          <a:p>
            <a:pPr lvl="0"/>
            <a:r>
              <a:rPr lang="en-GB" b="1" u="sng" dirty="0" smtClean="0">
                <a:hlinkClick r:id="rId2"/>
              </a:rPr>
              <a:t>https</a:t>
            </a:r>
            <a:r>
              <a:rPr lang="en-GB" b="1" u="sng" dirty="0">
                <a:hlinkClick r:id="rId2"/>
              </a:rPr>
              <a:t>://opendata.arcgis.com/datasets/071aa9b40a1a4b38a938f8f5058068a8_18.csv</a:t>
            </a:r>
            <a:r>
              <a:rPr lang="en-GB" b="1" dirty="0"/>
              <a:t>.</a:t>
            </a:r>
            <a:endParaRPr lang="en-US" dirty="0"/>
          </a:p>
          <a:p>
            <a:r>
              <a:rPr lang="en-GB" b="1" dirty="0" smtClean="0"/>
              <a:t>B) Webpage to </a:t>
            </a:r>
            <a:r>
              <a:rPr lang="en-GB" b="1" dirty="0" err="1" smtClean="0"/>
              <a:t>webScrape</a:t>
            </a:r>
            <a:r>
              <a:rPr lang="en-GB" b="1" dirty="0" smtClean="0"/>
              <a:t>:</a:t>
            </a:r>
            <a:r>
              <a:rPr lang="en-GB" b="1" dirty="0"/>
              <a:t/>
            </a:r>
            <a:br>
              <a:rPr lang="en-GB" b="1" dirty="0"/>
            </a:br>
            <a:r>
              <a:rPr lang="en-GB" b="1" u="sng" dirty="0" smtClean="0">
                <a:hlinkClick r:id="rId3"/>
              </a:rPr>
              <a:t>https</a:t>
            </a:r>
            <a:r>
              <a:rPr lang="en-GB" b="1" u="sng" dirty="0">
                <a:hlinkClick r:id="rId3"/>
              </a:rPr>
              <a:t>://en.wikipedia.org/wiki/Neighborhoods_in_Washington,_D.C</a:t>
            </a:r>
            <a:r>
              <a:rPr lang="en-GB" b="1" dirty="0"/>
              <a:t>.</a:t>
            </a:r>
            <a:endParaRPr lang="en-US" dirty="0"/>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1572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lvl="0"/>
            <a:r>
              <a:rPr lang="en-GB" b="1" dirty="0" smtClean="0"/>
              <a:t>Methodology</a:t>
            </a:r>
            <a:endParaRPr lang="en-US" dirty="0"/>
          </a:p>
        </p:txBody>
      </p:sp>
      <p:sp>
        <p:nvSpPr>
          <p:cNvPr id="4" name="TextBox 3">
            <a:extLst>
              <a:ext uri="{FF2B5EF4-FFF2-40B4-BE49-F238E27FC236}">
                <a16:creationId xmlns:a16="http://schemas.microsoft.com/office/drawing/2014/main" id="{21C0F251-E57A-45AD-A1AA-450D4FD8E14A}"/>
              </a:ext>
            </a:extLst>
          </p:cNvPr>
          <p:cNvSpPr txBox="1"/>
          <p:nvPr/>
        </p:nvSpPr>
        <p:spPr>
          <a:xfrm>
            <a:off x="784696" y="1483280"/>
            <a:ext cx="10478602" cy="2308324"/>
          </a:xfrm>
          <a:prstGeom prst="rect">
            <a:avLst/>
          </a:prstGeom>
          <a:noFill/>
        </p:spPr>
        <p:txBody>
          <a:bodyPr wrap="square" rtlCol="0">
            <a:spAutoFit/>
          </a:bodyPr>
          <a:lstStyle/>
          <a:p>
            <a:pPr marL="342900" lvl="0" indent="-342900">
              <a:buAutoNum type="arabicParenR"/>
            </a:pPr>
            <a:r>
              <a:rPr lang="en-GB" b="1" dirty="0" smtClean="0"/>
              <a:t>Data </a:t>
            </a:r>
            <a:r>
              <a:rPr lang="en-GB" b="1" dirty="0"/>
              <a:t>about </a:t>
            </a:r>
            <a:r>
              <a:rPr lang="en-GB" b="1" dirty="0"/>
              <a:t>Washington D.C is extracted from a csv file that contains the name of the neighbourhoods and their corresponding longitudes and latitudes</a:t>
            </a:r>
            <a:r>
              <a:rPr lang="en-GB" b="1" dirty="0" smtClean="0"/>
              <a:t>.</a:t>
            </a:r>
          </a:p>
          <a:p>
            <a:pPr lvl="0"/>
            <a:endParaRPr lang="en-GB" b="1" dirty="0"/>
          </a:p>
          <a:p>
            <a:pPr marL="342900" lvl="0" indent="-342900">
              <a:buAutoNum type="arabicParenR" startAt="2"/>
            </a:pPr>
            <a:r>
              <a:rPr lang="en-GB" b="1" dirty="0" smtClean="0"/>
              <a:t>From </a:t>
            </a:r>
            <a:r>
              <a:rPr lang="en-GB" b="1" dirty="0"/>
              <a:t>a Wikipedia webpage, data is extracted using web scraping which contains the list of Wards of different neighbourhoods</a:t>
            </a:r>
            <a:r>
              <a:rPr lang="en-GB" b="1" dirty="0" smtClean="0"/>
              <a:t>.</a:t>
            </a:r>
          </a:p>
          <a:p>
            <a:pPr lvl="0"/>
            <a:endParaRPr lang="en-GB" b="1" dirty="0"/>
          </a:p>
          <a:p>
            <a:pPr lvl="0"/>
            <a:r>
              <a:rPr lang="en-GB" b="1" dirty="0"/>
              <a:t>3)  Data </a:t>
            </a:r>
            <a:r>
              <a:rPr lang="en-GB" b="1" dirty="0"/>
              <a:t>extracted from the Wikipedia page is merged with the table that contains the data of the csv file</a:t>
            </a:r>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1027" name="Picture 3" descr="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910" y="3955858"/>
            <a:ext cx="2912173" cy="285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8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lvl="0"/>
            <a:r>
              <a:rPr lang="en-GB" b="1" dirty="0" smtClean="0"/>
              <a:t>Methodology</a:t>
            </a:r>
            <a:endParaRPr lang="en-US" dirty="0"/>
          </a:p>
        </p:txBody>
      </p:sp>
      <p:sp>
        <p:nvSpPr>
          <p:cNvPr id="4" name="TextBox 3">
            <a:extLst>
              <a:ext uri="{FF2B5EF4-FFF2-40B4-BE49-F238E27FC236}">
                <a16:creationId xmlns:a16="http://schemas.microsoft.com/office/drawing/2014/main" id="{21C0F251-E57A-45AD-A1AA-450D4FD8E14A}"/>
              </a:ext>
            </a:extLst>
          </p:cNvPr>
          <p:cNvSpPr txBox="1"/>
          <p:nvPr/>
        </p:nvSpPr>
        <p:spPr>
          <a:xfrm>
            <a:off x="784696" y="1483280"/>
            <a:ext cx="10478602" cy="1200329"/>
          </a:xfrm>
          <a:prstGeom prst="rect">
            <a:avLst/>
          </a:prstGeom>
          <a:noFill/>
        </p:spPr>
        <p:txBody>
          <a:bodyPr wrap="square" rtlCol="0">
            <a:spAutoFit/>
          </a:bodyPr>
          <a:lstStyle/>
          <a:p>
            <a:r>
              <a:rPr lang="en-GB" b="1" dirty="0" smtClean="0"/>
              <a:t>5) Many </a:t>
            </a:r>
            <a:r>
              <a:rPr lang="en-GB" b="1" dirty="0"/>
              <a:t>cells do not contain any data, so their rows have been deleted</a:t>
            </a:r>
            <a:r>
              <a:rPr lang="en-GB" b="1" dirty="0" smtClean="0"/>
              <a:t>.</a:t>
            </a:r>
          </a:p>
          <a:p>
            <a:endParaRPr lang="en-US" b="1" dirty="0"/>
          </a:p>
          <a:p>
            <a:r>
              <a:rPr lang="en-GB" b="1" dirty="0" smtClean="0"/>
              <a:t>6) After </a:t>
            </a:r>
            <a:r>
              <a:rPr lang="en-GB" b="1" dirty="0"/>
              <a:t>the table have been cleaned, number of the total neighbourhoods have been displayed, by finding out the number of rows of the table.</a:t>
            </a:r>
            <a:endParaRPr lang="en-US" b="1" dirty="0"/>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10" name="Picture 9" descr="C:\Users\ehabj\AppData\Local\Microsoft\Windows\INetCache\Content.Word\p1.PNG"/>
          <p:cNvPicPr/>
          <p:nvPr/>
        </p:nvPicPr>
        <p:blipFill>
          <a:blip r:embed="rId2">
            <a:extLst>
              <a:ext uri="{28A0092B-C50C-407E-A947-70E740481C1C}">
                <a14:useLocalDpi xmlns:a14="http://schemas.microsoft.com/office/drawing/2010/main" val="0"/>
              </a:ext>
            </a:extLst>
          </a:blip>
          <a:srcRect/>
          <a:stretch>
            <a:fillRect/>
          </a:stretch>
        </p:blipFill>
        <p:spPr bwMode="auto">
          <a:xfrm>
            <a:off x="2165023" y="3205895"/>
            <a:ext cx="7337362" cy="1147953"/>
          </a:xfrm>
          <a:prstGeom prst="rect">
            <a:avLst/>
          </a:prstGeom>
          <a:noFill/>
          <a:ln>
            <a:noFill/>
          </a:ln>
        </p:spPr>
      </p:pic>
    </p:spTree>
    <p:extLst>
      <p:ext uri="{BB962C8B-B14F-4D97-AF65-F5344CB8AC3E}">
        <p14:creationId xmlns:p14="http://schemas.microsoft.com/office/powerpoint/2010/main" val="372310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lvl="0"/>
            <a:r>
              <a:rPr lang="en-GB" b="1" dirty="0" smtClean="0"/>
              <a:t>Methodology</a:t>
            </a:r>
            <a:endParaRPr lang="en-US" dirty="0"/>
          </a:p>
        </p:txBody>
      </p:sp>
      <p:sp>
        <p:nvSpPr>
          <p:cNvPr id="4" name="TextBox 3">
            <a:extLst>
              <a:ext uri="{FF2B5EF4-FFF2-40B4-BE49-F238E27FC236}">
                <a16:creationId xmlns:a16="http://schemas.microsoft.com/office/drawing/2014/main" id="{21C0F251-E57A-45AD-A1AA-450D4FD8E14A}"/>
              </a:ext>
            </a:extLst>
          </p:cNvPr>
          <p:cNvSpPr txBox="1"/>
          <p:nvPr/>
        </p:nvSpPr>
        <p:spPr>
          <a:xfrm>
            <a:off x="784696" y="1483280"/>
            <a:ext cx="10478602" cy="369332"/>
          </a:xfrm>
          <a:prstGeom prst="rect">
            <a:avLst/>
          </a:prstGeom>
          <a:noFill/>
        </p:spPr>
        <p:txBody>
          <a:bodyPr wrap="square" rtlCol="0">
            <a:spAutoFit/>
          </a:bodyPr>
          <a:lstStyle/>
          <a:p>
            <a:r>
              <a:rPr lang="en-GB" b="1" dirty="0"/>
              <a:t>7</a:t>
            </a:r>
            <a:r>
              <a:rPr lang="en-GB" b="1" dirty="0" smtClean="0"/>
              <a:t>) </a:t>
            </a:r>
            <a:r>
              <a:rPr lang="en-GB" b="1" dirty="0"/>
              <a:t>Data is visualized using a bar-chart and pie-chart</a:t>
            </a:r>
            <a:endParaRPr lang="en-US" b="1" dirty="0"/>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074" name="Picture 2" descr="b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21" y="2354771"/>
            <a:ext cx="4302125" cy="38671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p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423" y="2256850"/>
            <a:ext cx="5730875" cy="30495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4732241" y="5597489"/>
            <a:ext cx="6615464" cy="999964"/>
          </a:xfrm>
          <a:prstGeom prst="rect">
            <a:avLst/>
          </a:prstGeom>
          <a:noFill/>
          <a:ln>
            <a:noFill/>
          </a:ln>
        </p:spPr>
      </p:pic>
    </p:spTree>
    <p:extLst>
      <p:ext uri="{BB962C8B-B14F-4D97-AF65-F5344CB8AC3E}">
        <p14:creationId xmlns:p14="http://schemas.microsoft.com/office/powerpoint/2010/main" val="2678699733"/>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2707</TotalTime>
  <Words>422</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6</vt:i4>
      </vt:variant>
    </vt:vector>
  </HeadingPairs>
  <TitlesOfParts>
    <vt:vector size="11" baseType="lpstr">
      <vt:lpstr>Arial Unicode MS</vt: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ehab jallad</cp:lastModifiedBy>
  <cp:revision>123</cp:revision>
  <dcterms:created xsi:type="dcterms:W3CDTF">2019-01-14T06:35:35Z</dcterms:created>
  <dcterms:modified xsi:type="dcterms:W3CDTF">2021-05-01T01:42:21Z</dcterms:modified>
</cp:coreProperties>
</file>