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0" r:id="rId7"/>
    <p:sldId id="270" r:id="rId8"/>
    <p:sldId id="271" r:id="rId9"/>
    <p:sldId id="272" r:id="rId10"/>
    <p:sldId id="273" r:id="rId11"/>
    <p:sldId id="275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0025472"/>
        <c:axId val="670029080"/>
      </c:barChart>
      <c:catAx>
        <c:axId val="6700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20000"/>
                <a:lumOff val="80000"/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9080"/>
        <c:crosses val="autoZero"/>
        <c:auto val="1"/>
        <c:lblAlgn val="ctr"/>
        <c:lblOffset val="100"/>
        <c:noMultiLvlLbl val="0"/>
      </c:catAx>
      <c:valAx>
        <c:axId val="670029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>
            <a:solidFill>
              <a:schemeClr val="accent1">
                <a:lumMod val="20000"/>
                <a:lumOff val="80000"/>
                <a:alpha val="3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54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0025472"/>
        <c:axId val="670029080"/>
      </c:barChart>
      <c:catAx>
        <c:axId val="6700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20000"/>
                <a:lumOff val="80000"/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9080"/>
        <c:crosses val="autoZero"/>
        <c:auto val="1"/>
        <c:lblAlgn val="ctr"/>
        <c:lblOffset val="100"/>
        <c:noMultiLvlLbl val="0"/>
      </c:catAx>
      <c:valAx>
        <c:axId val="670029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>
            <a:solidFill>
              <a:schemeClr val="accent1">
                <a:lumMod val="20000"/>
                <a:lumOff val="80000"/>
                <a:alpha val="3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0254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6D917E39-656C-8F6C-4E58-835DA14C225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2107068"/>
          <a:ext cx="8947150" cy="4195762"/>
        </a:xfrm>
        <a:prstGeom xmlns:a="http://schemas.openxmlformats.org/drawingml/2006/main" prst="rect">
          <a:avLst/>
        </a:prstGeom>
        <a:ln xmlns:a="http://schemas.openxmlformats.org/drawingml/2006/main" w="3175" cap="sq">
          <a:solidFill>
            <a:srgbClr val="000000"/>
          </a:solidFill>
          <a:miter lim="800000"/>
        </a:ln>
        <a:effectLst xmlns:a="http://schemas.openxmlformats.org/drawingml/2006/main">
          <a:outerShdw blurRad="57150" dist="50800" dir="2700000" algn="tl" rotWithShape="0">
            <a:srgbClr val="000000">
              <a:alpha val="40000"/>
            </a:srgbClr>
          </a:outerShdw>
        </a:effectLst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9480F3A7-6945-326E-70D6-4C375F6F222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-1745586" y="-1320801"/>
          <a:ext cx="8947150" cy="4982030"/>
        </a:xfrm>
        <a:prstGeom xmlns:a="http://schemas.openxmlformats.org/drawingml/2006/main" prst="rect">
          <a:avLst/>
        </a:prstGeom>
        <a:ln xmlns:a="http://schemas.openxmlformats.org/drawingml/2006/main" w="57150" cap="sq">
          <a:solidFill>
            <a:srgbClr val="000000"/>
          </a:solidFill>
          <a:miter lim="800000"/>
        </a:ln>
        <a:effectLst xmlns:a="http://schemas.openxmlformats.org/drawingml/2006/main">
          <a:outerShdw blurRad="57150" dist="50800" dir="2700000" algn="tl" rotWithShape="0">
            <a:srgbClr val="000000">
              <a:alpha val="40000"/>
            </a:srgbClr>
          </a:outerShdw>
        </a:effectLst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5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8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4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143000"/>
            <a:ext cx="8825658" cy="269389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 Controller Implementation </a:t>
            </a:r>
            <a:br>
              <a:rPr lang="ar-EG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Write-Through Policy</a:t>
            </a:r>
            <a:br>
              <a:rPr lang="ar-E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no.10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28" y="4131164"/>
            <a:ext cx="8825658" cy="1901326"/>
          </a:xfrm>
        </p:spPr>
        <p:txBody>
          <a:bodyPr>
            <a:normAutofit/>
          </a:bodyPr>
          <a:lstStyle/>
          <a:p>
            <a:r>
              <a:rPr lang="en-US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Groub</a:t>
            </a:r>
            <a:r>
              <a:rPr lang="en-US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71C730-C08E-494E-9C11-E8218AD2D6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69"/>
          <a:stretch/>
        </p:blipFill>
        <p:spPr>
          <a:xfrm>
            <a:off x="9435849" y="0"/>
            <a:ext cx="964267" cy="1456643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C3AAE94-28F4-4D53-880D-D45A976B5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79531"/>
              </p:ext>
            </p:extLst>
          </p:nvPr>
        </p:nvGraphicFramePr>
        <p:xfrm>
          <a:off x="1789983" y="4521947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84954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1864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8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none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Ehab Mostafa </a:t>
                      </a:r>
                      <a:r>
                        <a:rPr lang="en-US" cap="none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farghly</a:t>
                      </a:r>
                      <a:endParaRPr lang="en-US" cap="none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cap="none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Mohamed Mahmoud </a:t>
                      </a:r>
                      <a:r>
                        <a:rPr lang="en-US" cap="none" dirty="0" err="1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elfeki</a:t>
                      </a:r>
                      <a:endParaRPr lang="en-US" cap="none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Verification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1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986A59-F55D-4E60-8FFC-16FFB9CC1B33}"/>
              </a:ext>
            </a:extLst>
          </p:cNvPr>
          <p:cNvGrpSpPr/>
          <p:nvPr/>
        </p:nvGrpSpPr>
        <p:grpSpPr>
          <a:xfrm>
            <a:off x="753946" y="1522935"/>
            <a:ext cx="4807805" cy="3559325"/>
            <a:chOff x="753946" y="1522935"/>
            <a:chExt cx="4807805" cy="355932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C9D157-7DD3-406B-BA95-3730BCC7A17F}"/>
                </a:ext>
              </a:extLst>
            </p:cNvPr>
            <p:cNvGrpSpPr/>
            <p:nvPr/>
          </p:nvGrpSpPr>
          <p:grpSpPr>
            <a:xfrm>
              <a:off x="753946" y="1522935"/>
              <a:ext cx="4807805" cy="1088305"/>
              <a:chOff x="753946" y="1522935"/>
              <a:chExt cx="4807805" cy="108830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AEB001C-DCD0-3CD1-EA2C-17172243B02B}"/>
                  </a:ext>
                </a:extLst>
              </p:cNvPr>
              <p:cNvSpPr/>
              <p:nvPr/>
            </p:nvSpPr>
            <p:spPr>
              <a:xfrm>
                <a:off x="759720" y="1842839"/>
                <a:ext cx="4802031" cy="47705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C316928-9171-627E-428B-7B48F39AD06B}"/>
                  </a:ext>
                </a:extLst>
              </p:cNvPr>
              <p:cNvSpPr/>
              <p:nvPr/>
            </p:nvSpPr>
            <p:spPr>
              <a:xfrm>
                <a:off x="753946" y="1522935"/>
                <a:ext cx="4802032" cy="1088305"/>
              </a:xfrm>
              <a:custGeom>
                <a:avLst/>
                <a:gdLst>
                  <a:gd name="connsiteX0" fmla="*/ 0 w 3545038"/>
                  <a:gd name="connsiteY0" fmla="*/ 0 h 1088305"/>
                  <a:gd name="connsiteX1" fmla="*/ 3545038 w 3545038"/>
                  <a:gd name="connsiteY1" fmla="*/ 0 h 1088305"/>
                  <a:gd name="connsiteX2" fmla="*/ 3545038 w 3545038"/>
                  <a:gd name="connsiteY2" fmla="*/ 1088305 h 1088305"/>
                  <a:gd name="connsiteX3" fmla="*/ 0 w 3545038"/>
                  <a:gd name="connsiteY3" fmla="*/ 1088305 h 1088305"/>
                  <a:gd name="connsiteX4" fmla="*/ 0 w 3545038"/>
                  <a:gd name="connsiteY4" fmla="*/ 0 h 1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5038" h="1088305">
                    <a:moveTo>
                      <a:pt x="0" y="0"/>
                    </a:moveTo>
                    <a:lnTo>
                      <a:pt x="3545038" y="0"/>
                    </a:lnTo>
                    <a:lnTo>
                      <a:pt x="3545038" y="1088305"/>
                    </a:lnTo>
                    <a:lnTo>
                      <a:pt x="0" y="10883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179" tIns="115179" rIns="115179" bIns="115179" numCol="1" spcCol="1270" anchor="ctr" anchorCtr="0">
                <a:noAutofit/>
              </a:bodyPr>
              <a:lstStyle/>
              <a:p>
                <a:pPr marL="342900" lvl="0" indent="-342900" defTabSz="11112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q"/>
                </a:pPr>
                <a:r>
                  <a:rPr lang="en-US" sz="2500" kern="1200" dirty="0"/>
                  <a:t>Block diagram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AF976D-8F65-427F-A1E0-122BB20B2189}"/>
                </a:ext>
              </a:extLst>
            </p:cNvPr>
            <p:cNvGrpSpPr/>
            <p:nvPr/>
          </p:nvGrpSpPr>
          <p:grpSpPr>
            <a:xfrm>
              <a:off x="753946" y="2319893"/>
              <a:ext cx="4807805" cy="1088305"/>
              <a:chOff x="5857037" y="1522935"/>
              <a:chExt cx="4807805" cy="108830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FAF811C-DFD9-4673-8B53-634DB46E8908}"/>
                  </a:ext>
                </a:extLst>
              </p:cNvPr>
              <p:cNvSpPr/>
              <p:nvPr/>
            </p:nvSpPr>
            <p:spPr>
              <a:xfrm>
                <a:off x="5862811" y="1842839"/>
                <a:ext cx="4802031" cy="47705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F8C394F-A87F-4CA9-BDD1-B5DA98C782FA}"/>
                  </a:ext>
                </a:extLst>
              </p:cNvPr>
              <p:cNvSpPr/>
              <p:nvPr/>
            </p:nvSpPr>
            <p:spPr>
              <a:xfrm>
                <a:off x="5857037" y="1522935"/>
                <a:ext cx="4802032" cy="1088305"/>
              </a:xfrm>
              <a:custGeom>
                <a:avLst/>
                <a:gdLst>
                  <a:gd name="connsiteX0" fmla="*/ 0 w 3545038"/>
                  <a:gd name="connsiteY0" fmla="*/ 0 h 1088305"/>
                  <a:gd name="connsiteX1" fmla="*/ 3545038 w 3545038"/>
                  <a:gd name="connsiteY1" fmla="*/ 0 h 1088305"/>
                  <a:gd name="connsiteX2" fmla="*/ 3545038 w 3545038"/>
                  <a:gd name="connsiteY2" fmla="*/ 1088305 h 1088305"/>
                  <a:gd name="connsiteX3" fmla="*/ 0 w 3545038"/>
                  <a:gd name="connsiteY3" fmla="*/ 1088305 h 1088305"/>
                  <a:gd name="connsiteX4" fmla="*/ 0 w 3545038"/>
                  <a:gd name="connsiteY4" fmla="*/ 0 h 1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5038" h="1088305">
                    <a:moveTo>
                      <a:pt x="0" y="0"/>
                    </a:moveTo>
                    <a:lnTo>
                      <a:pt x="3545038" y="0"/>
                    </a:lnTo>
                    <a:lnTo>
                      <a:pt x="3545038" y="1088305"/>
                    </a:lnTo>
                    <a:lnTo>
                      <a:pt x="0" y="10883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179" tIns="115179" rIns="115179" bIns="115179" numCol="1" spcCol="1270" anchor="ctr" anchorCtr="0">
                <a:noAutofit/>
              </a:bodyPr>
              <a:lstStyle/>
              <a:p>
                <a:pPr marL="342900" lvl="0" indent="-342900" defTabSz="11112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q"/>
                </a:pPr>
                <a:r>
                  <a:rPr lang="en-US" sz="2500" kern="1200" dirty="0"/>
                  <a:t>FSM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214D53-F0E7-4F3C-BAF1-3788DF275F51}"/>
                </a:ext>
              </a:extLst>
            </p:cNvPr>
            <p:cNvGrpSpPr/>
            <p:nvPr/>
          </p:nvGrpSpPr>
          <p:grpSpPr>
            <a:xfrm>
              <a:off x="753946" y="3196997"/>
              <a:ext cx="4807805" cy="1088305"/>
              <a:chOff x="5851263" y="2964137"/>
              <a:chExt cx="4807805" cy="108830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47C5BA5-FC94-4EF5-A96C-10EAD239F837}"/>
                  </a:ext>
                </a:extLst>
              </p:cNvPr>
              <p:cNvSpPr/>
              <p:nvPr/>
            </p:nvSpPr>
            <p:spPr>
              <a:xfrm>
                <a:off x="5857037" y="3284041"/>
                <a:ext cx="4802031" cy="47705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DD86E07-4DD6-4DC4-AEB3-DB7D925E5EDB}"/>
                  </a:ext>
                </a:extLst>
              </p:cNvPr>
              <p:cNvSpPr/>
              <p:nvPr/>
            </p:nvSpPr>
            <p:spPr>
              <a:xfrm>
                <a:off x="5851263" y="2964137"/>
                <a:ext cx="4802032" cy="1088305"/>
              </a:xfrm>
              <a:custGeom>
                <a:avLst/>
                <a:gdLst>
                  <a:gd name="connsiteX0" fmla="*/ 0 w 3545038"/>
                  <a:gd name="connsiteY0" fmla="*/ 0 h 1088305"/>
                  <a:gd name="connsiteX1" fmla="*/ 3545038 w 3545038"/>
                  <a:gd name="connsiteY1" fmla="*/ 0 h 1088305"/>
                  <a:gd name="connsiteX2" fmla="*/ 3545038 w 3545038"/>
                  <a:gd name="connsiteY2" fmla="*/ 1088305 h 1088305"/>
                  <a:gd name="connsiteX3" fmla="*/ 0 w 3545038"/>
                  <a:gd name="connsiteY3" fmla="*/ 1088305 h 1088305"/>
                  <a:gd name="connsiteX4" fmla="*/ 0 w 3545038"/>
                  <a:gd name="connsiteY4" fmla="*/ 0 h 1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5038" h="1088305">
                    <a:moveTo>
                      <a:pt x="0" y="0"/>
                    </a:moveTo>
                    <a:lnTo>
                      <a:pt x="3545038" y="0"/>
                    </a:lnTo>
                    <a:lnTo>
                      <a:pt x="3545038" y="1088305"/>
                    </a:lnTo>
                    <a:lnTo>
                      <a:pt x="0" y="10883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179" tIns="115179" rIns="115179" bIns="115179" numCol="1" spcCol="1270" anchor="ctr" anchorCtr="0">
                <a:noAutofit/>
              </a:bodyPr>
              <a:lstStyle/>
              <a:p>
                <a:pPr marL="342900" lvl="0" indent="-342900" defTabSz="11112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q"/>
                </a:pPr>
                <a:r>
                  <a:rPr lang="en-US" sz="2500" kern="1200" dirty="0"/>
                  <a:t>Test Cases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6B03597-5B3D-4D2D-8D9F-E9994308788B}"/>
                </a:ext>
              </a:extLst>
            </p:cNvPr>
            <p:cNvGrpSpPr/>
            <p:nvPr/>
          </p:nvGrpSpPr>
          <p:grpSpPr>
            <a:xfrm>
              <a:off x="753946" y="3993955"/>
              <a:ext cx="4807805" cy="1088305"/>
              <a:chOff x="5845489" y="4439213"/>
              <a:chExt cx="4807805" cy="108830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74580C4-B63E-444E-8BE4-57BC20F438F2}"/>
                  </a:ext>
                </a:extLst>
              </p:cNvPr>
              <p:cNvSpPr/>
              <p:nvPr/>
            </p:nvSpPr>
            <p:spPr>
              <a:xfrm>
                <a:off x="5851263" y="4759117"/>
                <a:ext cx="4802031" cy="47705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26624AB-DA3F-4497-A069-8001F2176259}"/>
                  </a:ext>
                </a:extLst>
              </p:cNvPr>
              <p:cNvSpPr/>
              <p:nvPr/>
            </p:nvSpPr>
            <p:spPr>
              <a:xfrm>
                <a:off x="5845489" y="4439213"/>
                <a:ext cx="4802032" cy="1088305"/>
              </a:xfrm>
              <a:custGeom>
                <a:avLst/>
                <a:gdLst>
                  <a:gd name="connsiteX0" fmla="*/ 0 w 3545038"/>
                  <a:gd name="connsiteY0" fmla="*/ 0 h 1088305"/>
                  <a:gd name="connsiteX1" fmla="*/ 3545038 w 3545038"/>
                  <a:gd name="connsiteY1" fmla="*/ 0 h 1088305"/>
                  <a:gd name="connsiteX2" fmla="*/ 3545038 w 3545038"/>
                  <a:gd name="connsiteY2" fmla="*/ 1088305 h 1088305"/>
                  <a:gd name="connsiteX3" fmla="*/ 0 w 3545038"/>
                  <a:gd name="connsiteY3" fmla="*/ 1088305 h 1088305"/>
                  <a:gd name="connsiteX4" fmla="*/ 0 w 3545038"/>
                  <a:gd name="connsiteY4" fmla="*/ 0 h 108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5038" h="1088305">
                    <a:moveTo>
                      <a:pt x="0" y="0"/>
                    </a:moveTo>
                    <a:lnTo>
                      <a:pt x="3545038" y="0"/>
                    </a:lnTo>
                    <a:lnTo>
                      <a:pt x="3545038" y="1088305"/>
                    </a:lnTo>
                    <a:lnTo>
                      <a:pt x="0" y="108830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15179" tIns="115179" rIns="115179" bIns="115179" numCol="1" spcCol="1270" anchor="ctr" anchorCtr="0">
                <a:noAutofit/>
              </a:bodyPr>
              <a:lstStyle/>
              <a:p>
                <a:pPr marL="342900" lvl="0" indent="-342900" defTabSz="111125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q"/>
                </a:pPr>
                <a:r>
                  <a:rPr lang="en-US" sz="2500" kern="1200" dirty="0"/>
                  <a:t>Integration With RISC-v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Block diagram</a:t>
            </a:r>
            <a:endParaRPr lang="ru-RU" sz="3200" dirty="0"/>
          </a:p>
        </p:txBody>
      </p:sp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4266437E-354E-4F66-BE6B-21E476F4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18988"/>
              </p:ext>
            </p:extLst>
          </p:nvPr>
        </p:nvGraphicFramePr>
        <p:xfrm>
          <a:off x="1622425" y="1237673"/>
          <a:ext cx="8947150" cy="4627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FSM</a:t>
            </a:r>
            <a:endParaRPr lang="ru-RU" sz="3200" dirty="0"/>
          </a:p>
        </p:txBody>
      </p:sp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4266437E-354E-4F66-BE6B-21E476F4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12790"/>
              </p:ext>
            </p:extLst>
          </p:nvPr>
        </p:nvGraphicFramePr>
        <p:xfrm>
          <a:off x="1622425" y="1320801"/>
          <a:ext cx="8947150" cy="5006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86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Test scenarios</a:t>
            </a:r>
            <a:endParaRPr lang="ru-RU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9B0FAF-45B6-CFA5-D9CE-4255AFC49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6309"/>
          <a:stretch/>
        </p:blipFill>
        <p:spPr>
          <a:xfrm>
            <a:off x="265227" y="1407410"/>
            <a:ext cx="11661545" cy="48236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35D433-D818-D1BD-FDAF-790F71C9A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19"/>
          <a:stretch/>
        </p:blipFill>
        <p:spPr>
          <a:xfrm>
            <a:off x="265227" y="1444045"/>
            <a:ext cx="11661545" cy="4787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DBF9D5-B092-7017-F98E-1D4F8489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27" y="1415973"/>
            <a:ext cx="11661545" cy="47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Test scenarios</a:t>
            </a:r>
            <a:endParaRPr lang="ru-RU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620A54-CC73-21AA-3D31-5C9AADFC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835" y="1410923"/>
            <a:ext cx="11600330" cy="4676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5F7FA-5B2F-EDB0-6428-4A1E94AD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35" y="1410923"/>
            <a:ext cx="11600330" cy="46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4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Test scenarios</a:t>
            </a:r>
            <a:endParaRPr lang="ru-RU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79A8BD-F498-CB53-9D69-0E197B7EF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153" y="1433986"/>
            <a:ext cx="11546542" cy="490406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19030-6C99-5874-1701-71D0522B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" y="1433986"/>
            <a:ext cx="11546542" cy="49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Integration with RISC V</a:t>
            </a:r>
            <a:endParaRPr lang="ru-RU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F7B41-89AE-3754-FB19-01F484CA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Integration with RISC V needs small modification in control unit in RISC V and PC Counter in RISC 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run program make various read and write to check that it works properly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1601FA-6565-52F4-6035-28AF303A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34" y="3623668"/>
            <a:ext cx="5978014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7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Integration with RISC V</a:t>
            </a:r>
            <a:endParaRPr lang="ru-RU" sz="3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F595A81-9A5A-B9F1-1742-B936E716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353" y="1587024"/>
            <a:ext cx="10445297" cy="283257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A4D1C-B2AC-29FE-1BD3-69BC443DB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2" y="1610162"/>
            <a:ext cx="10445297" cy="28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71af3243-3dd4-4a8d-8c0d-dd76da1f02a5"/>
    <ds:schemaRef ds:uri="http://purl.org/dc/elements/1.1/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112</TotalTime>
  <Words>90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Cache Controller Implementation  with Write-Through Policy GROUP no.10</vt:lpstr>
      <vt:lpstr>Agenda</vt:lpstr>
      <vt:lpstr>Block diagram</vt:lpstr>
      <vt:lpstr>FSM</vt:lpstr>
      <vt:lpstr>Test scenarios</vt:lpstr>
      <vt:lpstr>Test scenarios</vt:lpstr>
      <vt:lpstr>Test scenarios</vt:lpstr>
      <vt:lpstr>Integration with RISC V</vt:lpstr>
      <vt:lpstr>Integration with RISC V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dc:creator>mohamed mahmoud elfeki</dc:creator>
  <cp:lastModifiedBy>ehab02166@gmail.com</cp:lastModifiedBy>
  <cp:revision>30</cp:revision>
  <dcterms:created xsi:type="dcterms:W3CDTF">2023-09-08T08:53:38Z</dcterms:created>
  <dcterms:modified xsi:type="dcterms:W3CDTF">2023-09-09T19:51:59Z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