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handoutMasterIdLst>
    <p:handoutMasterId r:id="rId16"/>
  </p:handoutMasterIdLst>
  <p:sldIdLst>
    <p:sldId id="436" r:id="rId5"/>
    <p:sldId id="437" r:id="rId6"/>
    <p:sldId id="443" r:id="rId7"/>
    <p:sldId id="448" r:id="rId8"/>
    <p:sldId id="438" r:id="rId9"/>
    <p:sldId id="439" r:id="rId10"/>
    <p:sldId id="452" r:id="rId11"/>
    <p:sldId id="440" r:id="rId12"/>
    <p:sldId id="449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7454" autoAdjust="0"/>
  </p:normalViewPr>
  <p:slideViewPr>
    <p:cSldViewPr snapToGrid="0">
      <p:cViewPr varScale="1">
        <p:scale>
          <a:sx n="96" d="100"/>
          <a:sy n="96" d="100"/>
        </p:scale>
        <p:origin x="1086" y="84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EBB39-26C8-7F66-B001-C7C63D96B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1D10D-E5A6-E059-519C-484041A12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380840-0FC5-602D-B67D-484A5563B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0473-AD3F-2B74-CF91-A6297FC84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7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Allergies are a common health issue that affects billions worldwide, with about 1 in 3 adults in the U.S. experiencing allergies. Similar trends are observed globally, and reports indicate that the prevalence of food allergies in children increased by 50% between 1997 and 2011 ("Allergies, 2023"). Approximately 30–40% of the world's population now suffers from some form of allergy (Davies, 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32374-2764-8A2D-3038-1D54072CF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48984-5C4A-22D3-FD94-91337392B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A63FE-C054-B740-3BD3-FE8476248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5DC2-1BA7-F926-6DED-249779F2D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FFBDB-AFD5-1441-A253-8919F911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7339C-D277-744C-07A1-68BD7AF87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94C2A-89B8-66E4-E44E-B1D3ED274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61647-C24D-7718-BD75-8058EDA13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59385-E6C6-4DBB-4A57-1BE16B5B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03FE5-2547-C73C-5F0B-3386A2B60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859E2-B09B-EA31-B517-83D03B17A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85099-C619-EBDE-F595-863A9A77E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ahnschrift SemiBold SemiConden" panose="020B0502040204020203" pitchFamily="34" charset="0"/>
              </a:rPr>
              <a:t>PREDICTING ALLERGY DEVELOPMENT WITH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740FA-8F54-C5E6-7F61-65AC2DB0F491}"/>
              </a:ext>
            </a:extLst>
          </p:cNvPr>
          <p:cNvSpPr txBox="1"/>
          <p:nvPr/>
        </p:nvSpPr>
        <p:spPr>
          <a:xfrm>
            <a:off x="1990140" y="4234205"/>
            <a:ext cx="87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DTSC 691 – HANNA HALFINGER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8415-5E5D-BDF1-6EA5-93B43ACF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AA555-010F-2265-9C20-C06D1FDD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EB3BE-CA47-8500-40B0-A7329EDE4C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750"/>
              </a:spcBef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[1] “Allergies Are Getting More Common. Playing in the Dirt Could Help.” </a:t>
            </a:r>
            <a:r>
              <a:rPr lang="en-US" sz="1800" b="0" i="0" dirty="0" err="1">
                <a:solidFill>
                  <a:srgbClr val="000000"/>
                </a:solidFill>
                <a:effectLst/>
              </a:rPr>
              <a:t>Memorialhermann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28 July 2023, memorialhermann.org/health-wellness/health/allergies-getting-more-common.</a:t>
            </a:r>
          </a:p>
          <a:p>
            <a:pPr>
              <a:spcBef>
                <a:spcPts val="750"/>
              </a:spcBef>
              <a:spcAft>
                <a:spcPts val="1125"/>
              </a:spcAft>
            </a:pPr>
            <a:r>
              <a:rPr lang="en-US" dirty="0">
                <a:effectLst/>
              </a:rPr>
              <a:t>[2] Bloom, Dave. “Private Insurance Claims Related to Anaphylaxis from Food Allergy Have Nearly Quadrupled since 2007.” </a:t>
            </a:r>
            <a:r>
              <a:rPr lang="en-US" i="1" dirty="0" err="1">
                <a:effectLst/>
              </a:rPr>
              <a:t>SnackSafely.Com</a:t>
            </a:r>
            <a:r>
              <a:rPr lang="en-US" dirty="0">
                <a:effectLst/>
              </a:rPr>
              <a:t>, 21 Aug. 2017, snacksafely.com/2017/08/private-insurance-claims-related-to-food-allergy-induced-anaphylaxis-have-nearly-quadrupled-since-2007/. 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>
              <a:spcBef>
                <a:spcPts val="750"/>
              </a:spcBef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[3] Davies, Dave. “Why Our Allergies Are Getting Worse -and What to Do about It.” NPR, NPR, 30 May 2023, www.npr.org/sections/health-shots/2023/05/30/1178433166/theresa-macphail-allergic-allergies.</a:t>
            </a:r>
          </a:p>
        </p:txBody>
      </p:sp>
    </p:spTree>
    <p:extLst>
      <p:ext uri="{BB962C8B-B14F-4D97-AF65-F5344CB8AC3E}">
        <p14:creationId xmlns:p14="http://schemas.microsoft.com/office/powerpoint/2010/main" val="428511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78396"/>
            <a:ext cx="3845491" cy="344529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WHAT WE </a:t>
            </a:r>
            <a:br>
              <a:rPr lang="en-US" sz="4000" dirty="0">
                <a:latin typeface="Bahnschrift SemiBold SemiConden" panose="020B0502040204020203" pitchFamily="34" charset="0"/>
              </a:rPr>
            </a:br>
            <a:r>
              <a:rPr lang="en-US" sz="4000" dirty="0">
                <a:latin typeface="Bahnschrift SemiBold SemiConden" panose="020B0502040204020203" pitchFamily="34" charset="0"/>
              </a:rPr>
              <a:t>WILL COVER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60465" y="1127342"/>
            <a:ext cx="5536135" cy="4434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Rise of Allergies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Causes and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Walkthrough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and Outcomes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THE RISE OF ALLERGIES</a:t>
            </a:r>
          </a:p>
        </p:txBody>
      </p:sp>
      <p:pic>
        <p:nvPicPr>
          <p:cNvPr id="1026" name="Picture 2" descr="FOOD ALLERGIES AT SCHOOLS - Problem">
            <a:extLst>
              <a:ext uri="{FF2B5EF4-FFF2-40B4-BE49-F238E27FC236}">
                <a16:creationId xmlns:a16="http://schemas.microsoft.com/office/drawing/2014/main" id="{787AF1C3-C76D-A0C7-7A10-245169CA479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70" y="1983846"/>
            <a:ext cx="4553124" cy="32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167C1C9-0929-1EF3-27CA-B2F1D4EBEFEF}"/>
              </a:ext>
            </a:extLst>
          </p:cNvPr>
          <p:cNvSpPr txBox="1">
            <a:spLocks/>
          </p:cNvSpPr>
          <p:nvPr/>
        </p:nvSpPr>
        <p:spPr>
          <a:xfrm>
            <a:off x="1371598" y="2403978"/>
            <a:ext cx="5589767" cy="357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Clr>
                <a:schemeClr val="accent5"/>
              </a:buClr>
            </a:pPr>
            <a:r>
              <a:rPr lang="en-US" b="0" dirty="0"/>
              <a:t>Allergies affect 1 in 3 adults in the U.S. </a:t>
            </a:r>
          </a:p>
          <a:p>
            <a:pPr marL="285750">
              <a:buClr>
                <a:schemeClr val="accent5"/>
              </a:buClr>
            </a:pPr>
            <a:r>
              <a:rPr lang="en-US" b="0" dirty="0"/>
              <a:t>Food allergies in children increased by 50% between 1997 and 2011 [1]</a:t>
            </a:r>
          </a:p>
          <a:p>
            <a:pPr marL="285750">
              <a:buClr>
                <a:schemeClr val="accent5"/>
              </a:buClr>
            </a:pPr>
            <a:r>
              <a:rPr lang="en-US" b="0" dirty="0"/>
              <a:t>Approximately 30–40% of the world's population now suffers from some form of allergy [3]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F5CE4-7A8E-05E7-E52A-33D00D760FAD}"/>
              </a:ext>
            </a:extLst>
          </p:cNvPr>
          <p:cNvSpPr txBox="1"/>
          <p:nvPr/>
        </p:nvSpPr>
        <p:spPr>
          <a:xfrm>
            <a:off x="10961813" y="4828740"/>
            <a:ext cx="508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7A62E-A819-459E-15CB-8A0E6E6C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73705F-0E53-C3F7-ECC0-6668F407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78396"/>
            <a:ext cx="3845491" cy="344529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POTENTIAL CAUSES AND 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FB374-96F3-7C43-584A-04F24694C9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Dietary changes towards processed foods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little exposure to potential allergens early in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exposure from cleaning &amp; hygiene products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B625D3-805A-BA6A-DCCA-7C97D622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69815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5318C9-7067-4AF3-A9BC-F2C5E2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25211A9-2F99-4D0E-8058-8131DFD2D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620" y="0"/>
            <a:ext cx="4155380" cy="6858000"/>
          </a:xfrm>
          <a:custGeom>
            <a:avLst/>
            <a:gdLst>
              <a:gd name="connsiteX0" fmla="*/ 0 w 4155380"/>
              <a:gd name="connsiteY0" fmla="*/ 0 h 6858000"/>
              <a:gd name="connsiteX1" fmla="*/ 2340963 w 4155380"/>
              <a:gd name="connsiteY1" fmla="*/ 0 h 6858000"/>
              <a:gd name="connsiteX2" fmla="*/ 2588613 w 4155380"/>
              <a:gd name="connsiteY2" fmla="*/ 0 h 6858000"/>
              <a:gd name="connsiteX3" fmla="*/ 4155380 w 4155380"/>
              <a:gd name="connsiteY3" fmla="*/ 0 h 6858000"/>
              <a:gd name="connsiteX4" fmla="*/ 4155380 w 4155380"/>
              <a:gd name="connsiteY4" fmla="*/ 6858000 h 6858000"/>
              <a:gd name="connsiteX5" fmla="*/ 2588613 w 4155380"/>
              <a:gd name="connsiteY5" fmla="*/ 6858000 h 6858000"/>
              <a:gd name="connsiteX6" fmla="*/ 2340963 w 4155380"/>
              <a:gd name="connsiteY6" fmla="*/ 6858000 h 6858000"/>
              <a:gd name="connsiteX7" fmla="*/ 3834 w 4155380"/>
              <a:gd name="connsiteY7" fmla="*/ 6858000 h 6858000"/>
              <a:gd name="connsiteX8" fmla="*/ 11560 w 4155380"/>
              <a:gd name="connsiteY8" fmla="*/ 6852506 h 6858000"/>
              <a:gd name="connsiteX9" fmla="*/ 1727655 w 4155380"/>
              <a:gd name="connsiteY9" fmla="*/ 3429000 h 6858000"/>
              <a:gd name="connsiteX10" fmla="*/ 260951 w 4155380"/>
              <a:gd name="connsiteY10" fmla="*/ 2069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5380" h="6858000">
                <a:moveTo>
                  <a:pt x="0" y="0"/>
                </a:moveTo>
                <a:lnTo>
                  <a:pt x="2340963" y="0"/>
                </a:lnTo>
                <a:lnTo>
                  <a:pt x="2588613" y="0"/>
                </a:lnTo>
                <a:lnTo>
                  <a:pt x="4155380" y="0"/>
                </a:lnTo>
                <a:lnTo>
                  <a:pt x="4155380" y="6858000"/>
                </a:lnTo>
                <a:lnTo>
                  <a:pt x="2588613" y="6858000"/>
                </a:lnTo>
                <a:lnTo>
                  <a:pt x="2340963" y="6858000"/>
                </a:lnTo>
                <a:lnTo>
                  <a:pt x="3834" y="6858000"/>
                </a:lnTo>
                <a:lnTo>
                  <a:pt x="11560" y="6852506"/>
                </a:lnTo>
                <a:cubicBezTo>
                  <a:pt x="1053335" y="6073410"/>
                  <a:pt x="1727655" y="4829953"/>
                  <a:pt x="1727655" y="3429000"/>
                </a:cubicBezTo>
                <a:cubicBezTo>
                  <a:pt x="1727655" y="2143258"/>
                  <a:pt x="1159683" y="990172"/>
                  <a:pt x="260951" y="20695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33" y="2713819"/>
            <a:ext cx="7873684" cy="1204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dirty="0">
                <a:latin typeface="Bahnschrift SemiBold SemiConden" panose="020B0502040204020203" pitchFamily="34" charset="0"/>
              </a:rPr>
              <a:t>THE SOLUTION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E9D310E-D6B4-4E05-9F42-005036195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2930" y="4914898"/>
            <a:ext cx="9699071" cy="1943102"/>
          </a:xfrm>
          <a:custGeom>
            <a:avLst/>
            <a:gdLst>
              <a:gd name="connsiteX0" fmla="*/ 3712194 w 9699071"/>
              <a:gd name="connsiteY0" fmla="*/ 0 h 1943102"/>
              <a:gd name="connsiteX1" fmla="*/ 9699071 w 9699071"/>
              <a:gd name="connsiteY1" fmla="*/ 0 h 1943102"/>
              <a:gd name="connsiteX2" fmla="*/ 9699071 w 9699071"/>
              <a:gd name="connsiteY2" fmla="*/ 1943102 h 1943102"/>
              <a:gd name="connsiteX3" fmla="*/ 0 w 9699071"/>
              <a:gd name="connsiteY3" fmla="*/ 1943102 h 1943102"/>
              <a:gd name="connsiteX4" fmla="*/ 46998 w 9699071"/>
              <a:gd name="connsiteY4" fmla="*/ 1752976 h 1943102"/>
              <a:gd name="connsiteX5" fmla="*/ 2399230 w 9699071"/>
              <a:gd name="connsiteY5" fmla="*/ 1 h 1943102"/>
              <a:gd name="connsiteX6" fmla="*/ 2509819 w 9699071"/>
              <a:gd name="connsiteY6" fmla="*/ 2797 h 1943102"/>
              <a:gd name="connsiteX7" fmla="*/ 3712194 w 9699071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99071" h="1943102">
                <a:moveTo>
                  <a:pt x="3712194" y="0"/>
                </a:moveTo>
                <a:lnTo>
                  <a:pt x="9699071" y="0"/>
                </a:lnTo>
                <a:lnTo>
                  <a:pt x="9699071" y="1943102"/>
                </a:lnTo>
                <a:lnTo>
                  <a:pt x="0" y="1943102"/>
                </a:lnTo>
                <a:lnTo>
                  <a:pt x="46998" y="1752976"/>
                </a:lnTo>
                <a:cubicBezTo>
                  <a:pt x="348561" y="739254"/>
                  <a:pt x="1287565" y="1"/>
                  <a:pt x="2399230" y="1"/>
                </a:cubicBezTo>
                <a:lnTo>
                  <a:pt x="2509819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BF0D3EE-070A-4852-8B5A-AA44D3E81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F84D80-35B1-45B0-84DF-5743E83EE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C425E51-0F1B-4840-982B-B92C28F4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96486"/>
            <a:ext cx="12192607" cy="5779769"/>
          </a:xfrm>
          <a:custGeom>
            <a:avLst/>
            <a:gdLst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11845200 w 12192607"/>
              <a:gd name="connsiteY5" fmla="*/ 2214293 h 5779769"/>
              <a:gd name="connsiteX6" fmla="*/ 11845200 w 12192607"/>
              <a:gd name="connsiteY6" fmla="*/ 2214290 h 5779769"/>
              <a:gd name="connsiteX7" fmla="*/ 3758932 w 12192607"/>
              <a:gd name="connsiteY7" fmla="*/ 2214290 h 5779769"/>
              <a:gd name="connsiteX8" fmla="*/ 3758932 w 12192607"/>
              <a:gd name="connsiteY8" fmla="*/ 2216824 h 5779769"/>
              <a:gd name="connsiteX9" fmla="*/ 3658749 w 12192607"/>
              <a:gd name="connsiteY9" fmla="*/ 2214290 h 5779769"/>
              <a:gd name="connsiteX10" fmla="*/ 19494 w 12192607"/>
              <a:gd name="connsiteY10" fmla="*/ 5498408 h 5779769"/>
              <a:gd name="connsiteX11" fmla="*/ 5286 w 12192607"/>
              <a:gd name="connsiteY11" fmla="*/ 5779769 h 5779769"/>
              <a:gd name="connsiteX12" fmla="*/ 607 w 12192607"/>
              <a:gd name="connsiteY12" fmla="*/ 5779769 h 5779769"/>
              <a:gd name="connsiteX13" fmla="*/ 607 w 12192607"/>
              <a:gd name="connsiteY13" fmla="*/ 1275833 h 5779769"/>
              <a:gd name="connsiteX14" fmla="*/ 0 w 12192607"/>
              <a:gd name="connsiteY14" fmla="*/ 1275833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11845200 w 12192607"/>
              <a:gd name="connsiteY5" fmla="*/ 2214293 h 5779769"/>
              <a:gd name="connsiteX6" fmla="*/ 11845200 w 12192607"/>
              <a:gd name="connsiteY6" fmla="*/ 2214290 h 5779769"/>
              <a:gd name="connsiteX7" fmla="*/ 3758932 w 12192607"/>
              <a:gd name="connsiteY7" fmla="*/ 2214290 h 5779769"/>
              <a:gd name="connsiteX8" fmla="*/ 3658749 w 12192607"/>
              <a:gd name="connsiteY8" fmla="*/ 2214290 h 5779769"/>
              <a:gd name="connsiteX9" fmla="*/ 19494 w 12192607"/>
              <a:gd name="connsiteY9" fmla="*/ 5498408 h 5779769"/>
              <a:gd name="connsiteX10" fmla="*/ 5286 w 12192607"/>
              <a:gd name="connsiteY10" fmla="*/ 5779769 h 5779769"/>
              <a:gd name="connsiteX11" fmla="*/ 607 w 12192607"/>
              <a:gd name="connsiteY11" fmla="*/ 5779769 h 5779769"/>
              <a:gd name="connsiteX12" fmla="*/ 607 w 12192607"/>
              <a:gd name="connsiteY12" fmla="*/ 1275833 h 5779769"/>
              <a:gd name="connsiteX13" fmla="*/ 0 w 12192607"/>
              <a:gd name="connsiteY13" fmla="*/ 1275833 h 5779769"/>
              <a:gd name="connsiteX14" fmla="*/ 0 w 12192607"/>
              <a:gd name="connsiteY14" fmla="*/ 0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11845200 w 12192607"/>
              <a:gd name="connsiteY5" fmla="*/ 2214293 h 5779769"/>
              <a:gd name="connsiteX6" fmla="*/ 3758932 w 12192607"/>
              <a:gd name="connsiteY6" fmla="*/ 2214290 h 5779769"/>
              <a:gd name="connsiteX7" fmla="*/ 3658749 w 12192607"/>
              <a:gd name="connsiteY7" fmla="*/ 2214290 h 5779769"/>
              <a:gd name="connsiteX8" fmla="*/ 19494 w 12192607"/>
              <a:gd name="connsiteY8" fmla="*/ 5498408 h 5779769"/>
              <a:gd name="connsiteX9" fmla="*/ 5286 w 12192607"/>
              <a:gd name="connsiteY9" fmla="*/ 5779769 h 5779769"/>
              <a:gd name="connsiteX10" fmla="*/ 607 w 12192607"/>
              <a:gd name="connsiteY10" fmla="*/ 5779769 h 5779769"/>
              <a:gd name="connsiteX11" fmla="*/ 607 w 12192607"/>
              <a:gd name="connsiteY11" fmla="*/ 1275833 h 5779769"/>
              <a:gd name="connsiteX12" fmla="*/ 0 w 12192607"/>
              <a:gd name="connsiteY12" fmla="*/ 1275833 h 5779769"/>
              <a:gd name="connsiteX13" fmla="*/ 0 w 12192607"/>
              <a:gd name="connsiteY13" fmla="*/ 0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3758932 w 12192607"/>
              <a:gd name="connsiteY5" fmla="*/ 2214290 h 5779769"/>
              <a:gd name="connsiteX6" fmla="*/ 3658749 w 12192607"/>
              <a:gd name="connsiteY6" fmla="*/ 2214290 h 5779769"/>
              <a:gd name="connsiteX7" fmla="*/ 19494 w 12192607"/>
              <a:gd name="connsiteY7" fmla="*/ 5498408 h 5779769"/>
              <a:gd name="connsiteX8" fmla="*/ 5286 w 12192607"/>
              <a:gd name="connsiteY8" fmla="*/ 5779769 h 5779769"/>
              <a:gd name="connsiteX9" fmla="*/ 607 w 12192607"/>
              <a:gd name="connsiteY9" fmla="*/ 5779769 h 5779769"/>
              <a:gd name="connsiteX10" fmla="*/ 607 w 12192607"/>
              <a:gd name="connsiteY10" fmla="*/ 1275833 h 5779769"/>
              <a:gd name="connsiteX11" fmla="*/ 0 w 12192607"/>
              <a:gd name="connsiteY11" fmla="*/ 1275833 h 5779769"/>
              <a:gd name="connsiteX12" fmla="*/ 0 w 12192607"/>
              <a:gd name="connsiteY12" fmla="*/ 0 h 5779769"/>
              <a:gd name="connsiteX0" fmla="*/ 0 w 12192607"/>
              <a:gd name="connsiteY0" fmla="*/ 0 h 5779769"/>
              <a:gd name="connsiteX1" fmla="*/ 12192607 w 12192607"/>
              <a:gd name="connsiteY1" fmla="*/ 0 h 5779769"/>
              <a:gd name="connsiteX2" fmla="*/ 12192607 w 12192607"/>
              <a:gd name="connsiteY2" fmla="*/ 614088 h 5779769"/>
              <a:gd name="connsiteX3" fmla="*/ 12192607 w 12192607"/>
              <a:gd name="connsiteY3" fmla="*/ 1275833 h 5779769"/>
              <a:gd name="connsiteX4" fmla="*/ 12192607 w 12192607"/>
              <a:gd name="connsiteY4" fmla="*/ 2214293 h 5779769"/>
              <a:gd name="connsiteX5" fmla="*/ 3658749 w 12192607"/>
              <a:gd name="connsiteY5" fmla="*/ 2214290 h 5779769"/>
              <a:gd name="connsiteX6" fmla="*/ 19494 w 12192607"/>
              <a:gd name="connsiteY6" fmla="*/ 5498408 h 5779769"/>
              <a:gd name="connsiteX7" fmla="*/ 5286 w 12192607"/>
              <a:gd name="connsiteY7" fmla="*/ 5779769 h 5779769"/>
              <a:gd name="connsiteX8" fmla="*/ 607 w 12192607"/>
              <a:gd name="connsiteY8" fmla="*/ 5779769 h 5779769"/>
              <a:gd name="connsiteX9" fmla="*/ 607 w 12192607"/>
              <a:gd name="connsiteY9" fmla="*/ 1275833 h 5779769"/>
              <a:gd name="connsiteX10" fmla="*/ 0 w 12192607"/>
              <a:gd name="connsiteY10" fmla="*/ 1275833 h 5779769"/>
              <a:gd name="connsiteX11" fmla="*/ 0 w 12192607"/>
              <a:gd name="connsiteY11" fmla="*/ 0 h 577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607" h="5779769">
                <a:moveTo>
                  <a:pt x="0" y="0"/>
                </a:moveTo>
                <a:lnTo>
                  <a:pt x="12192607" y="0"/>
                </a:lnTo>
                <a:lnTo>
                  <a:pt x="12192607" y="614088"/>
                </a:lnTo>
                <a:lnTo>
                  <a:pt x="12192607" y="1275833"/>
                </a:lnTo>
                <a:lnTo>
                  <a:pt x="12192607" y="2214293"/>
                </a:lnTo>
                <a:lnTo>
                  <a:pt x="3658749" y="2214290"/>
                </a:lnTo>
                <a:cubicBezTo>
                  <a:pt x="1764684" y="2214290"/>
                  <a:pt x="206827" y="3653768"/>
                  <a:pt x="19494" y="5498408"/>
                </a:cubicBezTo>
                <a:lnTo>
                  <a:pt x="5286" y="5779769"/>
                </a:lnTo>
                <a:lnTo>
                  <a:pt x="607" y="5779769"/>
                </a:lnTo>
                <a:lnTo>
                  <a:pt x="607" y="1275833"/>
                </a:lnTo>
                <a:lnTo>
                  <a:pt x="0" y="1275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23EDB88-A5F6-4BA8-9DFE-7C07E5A0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646" y="0"/>
            <a:ext cx="11905352" cy="6858000"/>
          </a:xfrm>
          <a:custGeom>
            <a:avLst/>
            <a:gdLst>
              <a:gd name="connsiteX0" fmla="*/ 154644 w 11905352"/>
              <a:gd name="connsiteY0" fmla="*/ 0 h 6858000"/>
              <a:gd name="connsiteX1" fmla="*/ 5037827 w 11905352"/>
              <a:gd name="connsiteY1" fmla="*/ 0 h 6858000"/>
              <a:gd name="connsiteX2" fmla="*/ 5869355 w 11905352"/>
              <a:gd name="connsiteY2" fmla="*/ 0 h 6858000"/>
              <a:gd name="connsiteX3" fmla="*/ 11905352 w 11905352"/>
              <a:gd name="connsiteY3" fmla="*/ 0 h 6858000"/>
              <a:gd name="connsiteX4" fmla="*/ 11905352 w 11905352"/>
              <a:gd name="connsiteY4" fmla="*/ 6858000 h 6858000"/>
              <a:gd name="connsiteX5" fmla="*/ 5869355 w 11905352"/>
              <a:gd name="connsiteY5" fmla="*/ 6858000 h 6858000"/>
              <a:gd name="connsiteX6" fmla="*/ 5037827 w 11905352"/>
              <a:gd name="connsiteY6" fmla="*/ 6858000 h 6858000"/>
              <a:gd name="connsiteX7" fmla="*/ 0 w 11905352"/>
              <a:gd name="connsiteY7" fmla="*/ 6858000 h 6858000"/>
              <a:gd name="connsiteX8" fmla="*/ 3430955 w 11905352"/>
              <a:gd name="connsiteY8" fmla="*/ 3427045 h 6858000"/>
              <a:gd name="connsiteX9" fmla="*/ 176556 w 11905352"/>
              <a:gd name="connsiteY9" fmla="*/ 5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5352" h="6858000">
                <a:moveTo>
                  <a:pt x="154644" y="0"/>
                </a:moveTo>
                <a:lnTo>
                  <a:pt x="5037827" y="0"/>
                </a:lnTo>
                <a:lnTo>
                  <a:pt x="5869355" y="0"/>
                </a:lnTo>
                <a:lnTo>
                  <a:pt x="11905352" y="0"/>
                </a:lnTo>
                <a:lnTo>
                  <a:pt x="11905352" y="6858000"/>
                </a:lnTo>
                <a:lnTo>
                  <a:pt x="5869355" y="6858000"/>
                </a:lnTo>
                <a:lnTo>
                  <a:pt x="5037827" y="6858000"/>
                </a:lnTo>
                <a:lnTo>
                  <a:pt x="0" y="6858000"/>
                </a:lnTo>
                <a:cubicBezTo>
                  <a:pt x="1894864" y="6858000"/>
                  <a:pt x="3430955" y="5321909"/>
                  <a:pt x="3430955" y="3427045"/>
                </a:cubicBezTo>
                <a:cubicBezTo>
                  <a:pt x="3430955" y="1591396"/>
                  <a:pt x="1989370" y="92446"/>
                  <a:pt x="176556" y="5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69F247B-257A-498F-9D12-D98D33DB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95316" y="-49794"/>
            <a:ext cx="3132577" cy="3260792"/>
          </a:xfrm>
          <a:custGeom>
            <a:avLst/>
            <a:gdLst>
              <a:gd name="connsiteX0" fmla="*/ 3132577 w 3132577"/>
              <a:gd name="connsiteY0" fmla="*/ 0 h 3260792"/>
              <a:gd name="connsiteX1" fmla="*/ 3132577 w 3132577"/>
              <a:gd name="connsiteY1" fmla="*/ 3260792 h 3260792"/>
              <a:gd name="connsiteX2" fmla="*/ 0 w 3132577"/>
              <a:gd name="connsiteY2" fmla="*/ 3260792 h 3260792"/>
              <a:gd name="connsiteX3" fmla="*/ 49518 w 3132577"/>
              <a:gd name="connsiteY3" fmla="*/ 3254500 h 3260792"/>
              <a:gd name="connsiteX4" fmla="*/ 3131620 w 3132577"/>
              <a:gd name="connsiteY4" fmla="*/ 12589 h 326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577" h="3260792">
                <a:moveTo>
                  <a:pt x="3132577" y="0"/>
                </a:moveTo>
                <a:lnTo>
                  <a:pt x="3132577" y="3260792"/>
                </a:lnTo>
                <a:lnTo>
                  <a:pt x="0" y="3260792"/>
                </a:lnTo>
                <a:lnTo>
                  <a:pt x="49518" y="3254500"/>
                </a:lnTo>
                <a:cubicBezTo>
                  <a:pt x="1684321" y="3004707"/>
                  <a:pt x="2963023" y="1672736"/>
                  <a:pt x="3131620" y="12589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893" y="2511095"/>
            <a:ext cx="6826624" cy="19459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600" dirty="0">
                <a:latin typeface="Bahnschrift SemiBold SemiConden" panose="020B0502040204020203" pitchFamily="34" charset="0"/>
              </a:rPr>
              <a:t>MACHINE LEARNING WEB APP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2946" y="4587725"/>
            <a:ext cx="5690992" cy="10907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Trained to predict the likelihood of developing allergies based on potential causes and factors</a:t>
            </a: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E8C2-FDE7-9E8B-809C-B82BE203C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408D9-7098-313F-AB08-3FA91A45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78396"/>
            <a:ext cx="3845491" cy="344529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 SemiConden" panose="020B0502040204020203" pitchFamily="34" charset="0"/>
              </a:rPr>
              <a:t>DATASET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1B6C-AFBD-5C2B-A93D-2D15DE0FAB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60465" y="1127342"/>
            <a:ext cx="5536135" cy="4434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was obtained by the European Social Survey, an international survey conducted in 2023, that included over 22,000 participants across 31 European countries. The survey involved an hour-long face-to-face interview</a:t>
            </a:r>
          </a:p>
        </p:txBody>
      </p:sp>
    </p:spTree>
    <p:extLst>
      <p:ext uri="{BB962C8B-B14F-4D97-AF65-F5344CB8AC3E}">
        <p14:creationId xmlns:p14="http://schemas.microsoft.com/office/powerpoint/2010/main" val="150890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FEATURES ANALYZED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9525000" cy="3838009"/>
          </a:xfrm>
        </p:spPr>
        <p:txBody>
          <a:bodyPr>
            <a:normAutofit/>
          </a:bodyPr>
          <a:lstStyle/>
          <a:p>
            <a:r>
              <a:rPr lang="en-US" dirty="0"/>
              <a:t>47 features including lifestyle factors such as:</a:t>
            </a:r>
          </a:p>
          <a:p>
            <a:pPr lvl="1"/>
            <a:r>
              <a:rPr lang="en-US" dirty="0"/>
              <a:t>Diet</a:t>
            </a:r>
          </a:p>
          <a:p>
            <a:pPr lvl="1"/>
            <a:r>
              <a:rPr lang="en-US" dirty="0"/>
              <a:t>Physical activity</a:t>
            </a:r>
          </a:p>
          <a:p>
            <a:pPr lvl="1"/>
            <a:r>
              <a:rPr lang="en-US" dirty="0"/>
              <a:t>Smoking &amp; drinking habits</a:t>
            </a:r>
          </a:p>
          <a:p>
            <a:pPr lvl="1"/>
            <a:r>
              <a:rPr lang="en-US" dirty="0"/>
              <a:t>Other health problems</a:t>
            </a:r>
          </a:p>
          <a:p>
            <a:pPr lvl="1"/>
            <a:r>
              <a:rPr lang="en-US" dirty="0"/>
              <a:t>Treatments used in last 12 months</a:t>
            </a:r>
          </a:p>
          <a:p>
            <a:pPr lvl="1"/>
            <a:r>
              <a:rPr lang="en-US" dirty="0"/>
              <a:t>Exposure to pollutants growing up and in job</a:t>
            </a:r>
          </a:p>
          <a:p>
            <a:pPr lvl="1"/>
            <a:r>
              <a:rPr lang="en-US" dirty="0"/>
              <a:t>Type of area lived in (e.g. big city, town, farm)</a:t>
            </a:r>
          </a:p>
          <a:p>
            <a:pPr lvl="1"/>
            <a:r>
              <a:rPr lang="en-US" dirty="0"/>
              <a:t>Occupation &amp; industry worked in</a:t>
            </a:r>
          </a:p>
          <a:p>
            <a:pPr lvl="1"/>
            <a:r>
              <a:rPr lang="en-US" dirty="0"/>
              <a:t>Total 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DF767-4D12-4DBE-3177-C09156F6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1BEE9A-20AD-CFA0-2024-49AAB5D8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78396"/>
            <a:ext cx="3845491" cy="344529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MACHINE LEARNING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27B3E-65E7-B14A-9693-B4D5D26BD5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60465" y="1127342"/>
            <a:ext cx="5536135" cy="44342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XG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7951893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{09948086-384D-4E11-9096-AE6D29755233}tf89118109_win32</Template>
  <TotalTime>1582</TotalTime>
  <Words>448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 Light</vt:lpstr>
      <vt:lpstr>Bahnschrift SemiBold SemiConden</vt:lpstr>
      <vt:lpstr>Calibri</vt:lpstr>
      <vt:lpstr>Cambria</vt:lpstr>
      <vt:lpstr>Elephant</vt:lpstr>
      <vt:lpstr>ModOverlayVTI</vt:lpstr>
      <vt:lpstr>PREDICTING ALLERGY DEVELOPMENT WITH MACHINE LEARNING </vt:lpstr>
      <vt:lpstr>WHAT WE  WILL COVER</vt:lpstr>
      <vt:lpstr>THE RISE OF ALLERGIES</vt:lpstr>
      <vt:lpstr>POTENTIAL CAUSES AND FACTORS</vt:lpstr>
      <vt:lpstr>THE SOLUTION</vt:lpstr>
      <vt:lpstr>MACHINE LEARNING WEB APP</vt:lpstr>
      <vt:lpstr>DATASET USED</vt:lpstr>
      <vt:lpstr>FEATURES ANALYZED</vt:lpstr>
      <vt:lpstr>MACHINE LEARNING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Emilia Halfinger</dc:creator>
  <cp:lastModifiedBy>Emilia Halfinger</cp:lastModifiedBy>
  <cp:revision>12</cp:revision>
  <dcterms:created xsi:type="dcterms:W3CDTF">2024-12-05T01:52:50Z</dcterms:created>
  <dcterms:modified xsi:type="dcterms:W3CDTF">2024-12-13T04:42:10Z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