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PT Sans Narrow"/>
      <p:regular r:id="rId32"/>
      <p:bold r:id="rId33"/>
    </p:embeddedFont>
    <p:embeddedFont>
      <p:font typeface="Open Sans Light"/>
      <p:regular r:id="rId34"/>
      <p:bold r:id="rId35"/>
      <p:italic r:id="rId36"/>
      <p:boldItalic r:id="rId37"/>
    </p:embeddedFont>
    <p:embeddedFont>
      <p:font typeface="Open Sans"/>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italic.fntdata"/><Relationship Id="rId20" Type="http://schemas.openxmlformats.org/officeDocument/2006/relationships/slide" Target="slides/slide15.xml"/><Relationship Id="rId41" Type="http://schemas.openxmlformats.org/officeDocument/2006/relationships/font" Target="fonts/OpenSans-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PTSansNarrow-bold.fntdata"/><Relationship Id="rId10" Type="http://schemas.openxmlformats.org/officeDocument/2006/relationships/slide" Target="slides/slide5.xml"/><Relationship Id="rId32" Type="http://schemas.openxmlformats.org/officeDocument/2006/relationships/font" Target="fonts/PTSansNarrow-regular.fntdata"/><Relationship Id="rId13" Type="http://schemas.openxmlformats.org/officeDocument/2006/relationships/slide" Target="slides/slide8.xml"/><Relationship Id="rId35" Type="http://schemas.openxmlformats.org/officeDocument/2006/relationships/font" Target="fonts/OpenSansLight-bold.fntdata"/><Relationship Id="rId12" Type="http://schemas.openxmlformats.org/officeDocument/2006/relationships/slide" Target="slides/slide7.xml"/><Relationship Id="rId34" Type="http://schemas.openxmlformats.org/officeDocument/2006/relationships/font" Target="fonts/OpenSansLight-regular.fntdata"/><Relationship Id="rId15" Type="http://schemas.openxmlformats.org/officeDocument/2006/relationships/slide" Target="slides/slide10.xml"/><Relationship Id="rId37" Type="http://schemas.openxmlformats.org/officeDocument/2006/relationships/font" Target="fonts/OpenSansLight-boldItalic.fntdata"/><Relationship Id="rId14" Type="http://schemas.openxmlformats.org/officeDocument/2006/relationships/slide" Target="slides/slide9.xml"/><Relationship Id="rId36" Type="http://schemas.openxmlformats.org/officeDocument/2006/relationships/font" Target="fonts/OpenSansLight-italic.fntdata"/><Relationship Id="rId17" Type="http://schemas.openxmlformats.org/officeDocument/2006/relationships/slide" Target="slides/slide12.xml"/><Relationship Id="rId39" Type="http://schemas.openxmlformats.org/officeDocument/2006/relationships/font" Target="fonts/OpenSans-bold.fntdata"/><Relationship Id="rId16" Type="http://schemas.openxmlformats.org/officeDocument/2006/relationships/slide" Target="slides/slide11.xml"/><Relationship Id="rId38" Type="http://schemas.openxmlformats.org/officeDocument/2006/relationships/font" Target="fonts/OpenSans-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3098657617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3098657617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3098657617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3098657617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3098657617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3098657617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3098657617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3098657617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3098657617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3098657617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3098657617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3098657617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3098657617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3098657617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3098657617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3098657617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3098657617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3098657617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3098657617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3098657617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3098657617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3098657617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3098657617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3098657617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3098657617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3098657617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3098657617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3098657617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3098657617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3098657617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3098657617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3098657617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3098657617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3098657617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3098657617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3098657617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3098657617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3098657617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3098657617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3098657617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3098657617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3098657617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3098657617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3098657617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3098657617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3098657617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3098657617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3098657617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3098657617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3098657617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9.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7.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5.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Local Interconnect Network (LIN)</a:t>
            </a:r>
            <a:endParaRPr/>
          </a:p>
        </p:txBody>
      </p:sp>
      <p:sp>
        <p:nvSpPr>
          <p:cNvPr id="67" name="Google Shape;67;p13"/>
          <p:cNvSpPr txBox="1"/>
          <p:nvPr>
            <p:ph idx="1" type="subTitle"/>
          </p:nvPr>
        </p:nvSpPr>
        <p:spPr>
          <a:xfrm>
            <a:off x="1769525" y="2437031"/>
            <a:ext cx="5238300" cy="12057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a:t>Syed Rafsan Ishtiaque</a:t>
            </a:r>
            <a:endParaRPr/>
          </a:p>
          <a:p>
            <a:pPr indent="0" lvl="0" marL="0" rtl="0" algn="ctr">
              <a:spcBef>
                <a:spcPts val="0"/>
              </a:spcBef>
              <a:spcAft>
                <a:spcPts val="0"/>
              </a:spcAft>
              <a:buNone/>
            </a:pPr>
            <a:r>
              <a:rPr lang="en"/>
              <a:t>Muhammad Rohail Usman</a:t>
            </a:r>
            <a:endParaRPr/>
          </a:p>
          <a:p>
            <a:pPr indent="0" lvl="0" marL="0" rtl="0" algn="ctr">
              <a:spcBef>
                <a:spcPts val="0"/>
              </a:spcBef>
              <a:spcAft>
                <a:spcPts val="0"/>
              </a:spcAft>
              <a:buNone/>
            </a:pPr>
            <a:r>
              <a:rPr lang="en"/>
              <a:t>Yigitcan Aydin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idx="1" type="body"/>
          </p:nvPr>
        </p:nvSpPr>
        <p:spPr>
          <a:xfrm>
            <a:off x="4572000" y="1414250"/>
            <a:ext cx="4260300" cy="315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t>
            </a:r>
            <a:r>
              <a:rPr lang="en"/>
              <a:t>his option enables the component measures the exact baud rate of the bus from the sync byte field of each LIN frame header.</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Example: Max 20k, Min 1k, when ABRS on, the actual BR can be between 20k and 1k</a:t>
            </a:r>
            <a:endParaRPr/>
          </a:p>
        </p:txBody>
      </p:sp>
      <p:pic>
        <p:nvPicPr>
          <p:cNvPr id="122" name="Google Shape;122;p22"/>
          <p:cNvPicPr preferRelativeResize="0"/>
          <p:nvPr/>
        </p:nvPicPr>
        <p:blipFill>
          <a:blip r:embed="rId3">
            <a:alphaModFix/>
          </a:blip>
          <a:stretch>
            <a:fillRect/>
          </a:stretch>
        </p:blipFill>
        <p:spPr>
          <a:xfrm>
            <a:off x="152375" y="1322300"/>
            <a:ext cx="4267199" cy="3154896"/>
          </a:xfrm>
          <a:prstGeom prst="rect">
            <a:avLst/>
          </a:prstGeom>
          <a:noFill/>
          <a:ln>
            <a:noFill/>
          </a:ln>
        </p:spPr>
      </p:pic>
      <p:sp>
        <p:nvSpPr>
          <p:cNvPr id="123" name="Google Shape;123;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Automatic Baud Rate Synchronization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 Frame</a:t>
            </a:r>
            <a:endParaRPr/>
          </a:p>
        </p:txBody>
      </p:sp>
      <p:sp>
        <p:nvSpPr>
          <p:cNvPr id="129" name="Google Shape;129;p2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LIN frame consists of header and response parts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Master node sends messages to the slaves using header part of the frames</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Slave nodes responds the requests from master node using response part of the frame. This response message contains up to 8 bytes of data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 Frame: Header</a:t>
            </a:r>
            <a:endParaRPr/>
          </a:p>
        </p:txBody>
      </p:sp>
      <p:sp>
        <p:nvSpPr>
          <p:cNvPr id="135" name="Google Shape;135;p2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t>Break (or SBF, Sync Break Field):</a:t>
            </a:r>
            <a:r>
              <a:rPr lang="en"/>
              <a:t> min 14 bits long but usually it is 20 bits long in use. This field is considered as the start of the frame</a:t>
            </a:r>
            <a:endParaRPr/>
          </a:p>
          <a:p>
            <a:pPr indent="0" lvl="0" marL="0" rtl="0" algn="l">
              <a:spcBef>
                <a:spcPts val="1200"/>
              </a:spcBef>
              <a:spcAft>
                <a:spcPts val="0"/>
              </a:spcAft>
              <a:buNone/>
            </a:pPr>
            <a:r>
              <a:t/>
            </a:r>
            <a:endParaRPr b="1"/>
          </a:p>
          <a:p>
            <a:pPr indent="0" lvl="0" marL="0" rtl="0" algn="l">
              <a:spcBef>
                <a:spcPts val="1200"/>
              </a:spcBef>
              <a:spcAft>
                <a:spcPts val="0"/>
              </a:spcAft>
              <a:buNone/>
            </a:pPr>
            <a:r>
              <a:rPr b="1" lang="en"/>
              <a:t>Sync field:</a:t>
            </a:r>
            <a:r>
              <a:rPr lang="en"/>
              <a:t> Contains 8 bits to determine the baud rate of the master node. This field helps to synchronize all the slave nodes </a:t>
            </a:r>
            <a:endParaRPr/>
          </a:p>
          <a:p>
            <a:pPr indent="0" lvl="0" marL="0" rtl="0" algn="l">
              <a:spcBef>
                <a:spcPts val="1200"/>
              </a:spcBef>
              <a:spcAft>
                <a:spcPts val="0"/>
              </a:spcAft>
              <a:buNone/>
            </a:pPr>
            <a:r>
              <a:t/>
            </a:r>
            <a:endParaRPr b="1"/>
          </a:p>
          <a:p>
            <a:pPr indent="0" lvl="0" marL="0" rtl="0" algn="l">
              <a:spcBef>
                <a:spcPts val="1200"/>
              </a:spcBef>
              <a:spcAft>
                <a:spcPts val="1200"/>
              </a:spcAft>
              <a:buNone/>
            </a:pPr>
            <a:r>
              <a:rPr b="1" lang="en"/>
              <a:t>Identifier (or ID field):</a:t>
            </a:r>
            <a:r>
              <a:rPr lang="en"/>
              <a:t> Contains 6 bits (64 IDs) which determines which slave nodes must respond to the header. As a plus it contains 2 parity bits that helps slaves to validate the messages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 Frame: Response</a:t>
            </a:r>
            <a:endParaRPr/>
          </a:p>
        </p:txBody>
      </p:sp>
      <p:sp>
        <p:nvSpPr>
          <p:cNvPr id="141" name="Google Shape;141;p2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Data field: </a:t>
            </a:r>
            <a:r>
              <a:rPr lang="en"/>
              <a:t>Data field contains the information to be responded to the master. May transmit 2, 4 or 8 bytes of data</a:t>
            </a:r>
            <a:endParaRPr/>
          </a:p>
          <a:p>
            <a:pPr indent="0" lvl="0" marL="0" rtl="0" algn="l">
              <a:spcBef>
                <a:spcPts val="1200"/>
              </a:spcBef>
              <a:spcAft>
                <a:spcPts val="0"/>
              </a:spcAft>
              <a:buNone/>
            </a:pPr>
            <a:r>
              <a:rPr b="1" lang="en"/>
              <a:t>Checksum field: </a:t>
            </a:r>
            <a:r>
              <a:rPr lang="en"/>
              <a:t>Contains 8 bits to validate LIN frame. Validation is done by summing up the data bytes. In enhanced checksum, bits in the data field and ID field are summed up to get the validation</a:t>
            </a:r>
            <a:endParaRPr/>
          </a:p>
          <a:p>
            <a:pPr indent="0" lvl="0" marL="0" rtl="0" algn="l">
              <a:spcBef>
                <a:spcPts val="1200"/>
              </a:spcBef>
              <a:spcAft>
                <a:spcPts val="1200"/>
              </a:spcAft>
              <a:buNone/>
            </a:pPr>
            <a:r>
              <a:t/>
            </a:r>
            <a:endParaRPr/>
          </a:p>
        </p:txBody>
      </p:sp>
      <p:pic>
        <p:nvPicPr>
          <p:cNvPr id="142" name="Google Shape;142;p25"/>
          <p:cNvPicPr preferRelativeResize="0"/>
          <p:nvPr/>
        </p:nvPicPr>
        <p:blipFill>
          <a:blip r:embed="rId3">
            <a:alphaModFix/>
          </a:blip>
          <a:stretch>
            <a:fillRect/>
          </a:stretch>
        </p:blipFill>
        <p:spPr>
          <a:xfrm>
            <a:off x="1084063" y="3343275"/>
            <a:ext cx="6975875" cy="1137050"/>
          </a:xfrm>
          <a:prstGeom prst="rect">
            <a:avLst/>
          </a:prstGeom>
          <a:noFill/>
          <a:ln>
            <a:noFill/>
          </a:ln>
        </p:spPr>
      </p:pic>
      <p:sp>
        <p:nvSpPr>
          <p:cNvPr id="143" name="Google Shape;143;p25"/>
          <p:cNvSpPr txBox="1"/>
          <p:nvPr/>
        </p:nvSpPr>
        <p:spPr>
          <a:xfrm>
            <a:off x="8059925" y="4080125"/>
            <a:ext cx="53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[1]</a:t>
            </a:r>
            <a:endParaRPr>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 and CAN</a:t>
            </a:r>
            <a:endParaRPr/>
          </a:p>
        </p:txBody>
      </p:sp>
      <p:sp>
        <p:nvSpPr>
          <p:cNvPr id="149" name="Google Shape;149;p2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0" name="Google Shape;150;p26"/>
          <p:cNvPicPr preferRelativeResize="0"/>
          <p:nvPr/>
        </p:nvPicPr>
        <p:blipFill>
          <a:blip r:embed="rId3">
            <a:alphaModFix/>
          </a:blip>
          <a:stretch>
            <a:fillRect/>
          </a:stretch>
        </p:blipFill>
        <p:spPr>
          <a:xfrm>
            <a:off x="1150775" y="1266326"/>
            <a:ext cx="6842475" cy="3544425"/>
          </a:xfrm>
          <a:prstGeom prst="rect">
            <a:avLst/>
          </a:prstGeom>
          <a:noFill/>
          <a:ln>
            <a:noFill/>
          </a:ln>
        </p:spPr>
      </p:pic>
      <p:sp>
        <p:nvSpPr>
          <p:cNvPr id="151" name="Google Shape;151;p26"/>
          <p:cNvSpPr txBox="1"/>
          <p:nvPr/>
        </p:nvSpPr>
        <p:spPr>
          <a:xfrm>
            <a:off x="8111725" y="4704150"/>
            <a:ext cx="617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[1]</a:t>
            </a:r>
            <a:endParaRPr>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 Usage</a:t>
            </a:r>
            <a:endParaRPr/>
          </a:p>
        </p:txBody>
      </p:sp>
      <p:sp>
        <p:nvSpPr>
          <p:cNvPr id="157" name="Google Shape;157;p2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
              <a:t>In automotive industry:</a:t>
            </a:r>
            <a:endParaRPr/>
          </a:p>
          <a:p>
            <a:pPr indent="-342900" lvl="0" marL="457200" rtl="0" algn="l">
              <a:spcBef>
                <a:spcPts val="1200"/>
              </a:spcBef>
              <a:spcAft>
                <a:spcPts val="0"/>
              </a:spcAft>
              <a:buSzPts val="1800"/>
              <a:buChar char="-"/>
            </a:pPr>
            <a:r>
              <a:rPr lang="en"/>
              <a:t>Window</a:t>
            </a:r>
            <a:endParaRPr/>
          </a:p>
          <a:p>
            <a:pPr indent="-342900" lvl="0" marL="457200" rtl="0" algn="l">
              <a:spcBef>
                <a:spcPts val="0"/>
              </a:spcBef>
              <a:spcAft>
                <a:spcPts val="0"/>
              </a:spcAft>
              <a:buSzPts val="1800"/>
              <a:buChar char="-"/>
            </a:pPr>
            <a:r>
              <a:rPr lang="en"/>
              <a:t>Engine</a:t>
            </a:r>
            <a:endParaRPr/>
          </a:p>
          <a:p>
            <a:pPr indent="-342900" lvl="0" marL="457200" rtl="0" algn="l">
              <a:spcBef>
                <a:spcPts val="0"/>
              </a:spcBef>
              <a:spcAft>
                <a:spcPts val="0"/>
              </a:spcAft>
              <a:buSzPts val="1800"/>
              <a:buChar char="-"/>
            </a:pPr>
            <a:r>
              <a:rPr lang="en"/>
              <a:t>Door</a:t>
            </a:r>
            <a:endParaRPr/>
          </a:p>
          <a:p>
            <a:pPr indent="-342900" lvl="0" marL="457200" rtl="0" algn="l">
              <a:spcBef>
                <a:spcPts val="0"/>
              </a:spcBef>
              <a:spcAft>
                <a:spcPts val="0"/>
              </a:spcAft>
              <a:buSzPts val="1800"/>
              <a:buChar char="-"/>
            </a:pPr>
            <a:r>
              <a:rPr lang="en"/>
              <a:t>Seats</a:t>
            </a:r>
            <a:endParaRPr/>
          </a:p>
          <a:p>
            <a:pPr indent="-342900" lvl="0" marL="457200" rtl="0" algn="l">
              <a:spcBef>
                <a:spcPts val="0"/>
              </a:spcBef>
              <a:spcAft>
                <a:spcPts val="0"/>
              </a:spcAft>
              <a:buSzPts val="1800"/>
              <a:buChar char="-"/>
            </a:pPr>
            <a:r>
              <a:rPr lang="en"/>
              <a:t>Wipers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8"/>
          <p:cNvSpPr txBox="1"/>
          <p:nvPr>
            <p:ph type="title"/>
          </p:nvPr>
        </p:nvSpPr>
        <p:spPr>
          <a:xfrm>
            <a:off x="2525650" y="1543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Hands on approach</a:t>
            </a:r>
            <a:endParaRPr/>
          </a:p>
        </p:txBody>
      </p:sp>
      <p:sp>
        <p:nvSpPr>
          <p:cNvPr id="163" name="Google Shape;163;p28"/>
          <p:cNvSpPr txBox="1"/>
          <p:nvPr>
            <p:ph idx="1" type="body"/>
          </p:nvPr>
        </p:nvSpPr>
        <p:spPr>
          <a:xfrm>
            <a:off x="201275" y="3982000"/>
            <a:ext cx="9030900" cy="971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b="1" lang="en"/>
              <a:t>Implementation</a:t>
            </a:r>
            <a:r>
              <a:rPr b="1" lang="en"/>
              <a:t> of a Simple Hello World in LIN Network.</a:t>
            </a:r>
            <a:endParaRPr b="1"/>
          </a:p>
          <a:p>
            <a:pPr indent="0" lvl="0" marL="0" rtl="0" algn="l">
              <a:spcBef>
                <a:spcPts val="1200"/>
              </a:spcBef>
              <a:spcAft>
                <a:spcPts val="1200"/>
              </a:spcAft>
              <a:buNone/>
            </a:pPr>
            <a:r>
              <a:rPr b="1" lang="en"/>
              <a:t>With the Master Node in charge, LIN frames are exchange within scheduled slots and Frame Identifer 0x30</a:t>
            </a:r>
            <a:endParaRPr b="1"/>
          </a:p>
        </p:txBody>
      </p:sp>
      <p:pic>
        <p:nvPicPr>
          <p:cNvPr id="164" name="Google Shape;164;p28"/>
          <p:cNvPicPr preferRelativeResize="0"/>
          <p:nvPr/>
        </p:nvPicPr>
        <p:blipFill>
          <a:blip r:embed="rId3">
            <a:alphaModFix/>
          </a:blip>
          <a:stretch>
            <a:fillRect/>
          </a:stretch>
        </p:blipFill>
        <p:spPr>
          <a:xfrm>
            <a:off x="1152000" y="773500"/>
            <a:ext cx="6585900" cy="30725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29"/>
          <p:cNvPicPr preferRelativeResize="0"/>
          <p:nvPr/>
        </p:nvPicPr>
        <p:blipFill>
          <a:blip r:embed="rId3">
            <a:alphaModFix/>
          </a:blip>
          <a:stretch>
            <a:fillRect/>
          </a:stretch>
        </p:blipFill>
        <p:spPr>
          <a:xfrm>
            <a:off x="2793850" y="660450"/>
            <a:ext cx="4323700" cy="4317300"/>
          </a:xfrm>
          <a:prstGeom prst="rect">
            <a:avLst/>
          </a:prstGeom>
          <a:noFill/>
          <a:ln>
            <a:noFill/>
          </a:ln>
        </p:spPr>
      </p:pic>
      <p:sp>
        <p:nvSpPr>
          <p:cNvPr id="170" name="Google Shape;170;p29"/>
          <p:cNvSpPr txBox="1"/>
          <p:nvPr>
            <p:ph type="title"/>
          </p:nvPr>
        </p:nvSpPr>
        <p:spPr>
          <a:xfrm>
            <a:off x="758950" y="-69325"/>
            <a:ext cx="7985400" cy="930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Software Workflow - Master Node:</a:t>
            </a:r>
            <a:endParaRPr/>
          </a:p>
        </p:txBody>
      </p:sp>
      <p:sp>
        <p:nvSpPr>
          <p:cNvPr id="171" name="Google Shape;171;p29"/>
          <p:cNvSpPr txBox="1"/>
          <p:nvPr/>
        </p:nvSpPr>
        <p:spPr>
          <a:xfrm>
            <a:off x="78275" y="581425"/>
            <a:ext cx="2549700" cy="846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 sz="2000">
                <a:solidFill>
                  <a:schemeClr val="dk2"/>
                </a:solidFill>
                <a:latin typeface="Open Sans"/>
                <a:ea typeface="Open Sans"/>
                <a:cs typeface="Open Sans"/>
                <a:sym typeface="Open Sans"/>
              </a:rPr>
              <a:t>Master</a:t>
            </a:r>
            <a:r>
              <a:rPr b="1" lang="en" sz="2000">
                <a:solidFill>
                  <a:schemeClr val="dk2"/>
                </a:solidFill>
                <a:latin typeface="Open Sans"/>
                <a:ea typeface="Open Sans"/>
                <a:cs typeface="Open Sans"/>
                <a:sym typeface="Open Sans"/>
              </a:rPr>
              <a:t> Node Scheduler</a:t>
            </a:r>
            <a:endParaRPr b="1" sz="2000">
              <a:solidFill>
                <a:schemeClr val="dk2"/>
              </a:solidFill>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0"/>
              </a:spcBef>
              <a:spcAft>
                <a:spcPts val="0"/>
              </a:spcAft>
              <a:buNone/>
            </a:pPr>
            <a:r>
              <a:rPr lang="en" sz="2022">
                <a:solidFill>
                  <a:schemeClr val="dk2"/>
                </a:solidFill>
                <a:latin typeface="Open Sans"/>
                <a:ea typeface="Open Sans"/>
                <a:cs typeface="Open Sans"/>
                <a:sym typeface="Open Sans"/>
              </a:rPr>
              <a:t>Master </a:t>
            </a:r>
            <a:r>
              <a:rPr lang="en" sz="2022">
                <a:solidFill>
                  <a:schemeClr val="dk2"/>
                </a:solidFill>
                <a:latin typeface="Open Sans"/>
                <a:ea typeface="Open Sans"/>
                <a:cs typeface="Open Sans"/>
                <a:sym typeface="Open Sans"/>
              </a:rPr>
              <a:t>Node I/O PIN and Memory Allocation</a:t>
            </a:r>
            <a:endParaRPr sz="2022">
              <a:solidFill>
                <a:schemeClr val="dk2"/>
              </a:solidFill>
              <a:latin typeface="Open Sans"/>
              <a:ea typeface="Open Sans"/>
              <a:cs typeface="Open Sans"/>
              <a:sym typeface="Open Sans"/>
            </a:endParaRPr>
          </a:p>
          <a:p>
            <a:pPr indent="0" lvl="0" marL="0" rtl="0" algn="l">
              <a:spcBef>
                <a:spcPts val="1200"/>
              </a:spcBef>
              <a:spcAft>
                <a:spcPts val="0"/>
              </a:spcAft>
              <a:buNone/>
            </a:pPr>
            <a:r>
              <a:t/>
            </a:r>
            <a:endParaRPr/>
          </a:p>
        </p:txBody>
      </p:sp>
      <p:pic>
        <p:nvPicPr>
          <p:cNvPr id="177" name="Google Shape;177;p30"/>
          <p:cNvPicPr preferRelativeResize="0"/>
          <p:nvPr/>
        </p:nvPicPr>
        <p:blipFill>
          <a:blip r:embed="rId3">
            <a:alphaModFix/>
          </a:blip>
          <a:stretch>
            <a:fillRect/>
          </a:stretch>
        </p:blipFill>
        <p:spPr>
          <a:xfrm>
            <a:off x="2885150" y="1430988"/>
            <a:ext cx="5766625" cy="28168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1"/>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1200"/>
              </a:spcAft>
              <a:buNone/>
            </a:pPr>
            <a:r>
              <a:rPr lang="en" sz="1800">
                <a:solidFill>
                  <a:schemeClr val="dk2"/>
                </a:solidFill>
                <a:latin typeface="Open Sans"/>
                <a:ea typeface="Open Sans"/>
                <a:cs typeface="Open Sans"/>
                <a:sym typeface="Open Sans"/>
              </a:rPr>
              <a:t>Master Node LIN Frames</a:t>
            </a:r>
            <a:endParaRPr/>
          </a:p>
        </p:txBody>
      </p:sp>
      <p:pic>
        <p:nvPicPr>
          <p:cNvPr id="183" name="Google Shape;183;p31"/>
          <p:cNvPicPr preferRelativeResize="0"/>
          <p:nvPr/>
        </p:nvPicPr>
        <p:blipFill>
          <a:blip r:embed="rId3">
            <a:alphaModFix/>
          </a:blip>
          <a:stretch>
            <a:fillRect/>
          </a:stretch>
        </p:blipFill>
        <p:spPr>
          <a:xfrm>
            <a:off x="2418650" y="1152425"/>
            <a:ext cx="6413650" cy="36451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LIN, Local Interconnect Network, that tries to provide </a:t>
            </a:r>
            <a:endParaRPr/>
          </a:p>
          <a:p>
            <a:pPr indent="0" lvl="0" marL="0" rtl="0" algn="l">
              <a:spcBef>
                <a:spcPts val="1200"/>
              </a:spcBef>
              <a:spcAft>
                <a:spcPts val="0"/>
              </a:spcAft>
              <a:buNone/>
            </a:pPr>
            <a:r>
              <a:rPr lang="en"/>
              <a:t>everything that we need to build a simple, low-cost bus</a:t>
            </a:r>
            <a:endParaRPr/>
          </a:p>
          <a:p>
            <a:pPr indent="0" lvl="0" marL="0" rtl="0" algn="l">
              <a:spcBef>
                <a:spcPts val="1200"/>
              </a:spcBef>
              <a:spcAft>
                <a:spcPts val="0"/>
              </a:spcAft>
              <a:buNone/>
            </a:pPr>
            <a:r>
              <a:rPr lang="en"/>
              <a:t>tailored to the needs of the automotive and other industry/ applications.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LIN is widely popular and present in many vehicle platforms, with</a:t>
            </a:r>
            <a:endParaRPr/>
          </a:p>
          <a:p>
            <a:pPr indent="0" lvl="0" marL="0" rtl="0" algn="l">
              <a:spcBef>
                <a:spcPts val="1200"/>
              </a:spcBef>
              <a:spcAft>
                <a:spcPts val="0"/>
              </a:spcAft>
              <a:buNone/>
            </a:pPr>
            <a:r>
              <a:rPr lang="en"/>
              <a:t>the usage of 20+ LIN nodes per vehicle is not an exception.</a:t>
            </a:r>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Software Workflow - Slave Node:</a:t>
            </a:r>
            <a:endParaRPr/>
          </a:p>
          <a:p>
            <a:pPr indent="0" lvl="0" marL="0" rtl="0" algn="l">
              <a:spcBef>
                <a:spcPts val="0"/>
              </a:spcBef>
              <a:spcAft>
                <a:spcPts val="0"/>
              </a:spcAft>
              <a:buNone/>
            </a:pPr>
            <a:r>
              <a:t/>
            </a:r>
            <a:endParaRPr/>
          </a:p>
        </p:txBody>
      </p:sp>
      <p:sp>
        <p:nvSpPr>
          <p:cNvPr id="189" name="Google Shape;189;p32"/>
          <p:cNvSpPr txBox="1"/>
          <p:nvPr>
            <p:ph idx="1" type="body"/>
          </p:nvPr>
        </p:nvSpPr>
        <p:spPr>
          <a:xfrm>
            <a:off x="2715725" y="1152425"/>
            <a:ext cx="27858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t>Slave Node Scheduler</a:t>
            </a:r>
            <a:endParaRPr b="1"/>
          </a:p>
        </p:txBody>
      </p:sp>
      <p:pic>
        <p:nvPicPr>
          <p:cNvPr id="190" name="Google Shape;190;p32"/>
          <p:cNvPicPr preferRelativeResize="0"/>
          <p:nvPr/>
        </p:nvPicPr>
        <p:blipFill>
          <a:blip r:embed="rId3">
            <a:alphaModFix/>
          </a:blip>
          <a:stretch>
            <a:fillRect/>
          </a:stretch>
        </p:blipFill>
        <p:spPr>
          <a:xfrm>
            <a:off x="2321625" y="1609675"/>
            <a:ext cx="5818800" cy="32383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3"/>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1200"/>
              </a:spcAft>
              <a:buNone/>
            </a:pPr>
            <a:r>
              <a:rPr lang="en" sz="1800">
                <a:solidFill>
                  <a:schemeClr val="dk2"/>
                </a:solidFill>
                <a:latin typeface="Open Sans"/>
                <a:ea typeface="Open Sans"/>
                <a:cs typeface="Open Sans"/>
                <a:sym typeface="Open Sans"/>
              </a:rPr>
              <a:t>Slave Node I/O PIN and Memory Allocation</a:t>
            </a:r>
            <a:endParaRPr/>
          </a:p>
        </p:txBody>
      </p:sp>
      <p:pic>
        <p:nvPicPr>
          <p:cNvPr id="196" name="Google Shape;196;p33"/>
          <p:cNvPicPr preferRelativeResize="0"/>
          <p:nvPr/>
        </p:nvPicPr>
        <p:blipFill>
          <a:blip r:embed="rId3">
            <a:alphaModFix/>
          </a:blip>
          <a:stretch>
            <a:fillRect/>
          </a:stretch>
        </p:blipFill>
        <p:spPr>
          <a:xfrm>
            <a:off x="2925425" y="1078000"/>
            <a:ext cx="4568625" cy="35518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1200"/>
              </a:spcAft>
              <a:buNone/>
            </a:pPr>
            <a:r>
              <a:rPr lang="en" sz="1800">
                <a:solidFill>
                  <a:schemeClr val="dk2"/>
                </a:solidFill>
                <a:latin typeface="Open Sans"/>
                <a:ea typeface="Open Sans"/>
                <a:cs typeface="Open Sans"/>
                <a:sym typeface="Open Sans"/>
              </a:rPr>
              <a:t>Slave Node Break Symbol Identifier</a:t>
            </a:r>
            <a:endParaRPr/>
          </a:p>
        </p:txBody>
      </p:sp>
      <p:pic>
        <p:nvPicPr>
          <p:cNvPr id="202" name="Google Shape;202;p34"/>
          <p:cNvPicPr preferRelativeResize="0"/>
          <p:nvPr/>
        </p:nvPicPr>
        <p:blipFill>
          <a:blip r:embed="rId3">
            <a:alphaModFix/>
          </a:blip>
          <a:stretch>
            <a:fillRect/>
          </a:stretch>
        </p:blipFill>
        <p:spPr>
          <a:xfrm>
            <a:off x="1494150" y="1152425"/>
            <a:ext cx="7227825" cy="33809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5"/>
          <p:cNvSpPr txBox="1"/>
          <p:nvPr>
            <p:ph type="title"/>
          </p:nvPr>
        </p:nvSpPr>
        <p:spPr>
          <a:xfrm>
            <a:off x="457050" y="1518450"/>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Thanks For Your Attention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a:t>
            </a:r>
            <a:endParaRPr/>
          </a:p>
        </p:txBody>
      </p:sp>
      <p:sp>
        <p:nvSpPr>
          <p:cNvPr id="213" name="Google Shape;213;p3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lang="en"/>
              <a:t>[1]	CSS Electronics, </a:t>
            </a:r>
            <a:r>
              <a:rPr lang="en">
                <a:solidFill>
                  <a:srgbClr val="434343"/>
                </a:solidFill>
                <a:highlight>
                  <a:srgbClr val="FFFFFF"/>
                </a:highlight>
                <a:latin typeface="Open Sans Light"/>
                <a:ea typeface="Open Sans Light"/>
                <a:cs typeface="Open Sans Light"/>
                <a:sym typeface="Open Sans Light"/>
              </a:rPr>
              <a:t>LIN Bus Explained - A Simple Intro</a:t>
            </a:r>
            <a:r>
              <a:rPr lang="en">
                <a:solidFill>
                  <a:srgbClr val="434343"/>
                </a:solidFill>
                <a:highlight>
                  <a:srgbClr val="FFFFFF"/>
                </a:highlight>
              </a:rPr>
              <a:t> (2022),</a:t>
            </a:r>
            <a:r>
              <a:rPr lang="en"/>
              <a:t> </a:t>
            </a:r>
            <a:r>
              <a:rPr lang="en"/>
              <a:t>https://www.csselectronics.com/pages/lin-bus-protocol-intro-basics, Accessed on 01.06.2022</a:t>
            </a:r>
            <a:endParaRPr/>
          </a:p>
          <a:p>
            <a:pPr indent="457200" lvl="0" marL="0" rtl="0" algn="l">
              <a:spcBef>
                <a:spcPts val="1200"/>
              </a:spcBef>
              <a:spcAft>
                <a:spcPts val="1200"/>
              </a:spcAft>
              <a:buNone/>
            </a:pPr>
            <a:r>
              <a:rPr lang="en"/>
              <a:t>[2]	</a:t>
            </a:r>
            <a:r>
              <a:rPr lang="en"/>
              <a:t>Everything</a:t>
            </a:r>
            <a:r>
              <a:rPr lang="en"/>
              <a:t> is Uploaded to the GitHub : https://github.com/EhamRafsan/Local-Interconnect-Network-LIN</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19" name="Google Shape;219;p3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25" name="Google Shape;225;p3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205350" y="389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Reason for selecting LIN</a:t>
            </a:r>
            <a:endParaRPr/>
          </a:p>
        </p:txBody>
      </p:sp>
      <p:sp>
        <p:nvSpPr>
          <p:cNvPr id="79" name="Google Shape;79;p15"/>
          <p:cNvSpPr txBox="1"/>
          <p:nvPr>
            <p:ph idx="1" type="body"/>
          </p:nvPr>
        </p:nvSpPr>
        <p:spPr>
          <a:xfrm>
            <a:off x="205350" y="746350"/>
            <a:ext cx="8627100" cy="3822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A</a:t>
            </a:r>
            <a:r>
              <a:rPr lang="en"/>
              <a:t>im: cost efficiency, small sensor, actuators, and control networks. It is widely used where bandwidth is not the main criteria rather low-cost and accessibility</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We can run LIN on very low-cost ECUs. Theoretically, even without a quartz clock but only with an RC element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The architecture is a master-slave setup with up to 16 nodes, one master and</a:t>
            </a:r>
            <a:endParaRPr/>
          </a:p>
          <a:p>
            <a:pPr indent="0" lvl="0" marL="0" rtl="0" algn="l">
              <a:spcBef>
                <a:spcPts val="1200"/>
              </a:spcBef>
              <a:spcAft>
                <a:spcPts val="0"/>
              </a:spcAft>
              <a:buNone/>
            </a:pPr>
            <a:r>
              <a:rPr lang="en"/>
              <a:t>up to 15 slave nodes.</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427725" y="1356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Comparison with our project</a:t>
            </a:r>
            <a:endParaRPr/>
          </a:p>
        </p:txBody>
      </p:sp>
      <p:pic>
        <p:nvPicPr>
          <p:cNvPr id="85" name="Google Shape;85;p16"/>
          <p:cNvPicPr preferRelativeResize="0"/>
          <p:nvPr/>
        </p:nvPicPr>
        <p:blipFill>
          <a:blip r:embed="rId3">
            <a:alphaModFix/>
          </a:blip>
          <a:stretch>
            <a:fillRect/>
          </a:stretch>
        </p:blipFill>
        <p:spPr>
          <a:xfrm>
            <a:off x="0" y="802100"/>
            <a:ext cx="4419600" cy="1490573"/>
          </a:xfrm>
          <a:prstGeom prst="rect">
            <a:avLst/>
          </a:prstGeom>
          <a:noFill/>
          <a:ln>
            <a:noFill/>
          </a:ln>
        </p:spPr>
      </p:pic>
      <p:pic>
        <p:nvPicPr>
          <p:cNvPr id="86" name="Google Shape;86;p16"/>
          <p:cNvPicPr preferRelativeResize="0"/>
          <p:nvPr/>
        </p:nvPicPr>
        <p:blipFill>
          <a:blip r:embed="rId4">
            <a:alphaModFix/>
          </a:blip>
          <a:stretch>
            <a:fillRect/>
          </a:stretch>
        </p:blipFill>
        <p:spPr>
          <a:xfrm>
            <a:off x="4572000" y="995450"/>
            <a:ext cx="4419601" cy="353351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Where to implement our project in real life </a:t>
            </a:r>
            <a:r>
              <a:rPr lang="en"/>
              <a:t>scenario</a:t>
            </a:r>
            <a:endParaRPr/>
          </a:p>
        </p:txBody>
      </p:sp>
      <p:sp>
        <p:nvSpPr>
          <p:cNvPr id="92" name="Google Shape;92;p17"/>
          <p:cNvSpPr txBox="1"/>
          <p:nvPr>
            <p:ph idx="1" type="body"/>
          </p:nvPr>
        </p:nvSpPr>
        <p:spPr>
          <a:xfrm>
            <a:off x="222600" y="1266325"/>
            <a:ext cx="8609700" cy="362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a:t>
            </a:r>
            <a:r>
              <a:rPr lang="en"/>
              <a:t>ar radio, air conditioning, window functionalities, mirrors, doors, lights,</a:t>
            </a:r>
            <a:endParaRPr/>
          </a:p>
          <a:p>
            <a:pPr indent="0" lvl="0" marL="0" rtl="0" algn="l">
              <a:spcBef>
                <a:spcPts val="1200"/>
              </a:spcBef>
              <a:spcAft>
                <a:spcPts val="0"/>
              </a:spcAft>
              <a:buNone/>
            </a:pPr>
            <a:r>
              <a:rPr lang="en"/>
              <a:t>interior, remote controlling of the car’s radio and so on</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LIN is targeted at vehicle body controller</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Even we can use it in any project where communication is necessary, such as our advanced embedded lab project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800"/>
              <a:t>LIN vs UART (Universal Asynchronous Receiver-Transmitter)</a:t>
            </a:r>
            <a:endParaRPr sz="2800"/>
          </a:p>
        </p:txBody>
      </p:sp>
      <p:sp>
        <p:nvSpPr>
          <p:cNvPr id="98" name="Google Shape;98;p1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a:t>
            </a:r>
            <a:r>
              <a:rPr lang="en"/>
              <a:t>onnecting 16 participants requires one wire plus power related cabling for LIN because it is a shared medium.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While in UART, connecting point-to-point 16 devices over a UART could easily become its own management challenge and certainly will need 240 connections without counting for the power related cabling, 120 connections for transmission and same for reception.</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79375" y="12597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Resolving communication collision</a:t>
            </a:r>
            <a:endParaRPr/>
          </a:p>
        </p:txBody>
      </p:sp>
      <p:sp>
        <p:nvSpPr>
          <p:cNvPr id="104" name="Google Shape;104;p19"/>
          <p:cNvSpPr txBox="1"/>
          <p:nvPr>
            <p:ph idx="1" type="body"/>
          </p:nvPr>
        </p:nvSpPr>
        <p:spPr>
          <a:xfrm>
            <a:off x="311700" y="1015800"/>
            <a:ext cx="8520600" cy="3838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a:t>
            </a:r>
            <a:r>
              <a:rPr lang="en"/>
              <a:t>f there are multiple people in group call and everyone speaks simultaneously then no one will clearly be able to listen each other.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In LIN nomination of one master like managing the group call. The master acts as a conductor. Based on a defined arrangement our schedule table, the master requests each individual communication participant to speak up.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Now everyone can listen to the information and speak up if there is a turn agreed in advance, this is how LIN resolves any communication collisions.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Master and Slave node</a:t>
            </a:r>
            <a:endParaRPr/>
          </a:p>
        </p:txBody>
      </p:sp>
      <p:sp>
        <p:nvSpPr>
          <p:cNvPr id="110" name="Google Shape;110;p20"/>
          <p:cNvSpPr txBox="1"/>
          <p:nvPr>
            <p:ph idx="1" type="body"/>
          </p:nvPr>
        </p:nvSpPr>
        <p:spPr>
          <a:xfrm>
            <a:off x="311700" y="1266325"/>
            <a:ext cx="84672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master task is a routine that is only contained in </a:t>
            </a:r>
            <a:endParaRPr/>
          </a:p>
          <a:p>
            <a:pPr indent="0" lvl="0" marL="0" rtl="0" algn="l">
              <a:spcBef>
                <a:spcPts val="1200"/>
              </a:spcBef>
              <a:spcAft>
                <a:spcPts val="0"/>
              </a:spcAft>
              <a:buNone/>
            </a:pPr>
            <a:r>
              <a:rPr lang="en"/>
              <a:t>the LIN master node. Its job is to read the schedule </a:t>
            </a:r>
            <a:endParaRPr/>
          </a:p>
          <a:p>
            <a:pPr indent="0" lvl="0" marL="0" rtl="0" algn="l">
              <a:spcBef>
                <a:spcPts val="1200"/>
              </a:spcBef>
              <a:spcAft>
                <a:spcPts val="0"/>
              </a:spcAft>
              <a:buNone/>
            </a:pPr>
            <a:r>
              <a:rPr lang="en"/>
              <a:t>table entries and call out all the slave nodes in defined order.</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The slave task despite its name, resides in all nodes</a:t>
            </a:r>
            <a:endParaRPr/>
          </a:p>
          <a:p>
            <a:pPr indent="0" lvl="0" marL="0" rtl="0" algn="l">
              <a:spcBef>
                <a:spcPts val="1200"/>
              </a:spcBef>
              <a:spcAft>
                <a:spcPts val="0"/>
              </a:spcAft>
              <a:buNone/>
            </a:pPr>
            <a:r>
              <a:rPr lang="en"/>
              <a:t>also the master node. Its job is to listen to the bus for a header</a:t>
            </a:r>
            <a:endParaRPr/>
          </a:p>
          <a:p>
            <a:pPr indent="0" lvl="0" marL="0" rtl="0" algn="l">
              <a:spcBef>
                <a:spcPts val="1200"/>
              </a:spcBef>
              <a:spcAft>
                <a:spcPts val="1200"/>
              </a:spcAft>
              <a:buNone/>
            </a:pPr>
            <a:r>
              <a:rPr lang="en"/>
              <a:t>message and react accordingly depending on the identifier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Baud Rate</a:t>
            </a:r>
            <a:endParaRPr/>
          </a:p>
        </p:txBody>
      </p:sp>
      <p:sp>
        <p:nvSpPr>
          <p:cNvPr id="116" name="Google Shape;116;p2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baud rate is the rate at which information is transferred in a communication channel.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Baud rate is commonly used when discussing electronics that use serial communication.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In the serial port context, "9600 baud" means that the serial port is capable of transferring a maximum of 9600 bits per second</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