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69" r:id="rId7"/>
  </p:sldIdLst>
  <p:sldSz cx="18288000" cy="10287000"/>
  <p:notesSz cx="6858000" cy="9144000"/>
  <p:embeddedFontLst>
    <p:embeddedFont>
      <p:font typeface="Montserrat Bold" panose="020B0604020202020204" charset="0"/>
      <p:bold r:id="rId8"/>
    </p:embeddedFont>
    <p:embeddedFont>
      <p:font typeface="Montserrat SemiBold" panose="00000700000000000000" pitchFamily="2" charset="0"/>
      <p:bold r:id="rId9"/>
      <p:boldItalic r:id="rId10"/>
    </p:embeddedFont>
    <p:embeddedFont>
      <p:font typeface="Poppins Medium" panose="00000600000000000000" pitchFamily="2" charset="0"/>
      <p:regular r:id="rId11"/>
      <p:bold r:id="rId12"/>
      <p:italic r:id="rId13"/>
    </p:embeddedFont>
    <p:embeddedFont>
      <p:font typeface="Poppins Regular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5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slide" Target="slide4.xml"/><Relationship Id="rId10" Type="http://schemas.openxmlformats.org/officeDocument/2006/relationships/slide" Target="slide3.xml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slide" Target="slide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A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92100"/>
            <a:ext cx="17754600" cy="9690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700" y="1663700"/>
            <a:ext cx="7848600" cy="78486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20800" y="6210300"/>
            <a:ext cx="5880100" cy="39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2200" b="0" i="0" u="none" strike="noStrike" dirty="0" err="1">
                <a:solidFill>
                  <a:srgbClr val="191919"/>
                </a:solidFill>
                <a:latin typeface="Montserrat SemiBold"/>
              </a:rPr>
              <a:t>Pengantar</a:t>
            </a:r>
            <a:r>
              <a:rPr lang="en-US" sz="2200" b="0" i="0" u="none" strike="noStrike" dirty="0">
                <a:solidFill>
                  <a:srgbClr val="191919"/>
                </a:solidFill>
                <a:latin typeface="Montserrat SemiBold"/>
              </a:rPr>
              <a:t> </a:t>
            </a:r>
            <a:r>
              <a:rPr lang="en-US" sz="2200" b="0" i="0" u="none" strike="noStrike" dirty="0" err="1">
                <a:solidFill>
                  <a:srgbClr val="191919"/>
                </a:solidFill>
                <a:latin typeface="Montserrat SemiBold"/>
              </a:rPr>
              <a:t>teknologi</a:t>
            </a:r>
            <a:r>
              <a:rPr lang="en-US" sz="2200" b="0" i="0" u="none" strike="noStrike" dirty="0">
                <a:solidFill>
                  <a:srgbClr val="191919"/>
                </a:solidFill>
                <a:latin typeface="Montserrat SemiBold"/>
              </a:rPr>
              <a:t> </a:t>
            </a:r>
            <a:r>
              <a:rPr lang="en-US" sz="2200" b="0" i="0" u="none" strike="noStrike" dirty="0" err="1">
                <a:solidFill>
                  <a:srgbClr val="191919"/>
                </a:solidFill>
                <a:latin typeface="Montserrat SemiBold"/>
              </a:rPr>
              <a:t>informasi</a:t>
            </a:r>
            <a:endParaRPr lang="en-US" sz="2200" b="0" i="0" u="none" strike="noStrike" dirty="0">
              <a:solidFill>
                <a:srgbClr val="191919"/>
              </a:solidFill>
              <a:latin typeface="Montserrat Semi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599" y="2057400"/>
            <a:ext cx="7505701" cy="411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just">
              <a:lnSpc>
                <a:spcPct val="83000"/>
              </a:lnSpc>
            </a:pPr>
            <a:r>
              <a:rPr lang="en-US" sz="6000" b="0" i="0" u="none" strike="noStrike" dirty="0" err="1">
                <a:solidFill>
                  <a:srgbClr val="38A1FF"/>
                </a:solidFill>
                <a:latin typeface="Montserrat Bold"/>
              </a:rPr>
              <a:t>Analisis</a:t>
            </a:r>
            <a:r>
              <a:rPr lang="en-US" sz="6000" b="0" i="0" u="none" strike="noStrike" dirty="0">
                <a:solidFill>
                  <a:srgbClr val="191919"/>
                </a:solidFill>
                <a:latin typeface="Montserrat Bold"/>
              </a:rPr>
              <a:t> Wholesale Customers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0" name="TextBox 10"/>
          <p:cNvSpPr txBox="1"/>
          <p:nvPr/>
        </p:nvSpPr>
        <p:spPr>
          <a:xfrm>
            <a:off x="1320800" y="6667500"/>
            <a:ext cx="7213600" cy="584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just">
              <a:lnSpc>
                <a:spcPct val="107899"/>
              </a:lnSpc>
            </a:pPr>
            <a:r>
              <a:rPr lang="en-US" sz="1800" b="0" i="0" u="none" strike="noStrike" dirty="0" err="1">
                <a:solidFill>
                  <a:srgbClr val="191919"/>
                </a:solidFill>
                <a:latin typeface="Poppins Regular"/>
              </a:rPr>
              <a:t>Mengidentifikasi</a:t>
            </a:r>
            <a:r>
              <a:rPr lang="en-US" sz="1800" b="0" i="0" u="none" strike="noStrike" dirty="0">
                <a:solidFill>
                  <a:srgbClr val="191919"/>
                </a:solidFill>
                <a:latin typeface="Poppins Regular"/>
              </a:rPr>
              <a:t>  </a:t>
            </a:r>
            <a:r>
              <a:rPr lang="en-US" sz="1800" b="0" i="0" u="none" strike="noStrike" dirty="0" err="1">
                <a:solidFill>
                  <a:srgbClr val="191919"/>
                </a:solidFill>
                <a:latin typeface="Poppins Regular"/>
              </a:rPr>
              <a:t>pengeluaran</a:t>
            </a:r>
            <a:r>
              <a:rPr lang="en-US" sz="1800" b="0" i="0" u="none" strike="noStrike" dirty="0">
                <a:solidFill>
                  <a:srgbClr val="191919"/>
                </a:solidFill>
                <a:latin typeface="Poppins Regular"/>
              </a:rPr>
              <a:t> dan </a:t>
            </a:r>
            <a:r>
              <a:rPr lang="en-US" sz="1800" b="0" i="0" u="none" strike="noStrike" dirty="0" err="1">
                <a:solidFill>
                  <a:srgbClr val="191919"/>
                </a:solidFill>
                <a:latin typeface="Poppins Regular"/>
              </a:rPr>
              <a:t>meningkatkan</a:t>
            </a:r>
            <a:r>
              <a:rPr lang="en-US" sz="1800" b="0" i="0" u="none" strike="noStrike" dirty="0">
                <a:solidFill>
                  <a:srgbClr val="191919"/>
                </a:solidFill>
                <a:latin typeface="Poppins Regular"/>
              </a:rPr>
              <a:t>  </a:t>
            </a:r>
            <a:r>
              <a:rPr lang="en-US" sz="1800" b="0" i="0" u="none" strike="noStrike" dirty="0" err="1">
                <a:solidFill>
                  <a:srgbClr val="191919"/>
                </a:solidFill>
                <a:latin typeface="Poppins Regular"/>
              </a:rPr>
              <a:t>penjualan</a:t>
            </a:r>
            <a:endParaRPr lang="en-US" sz="1800" b="0" i="0" u="none" strike="noStrike" dirty="0">
              <a:solidFill>
                <a:srgbClr val="191919"/>
              </a:solidFill>
              <a:latin typeface="Poppins Regular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0" y="7874000"/>
            <a:ext cx="5715000" cy="774700"/>
          </a:xfrm>
          <a:prstGeom prst="rect">
            <a:avLst/>
          </a:prstGeom>
        </p:spPr>
      </p:pic>
      <p:pic>
        <p:nvPicPr>
          <p:cNvPr id="13" name="Picture 13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0" y="7874000"/>
            <a:ext cx="1270000" cy="7747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750990" y="8027831"/>
            <a:ext cx="4394200" cy="317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1800" b="0" i="0" u="none" strike="noStrike" dirty="0">
                <a:solidFill>
                  <a:srgbClr val="191919"/>
                </a:solidFill>
                <a:latin typeface="Poppins Medium"/>
              </a:rPr>
              <a:t>Presented by Raihan </a:t>
            </a:r>
            <a:r>
              <a:rPr lang="en-US" sz="1800" b="0" i="0" u="none" strike="noStrike" dirty="0" err="1">
                <a:solidFill>
                  <a:srgbClr val="191919"/>
                </a:solidFill>
                <a:latin typeface="Poppins Medium"/>
              </a:rPr>
              <a:t>Agava</a:t>
            </a:r>
            <a:r>
              <a:rPr lang="en-US" sz="1800" b="0" i="0" u="none" strike="noStrike" dirty="0">
                <a:solidFill>
                  <a:srgbClr val="191919"/>
                </a:solidFill>
                <a:latin typeface="Poppins Medium"/>
              </a:rPr>
              <a:t> Putra (1242002040)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400800" y="8077200"/>
            <a:ext cx="609600" cy="39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en-US" sz="2200" b="0" i="0" u="none" strike="noStrike" dirty="0">
                <a:solidFill>
                  <a:srgbClr val="191919"/>
                </a:solidFill>
                <a:latin typeface="Poppins Medium"/>
              </a:rPr>
              <a:t>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A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0500"/>
            <a:ext cx="17754600" cy="96901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3619500"/>
            <a:ext cx="5626100" cy="56261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320800" y="1968500"/>
            <a:ext cx="4838700" cy="1130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83000"/>
              </a:lnSpc>
            </a:pPr>
            <a:r>
              <a:rPr lang="en-US" sz="6400" b="0" i="0" u="none" strike="noStrike">
                <a:solidFill>
                  <a:srgbClr val="191919"/>
                </a:solidFill>
                <a:latin typeface="Montserrat Bold"/>
              </a:rPr>
              <a:t>CONTENT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2032000"/>
            <a:ext cx="4762500" cy="2209800"/>
          </a:xfrm>
          <a:prstGeom prst="rect">
            <a:avLst/>
          </a:prstGeom>
        </p:spPr>
      </p:pic>
      <p:pic>
        <p:nvPicPr>
          <p:cNvPr id="10" name="Picture 1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6294100" y="2273300"/>
            <a:ext cx="393700" cy="3810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2706350" y="2806700"/>
            <a:ext cx="3784600" cy="1155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2200" b="0" i="0" u="none" strike="noStrike" dirty="0">
                <a:solidFill>
                  <a:srgbClr val="191919"/>
                </a:solidFill>
                <a:latin typeface="Montserrat SemiBold"/>
              </a:rPr>
              <a:t>Rata-rata dan </a:t>
            </a:r>
            <a:r>
              <a:rPr lang="en-US" sz="2200" b="0" i="0" u="none" strike="noStrike" dirty="0" err="1">
                <a:solidFill>
                  <a:srgbClr val="191919"/>
                </a:solidFill>
                <a:latin typeface="Montserrat SemiBold"/>
              </a:rPr>
              <a:t>penngeluaran</a:t>
            </a:r>
            <a:r>
              <a:rPr lang="en-US" sz="2200" b="0" i="0" u="none" strike="noStrike" dirty="0">
                <a:solidFill>
                  <a:srgbClr val="191919"/>
                </a:solidFill>
                <a:latin typeface="Montserrat SemiBold"/>
              </a:rPr>
              <a:t> </a:t>
            </a:r>
            <a:r>
              <a:rPr lang="en-US" sz="2200" b="0" i="0" u="none" strike="noStrike" dirty="0" err="1">
                <a:solidFill>
                  <a:srgbClr val="191919"/>
                </a:solidFill>
                <a:latin typeface="Montserrat SemiBold"/>
              </a:rPr>
              <a:t>tertinggi</a:t>
            </a:r>
            <a:r>
              <a:rPr lang="en-US" sz="2200" b="0" i="0" u="none" strike="noStrike" dirty="0">
                <a:solidFill>
                  <a:srgbClr val="191919"/>
                </a:solidFill>
                <a:latin typeface="Montserrat SemiBold"/>
              </a:rPr>
              <a:t>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560300" y="2324100"/>
            <a:ext cx="2209800" cy="241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1400" b="0" i="0" u="none" strike="noStrike">
                <a:solidFill>
                  <a:srgbClr val="38A1FF"/>
                </a:solidFill>
                <a:latin typeface="Montserrat SemiBold"/>
              </a:rPr>
              <a:t>Chapter 2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0" y="4406900"/>
            <a:ext cx="4762500" cy="2209800"/>
          </a:xfrm>
          <a:prstGeom prst="rect">
            <a:avLst/>
          </a:prstGeom>
        </p:spPr>
      </p:pic>
      <p:pic>
        <p:nvPicPr>
          <p:cNvPr id="15" name="Picture 15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6294100" y="4648200"/>
            <a:ext cx="393700" cy="3810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3652500" y="5363334"/>
            <a:ext cx="31369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2200" b="0" i="0" u="none" strike="noStrike" dirty="0">
                <a:solidFill>
                  <a:srgbClr val="191919"/>
                </a:solidFill>
                <a:latin typeface="Montserrat SemiBold"/>
              </a:rPr>
              <a:t>Kesimpulan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560300" y="4699000"/>
            <a:ext cx="2209800" cy="241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1400" b="0" i="0" u="none" strike="noStrike" dirty="0">
                <a:solidFill>
                  <a:srgbClr val="38A1FF"/>
                </a:solidFill>
                <a:latin typeface="Montserrat SemiBold"/>
              </a:rPr>
              <a:t>Chapter 4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7900" y="2006600"/>
            <a:ext cx="4762500" cy="2209800"/>
          </a:xfrm>
          <a:prstGeom prst="rect">
            <a:avLst/>
          </a:prstGeom>
        </p:spPr>
      </p:pic>
      <p:pic>
        <p:nvPicPr>
          <p:cNvPr id="25" name="Picture 25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1341100" y="2273300"/>
            <a:ext cx="393700" cy="3810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8147050" y="2908300"/>
            <a:ext cx="3200400" cy="965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2400" dirty="0">
                <a:solidFill>
                  <a:srgbClr val="191919"/>
                </a:solidFill>
                <a:latin typeface="Montserrat SemiBold"/>
              </a:rPr>
              <a:t>Dataset Wholesale </a:t>
            </a:r>
            <a:r>
              <a:rPr lang="en-US" sz="2400" dirty="0" err="1">
                <a:solidFill>
                  <a:srgbClr val="191919"/>
                </a:solidFill>
                <a:latin typeface="Montserrat SemiBold"/>
              </a:rPr>
              <a:t>Customrs</a:t>
            </a:r>
            <a:endParaRPr lang="en-US" sz="2400" b="0" i="0" u="none" strike="noStrike" dirty="0">
              <a:solidFill>
                <a:srgbClr val="191919"/>
              </a:solidFill>
              <a:latin typeface="Montserrat Semi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7620000" y="2324100"/>
            <a:ext cx="2209800" cy="241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1400" b="0" i="0" u="none" strike="noStrike" dirty="0">
                <a:solidFill>
                  <a:srgbClr val="38A1FF"/>
                </a:solidFill>
                <a:latin typeface="Montserrat SemiBold"/>
              </a:rPr>
              <a:t>Chapter 1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51700" y="4406900"/>
            <a:ext cx="4762500" cy="2209800"/>
          </a:xfrm>
          <a:prstGeom prst="rect">
            <a:avLst/>
          </a:prstGeom>
        </p:spPr>
      </p:pic>
      <p:pic>
        <p:nvPicPr>
          <p:cNvPr id="30" name="Picture 30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1341100" y="4648200"/>
            <a:ext cx="393700" cy="3810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7708900" y="5270499"/>
            <a:ext cx="3886200" cy="74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2200" b="0" i="0" u="none" strike="noStrike" dirty="0">
                <a:solidFill>
                  <a:srgbClr val="191919"/>
                </a:solidFill>
                <a:latin typeface="Montserrat SemiBold"/>
              </a:rPr>
              <a:t>Total </a:t>
            </a:r>
            <a:r>
              <a:rPr lang="en-US" sz="2200" b="0" i="0" u="none" strike="noStrike" dirty="0" err="1">
                <a:solidFill>
                  <a:srgbClr val="191919"/>
                </a:solidFill>
                <a:latin typeface="Montserrat SemiBold"/>
              </a:rPr>
              <a:t>Penjualan</a:t>
            </a:r>
            <a:r>
              <a:rPr lang="en-US" sz="2200" b="0" i="0" u="none" strike="noStrike" dirty="0">
                <a:solidFill>
                  <a:srgbClr val="191919"/>
                </a:solidFill>
                <a:latin typeface="Montserrat SemiBold"/>
              </a:rPr>
              <a:t> </a:t>
            </a:r>
            <a:r>
              <a:rPr lang="en-US" sz="2200" b="0" i="0" u="none" strike="noStrike" dirty="0" err="1">
                <a:solidFill>
                  <a:srgbClr val="191919"/>
                </a:solidFill>
                <a:latin typeface="Montserrat SemiBold"/>
              </a:rPr>
              <a:t>Produk</a:t>
            </a:r>
            <a:r>
              <a:rPr lang="en-US" sz="2200" b="0" i="0" u="none" strike="noStrike" dirty="0">
                <a:solidFill>
                  <a:srgbClr val="191919"/>
                </a:solidFill>
                <a:latin typeface="Montserrat SemiBold"/>
              </a:rPr>
              <a:t> Per-</a:t>
            </a:r>
            <a:r>
              <a:rPr lang="en-US" sz="2200" b="0" i="0" u="none" strike="noStrike" dirty="0" err="1">
                <a:solidFill>
                  <a:srgbClr val="191919"/>
                </a:solidFill>
                <a:latin typeface="Montserrat SemiBold"/>
              </a:rPr>
              <a:t>chnnel</a:t>
            </a:r>
            <a:endParaRPr lang="en-US" sz="2200" b="0" i="0" u="none" strike="noStrike" dirty="0">
              <a:solidFill>
                <a:srgbClr val="191919"/>
              </a:solidFill>
              <a:latin typeface="Montserrat Semi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7620000" y="4699000"/>
            <a:ext cx="2209800" cy="241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1400" b="0" i="0" u="none" strike="noStrike">
                <a:solidFill>
                  <a:srgbClr val="38A1FF"/>
                </a:solidFill>
                <a:latin typeface="Montserrat SemiBold"/>
              </a:rPr>
              <a:t>Chapter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A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98450"/>
            <a:ext cx="17754600" cy="96901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6" name="TextBox 6"/>
          <p:cNvSpPr txBox="1"/>
          <p:nvPr/>
        </p:nvSpPr>
        <p:spPr>
          <a:xfrm>
            <a:off x="1193800" y="1238608"/>
            <a:ext cx="9347200" cy="2152292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6600" dirty="0">
                <a:solidFill>
                  <a:srgbClr val="191919"/>
                </a:solidFill>
                <a:latin typeface="Montserrat SemiBold"/>
              </a:rPr>
              <a:t>Dataset Wholesale </a:t>
            </a:r>
            <a:r>
              <a:rPr lang="en-US" sz="6600" dirty="0" err="1">
                <a:solidFill>
                  <a:srgbClr val="191919"/>
                </a:solidFill>
                <a:latin typeface="Montserrat SemiBold"/>
              </a:rPr>
              <a:t>Customrs</a:t>
            </a:r>
            <a:endParaRPr lang="en-US" sz="6600" b="0" i="0" u="none" strike="noStrike" dirty="0">
              <a:solidFill>
                <a:srgbClr val="191919"/>
              </a:solidFill>
              <a:latin typeface="Montserrat Semi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20800" y="3695700"/>
            <a:ext cx="8750300" cy="86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1700" dirty="0">
                <a:solidFill>
                  <a:srgbClr val="787878"/>
                </a:solidFill>
                <a:latin typeface="Poppins Regular"/>
              </a:rPr>
              <a:t>Data yang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berisi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mengenai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pembelian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produk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pada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suatu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region. Gambar di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bawah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ini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menampilkan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data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awal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dari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distribusi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wholesale, di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setiap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baris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memperlihatkan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/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mempresentasikan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satu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pelanggan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.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717550"/>
            <a:ext cx="1447800" cy="457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327150" y="850274"/>
            <a:ext cx="1003300" cy="241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en-US" sz="1400" b="0" i="0" u="none" strike="noStrike" dirty="0">
                <a:solidFill>
                  <a:srgbClr val="38A1FF"/>
                </a:solidFill>
                <a:latin typeface="Montserrat SemiBold"/>
              </a:rPr>
              <a:t>Chapter 1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FB63A74-00A7-603D-ABC6-1B423F66B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41" y="4735711"/>
            <a:ext cx="3992959" cy="469940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219836E-B66B-76C2-EA2B-8C3D8A88D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600" y="4625455"/>
            <a:ext cx="3581400" cy="494481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9D1EDA3-A7FE-D9E6-0F5D-E732A9E3D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3400" y="4680514"/>
            <a:ext cx="3657600" cy="4854872"/>
          </a:xfrm>
          <a:prstGeom prst="rect">
            <a:avLst/>
          </a:prstGeom>
        </p:spPr>
      </p:pic>
      <p:pic>
        <p:nvPicPr>
          <p:cNvPr id="36" name="Picture 13">
            <a:hlinkClick r:id="rId7" action="ppaction://hlinksldjump"/>
            <a:extLst>
              <a:ext uri="{FF2B5EF4-FFF2-40B4-BE49-F238E27FC236}">
                <a16:creationId xmlns:a16="http://schemas.microsoft.com/office/drawing/2014/main" id="{B0E1AFBB-1AB1-176B-E268-D1022B9D2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927" y="8891630"/>
            <a:ext cx="1714514" cy="104585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9274915-C1DC-A07B-D686-73DFECD89677}"/>
              </a:ext>
            </a:extLst>
          </p:cNvPr>
          <p:cNvSpPr txBox="1"/>
          <p:nvPr/>
        </p:nvSpPr>
        <p:spPr>
          <a:xfrm>
            <a:off x="1076920" y="9250450"/>
            <a:ext cx="93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91919"/>
                </a:solidFill>
                <a:latin typeface="Poppins Medium"/>
              </a:rPr>
              <a:t>Back</a:t>
            </a:r>
            <a:endParaRPr lang="en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A1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D3916F-A08D-176D-E7C1-76EA5E277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7D9AD50-E676-0041-639F-F1D3BF15F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3343"/>
            <a:ext cx="17754600" cy="9690100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01102A2E-9B54-27CC-C24F-4143FB77258D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D7EDD13A-D382-14B2-CB9D-0A599CBA8C3D}"/>
              </a:ext>
            </a:extLst>
          </p:cNvPr>
          <p:cNvSpPr txBox="1"/>
          <p:nvPr/>
        </p:nvSpPr>
        <p:spPr>
          <a:xfrm>
            <a:off x="1193800" y="1238607"/>
            <a:ext cx="11455400" cy="225814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6600" b="0" i="0" u="none" strike="noStrike" dirty="0">
                <a:solidFill>
                  <a:srgbClr val="191919"/>
                </a:solidFill>
                <a:latin typeface="Montserrat SemiBold"/>
              </a:rPr>
              <a:t>Rata-rata dan </a:t>
            </a:r>
            <a:r>
              <a:rPr lang="en-US" sz="6600" b="0" i="0" u="none" strike="noStrike" dirty="0" err="1">
                <a:solidFill>
                  <a:srgbClr val="191919"/>
                </a:solidFill>
                <a:latin typeface="Montserrat SemiBold"/>
              </a:rPr>
              <a:t>penngeluaran</a:t>
            </a:r>
            <a:r>
              <a:rPr lang="en-US" sz="6600" b="0" i="0" u="none" strike="noStrike" dirty="0">
                <a:solidFill>
                  <a:srgbClr val="191919"/>
                </a:solidFill>
                <a:latin typeface="Montserrat SemiBold"/>
              </a:rPr>
              <a:t> </a:t>
            </a:r>
            <a:r>
              <a:rPr lang="en-US" sz="6600" b="0" i="0" u="none" strike="noStrike" dirty="0" err="1">
                <a:solidFill>
                  <a:srgbClr val="191919"/>
                </a:solidFill>
                <a:latin typeface="Montserrat SemiBold"/>
              </a:rPr>
              <a:t>tertinggi</a:t>
            </a:r>
            <a:r>
              <a:rPr lang="en-US" sz="6600" b="0" i="0" u="none" strike="noStrike" dirty="0">
                <a:solidFill>
                  <a:srgbClr val="191919"/>
                </a:solidFill>
                <a:latin typeface="Montserrat SemiBold"/>
              </a:rPr>
              <a:t> 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A5A565F9-396D-E18D-D455-DB0ACD195400}"/>
              </a:ext>
            </a:extLst>
          </p:cNvPr>
          <p:cNvSpPr txBox="1"/>
          <p:nvPr/>
        </p:nvSpPr>
        <p:spPr>
          <a:xfrm>
            <a:off x="1320800" y="3695700"/>
            <a:ext cx="8750300" cy="86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1700" dirty="0">
                <a:solidFill>
                  <a:srgbClr val="787878"/>
                </a:solidFill>
                <a:latin typeface="Poppins Regular"/>
              </a:rPr>
              <a:t>Data yang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berisi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mengenai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Rata-rata dan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pengeluaran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tertinggi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. Gambar di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bawah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menunjukan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hasil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rata-rata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dari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kedua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channel.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0E3087D2-AE17-40B6-1E68-7981B4FF6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717550"/>
            <a:ext cx="1447800" cy="4572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94ECB1C3-18E9-EFF9-DC8B-CB5E18A7B8A1}"/>
              </a:ext>
            </a:extLst>
          </p:cNvPr>
          <p:cNvSpPr txBox="1"/>
          <p:nvPr/>
        </p:nvSpPr>
        <p:spPr>
          <a:xfrm>
            <a:off x="1327150" y="850274"/>
            <a:ext cx="1003300" cy="241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en-US" sz="1400" b="0" i="0" u="none" strike="noStrike" dirty="0">
                <a:solidFill>
                  <a:srgbClr val="38A1FF"/>
                </a:solidFill>
                <a:latin typeface="Montserrat SemiBold"/>
              </a:rPr>
              <a:t>Chapter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08BCB-53D5-91BF-EDFD-32A50CA64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500" y="4488107"/>
            <a:ext cx="10249057" cy="540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7C45F6-658D-953E-0D16-64C988358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700" y="5291441"/>
            <a:ext cx="7618367" cy="4434060"/>
          </a:xfrm>
          <a:prstGeom prst="rect">
            <a:avLst/>
          </a:prstGeom>
        </p:spPr>
      </p:pic>
      <p:pic>
        <p:nvPicPr>
          <p:cNvPr id="12" name="Picture 13">
            <a:hlinkClick r:id="rId6" action="ppaction://hlinksldjump"/>
            <a:extLst>
              <a:ext uri="{FF2B5EF4-FFF2-40B4-BE49-F238E27FC236}">
                <a16:creationId xmlns:a16="http://schemas.microsoft.com/office/drawing/2014/main" id="{36DDC559-91B3-D45A-27F5-D1222A827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8752638"/>
            <a:ext cx="1600200" cy="9761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AF035C-DB6B-2C3F-2277-31C3E6AC629E}"/>
              </a:ext>
            </a:extLst>
          </p:cNvPr>
          <p:cNvSpPr txBox="1"/>
          <p:nvPr/>
        </p:nvSpPr>
        <p:spPr>
          <a:xfrm>
            <a:off x="794927" y="9048393"/>
            <a:ext cx="76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91919"/>
                </a:solidFill>
                <a:latin typeface="Poppins Medium"/>
              </a:rPr>
              <a:t>Back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443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A1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522BA1-DD33-1BD8-B543-E684C54D8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5DB5CD0-5228-B658-B58C-2D488E853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98450"/>
            <a:ext cx="17754600" cy="9690100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4ECBFCBD-7751-36AD-E2C1-57CBD6584855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AB4D2D05-B4B7-30CA-1DC2-7CE6F86F7E53}"/>
              </a:ext>
            </a:extLst>
          </p:cNvPr>
          <p:cNvSpPr txBox="1"/>
          <p:nvPr/>
        </p:nvSpPr>
        <p:spPr>
          <a:xfrm>
            <a:off x="1193800" y="1238607"/>
            <a:ext cx="11455400" cy="225814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6600" b="0" i="0" u="none" strike="noStrike" dirty="0">
                <a:solidFill>
                  <a:srgbClr val="191919"/>
                </a:solidFill>
                <a:latin typeface="Montserrat SemiBold"/>
              </a:rPr>
              <a:t>Total </a:t>
            </a:r>
            <a:r>
              <a:rPr lang="en-US" sz="6600" b="0" i="0" u="none" strike="noStrike" dirty="0" err="1">
                <a:solidFill>
                  <a:srgbClr val="191919"/>
                </a:solidFill>
                <a:latin typeface="Montserrat SemiBold"/>
              </a:rPr>
              <a:t>Penjualan</a:t>
            </a:r>
            <a:r>
              <a:rPr lang="en-US" sz="6600" b="0" i="0" u="none" strike="noStrike" dirty="0">
                <a:solidFill>
                  <a:srgbClr val="191919"/>
                </a:solidFill>
                <a:latin typeface="Montserrat SemiBold"/>
              </a:rPr>
              <a:t> </a:t>
            </a:r>
            <a:r>
              <a:rPr lang="en-US" sz="6600" b="0" i="0" u="none" strike="noStrike" dirty="0" err="1">
                <a:solidFill>
                  <a:srgbClr val="191919"/>
                </a:solidFill>
                <a:latin typeface="Montserrat SemiBold"/>
              </a:rPr>
              <a:t>Produk</a:t>
            </a:r>
            <a:r>
              <a:rPr lang="en-US" sz="6600" b="0" i="0" u="none" strike="noStrike" dirty="0">
                <a:solidFill>
                  <a:srgbClr val="191919"/>
                </a:solidFill>
                <a:latin typeface="Montserrat SemiBold"/>
              </a:rPr>
              <a:t> Per-</a:t>
            </a:r>
            <a:r>
              <a:rPr lang="en-US" sz="6600" b="0" i="0" u="none" strike="noStrike" dirty="0" err="1">
                <a:solidFill>
                  <a:srgbClr val="191919"/>
                </a:solidFill>
                <a:latin typeface="Montserrat SemiBold"/>
              </a:rPr>
              <a:t>chnnel</a:t>
            </a:r>
            <a:endParaRPr lang="en-US" sz="6600" b="0" i="0" u="none" strike="noStrike" dirty="0">
              <a:solidFill>
                <a:srgbClr val="191919"/>
              </a:solidFill>
              <a:latin typeface="Montserrat SemiBold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5F96902-2A44-3347-6440-3C8B35DE889A}"/>
              </a:ext>
            </a:extLst>
          </p:cNvPr>
          <p:cNvSpPr txBox="1"/>
          <p:nvPr/>
        </p:nvSpPr>
        <p:spPr>
          <a:xfrm>
            <a:off x="1320800" y="3695700"/>
            <a:ext cx="8750300" cy="86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1700" dirty="0">
                <a:solidFill>
                  <a:srgbClr val="787878"/>
                </a:solidFill>
                <a:latin typeface="Poppins Regular"/>
              </a:rPr>
              <a:t>Data yang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berisi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mengenai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total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penjualan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produk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per-channel. Gambar di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bawah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menunjukan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hasil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penjualan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produk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dari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channel </a:t>
            </a:r>
            <a:r>
              <a:rPr lang="en-US" sz="1700" dirty="0" err="1">
                <a:solidFill>
                  <a:srgbClr val="787878"/>
                </a:solidFill>
                <a:latin typeface="Poppins Regular"/>
              </a:rPr>
              <a:t>Horeica</a:t>
            </a:r>
            <a:r>
              <a:rPr lang="en-US" sz="1700" dirty="0">
                <a:solidFill>
                  <a:srgbClr val="787878"/>
                </a:solidFill>
                <a:latin typeface="Poppins Regular"/>
              </a:rPr>
              <a:t> dan Retail.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389AC9C-273F-7010-CB47-024CC4B32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717550"/>
            <a:ext cx="1447800" cy="4572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433C4F8E-C530-5AC5-CA49-269D3128E45A}"/>
              </a:ext>
            </a:extLst>
          </p:cNvPr>
          <p:cNvSpPr txBox="1"/>
          <p:nvPr/>
        </p:nvSpPr>
        <p:spPr>
          <a:xfrm>
            <a:off x="1327150" y="850274"/>
            <a:ext cx="1003300" cy="241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en-US" sz="1400" b="0" i="0" u="none" strike="noStrike" dirty="0">
                <a:solidFill>
                  <a:srgbClr val="38A1FF"/>
                </a:solidFill>
                <a:latin typeface="Montserrat SemiBold"/>
              </a:rPr>
              <a:t>Chapter 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AEAC79-7BCF-469A-0E85-A64BFAC6F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4557690"/>
            <a:ext cx="6897379" cy="40593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716122-BEA1-9C5C-8A3F-1C5A97207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4979361"/>
            <a:ext cx="7948391" cy="3367185"/>
          </a:xfrm>
          <a:prstGeom prst="rect">
            <a:avLst/>
          </a:prstGeom>
        </p:spPr>
      </p:pic>
      <p:pic>
        <p:nvPicPr>
          <p:cNvPr id="16" name="Picture 13">
            <a:hlinkClick r:id="rId6" action="ppaction://hlinksldjump"/>
            <a:extLst>
              <a:ext uri="{FF2B5EF4-FFF2-40B4-BE49-F238E27FC236}">
                <a16:creationId xmlns:a16="http://schemas.microsoft.com/office/drawing/2014/main" id="{1E181EF8-A4A7-E4B4-9A7B-53DA5A506D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8874276"/>
            <a:ext cx="1447800" cy="8831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5C43DD-05F2-CC4E-8ED0-3BE8C31927E4}"/>
              </a:ext>
            </a:extLst>
          </p:cNvPr>
          <p:cNvSpPr txBox="1"/>
          <p:nvPr/>
        </p:nvSpPr>
        <p:spPr>
          <a:xfrm>
            <a:off x="977721" y="9115897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91919"/>
                </a:solidFill>
                <a:latin typeface="Poppins Medium"/>
              </a:rPr>
              <a:t>Back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376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A1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E6ADFB-0E52-930F-331D-5A6953903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F9BE19D-6118-B24A-4073-5E5E88865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98450"/>
            <a:ext cx="17754600" cy="9690100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1541012E-A0EA-6DB9-77AF-D1916D0BE18C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C8CAE729-DD3F-269B-9160-145E60C63A98}"/>
              </a:ext>
            </a:extLst>
          </p:cNvPr>
          <p:cNvSpPr txBox="1"/>
          <p:nvPr/>
        </p:nvSpPr>
        <p:spPr>
          <a:xfrm>
            <a:off x="1193800" y="1238607"/>
            <a:ext cx="11455400" cy="225814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6600" b="0" i="0" u="none" strike="noStrike" dirty="0">
                <a:solidFill>
                  <a:srgbClr val="191919"/>
                </a:solidFill>
                <a:latin typeface="Montserrat SemiBold"/>
              </a:rPr>
              <a:t>Kesimpulan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CB17F42-694E-345D-6BB8-345D135E9C56}"/>
              </a:ext>
            </a:extLst>
          </p:cNvPr>
          <p:cNvSpPr txBox="1"/>
          <p:nvPr/>
        </p:nvSpPr>
        <p:spPr>
          <a:xfrm>
            <a:off x="1193800" y="2357482"/>
            <a:ext cx="10026650" cy="225814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fresh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mendominasi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lihat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HORECA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retail. Data juga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HORECA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fresh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Retail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Grocery,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wilayah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Perusahaan. 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1E6F1307-C1B1-FC69-9B62-07D87ACC2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717550"/>
            <a:ext cx="1447800" cy="4572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D470307C-BD29-4D6E-A707-9B67E63B9082}"/>
              </a:ext>
            </a:extLst>
          </p:cNvPr>
          <p:cNvSpPr txBox="1"/>
          <p:nvPr/>
        </p:nvSpPr>
        <p:spPr>
          <a:xfrm>
            <a:off x="1327150" y="850274"/>
            <a:ext cx="1003300" cy="241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en-US" sz="1400" b="0" i="0" u="none" strike="noStrike" dirty="0">
                <a:solidFill>
                  <a:srgbClr val="38A1FF"/>
                </a:solidFill>
                <a:latin typeface="Montserrat SemiBold"/>
              </a:rPr>
              <a:t>Chapter 4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22FEC6C1-973D-3C19-EE4C-1E3103304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4194" y="3560607"/>
            <a:ext cx="5918200" cy="5918200"/>
          </a:xfrm>
          <a:prstGeom prst="rect">
            <a:avLst/>
          </a:prstGeom>
        </p:spPr>
      </p:pic>
      <p:pic>
        <p:nvPicPr>
          <p:cNvPr id="5" name="Picture 13">
            <a:hlinkClick r:id="rId5" action="ppaction://hlinksldjump"/>
            <a:extLst>
              <a:ext uri="{FF2B5EF4-FFF2-40B4-BE49-F238E27FC236}">
                <a16:creationId xmlns:a16="http://schemas.microsoft.com/office/drawing/2014/main" id="{2D6FD158-6F12-3FFE-2DEC-11389799B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50" y="8897590"/>
            <a:ext cx="1447799" cy="8831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B995A8-5F66-8AEC-A8A9-14A6248BBEDD}"/>
              </a:ext>
            </a:extLst>
          </p:cNvPr>
          <p:cNvSpPr txBox="1"/>
          <p:nvPr/>
        </p:nvSpPr>
        <p:spPr>
          <a:xfrm>
            <a:off x="946150" y="9115897"/>
            <a:ext cx="76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Back</a:t>
            </a:r>
            <a:endParaRPr lang="en-ID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2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185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Montserrat Bold</vt:lpstr>
      <vt:lpstr>Montserrat SemiBold</vt:lpstr>
      <vt:lpstr>Calibri</vt:lpstr>
      <vt:lpstr>Arial</vt:lpstr>
      <vt:lpstr>Poppins Medium</vt:lpstr>
      <vt:lpstr>Poppins 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raihan</dc:creator>
  <cp:lastModifiedBy>raihan putra</cp:lastModifiedBy>
  <cp:revision>2</cp:revision>
  <dcterms:created xsi:type="dcterms:W3CDTF">2006-08-16T00:00:00Z</dcterms:created>
  <dcterms:modified xsi:type="dcterms:W3CDTF">2024-12-25T05:47:29Z</dcterms:modified>
</cp:coreProperties>
</file>