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ssistant Regular" charset="1" panose="00000500000000000000"/>
      <p:regular r:id="rId10"/>
    </p:embeddedFont>
    <p:embeddedFont>
      <p:font typeface="Assistant Regular Bold" charset="1" panose="00000700000000000000"/>
      <p:regular r:id="rId11"/>
    </p:embeddedFont>
    <p:embeddedFont>
      <p:font typeface="Roboto Mono Regular" charset="1" panose="00000000000000000000"/>
      <p:regular r:id="rId12"/>
    </p:embeddedFont>
    <p:embeddedFont>
      <p:font typeface="Roboto Mono Regular Bold" charset="1" panose="00000000000000000000"/>
      <p:regular r:id="rId13"/>
    </p:embeddedFont>
    <p:embeddedFont>
      <p:font typeface="Roboto Mono Regular Italics" charset="1" panose="00000000000000000000"/>
      <p:regular r:id="rId14"/>
    </p:embeddedFont>
    <p:embeddedFont>
      <p:font typeface="Roboto Mono Regular Bold Italic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D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3322565" cy="424180"/>
            <a:chOff x="0" y="0"/>
            <a:chExt cx="4430086" cy="565573"/>
          </a:xfrm>
        </p:grpSpPr>
        <p:sp>
          <p:nvSpPr>
            <p:cNvPr name="AutoShape 3" id="3"/>
            <p:cNvSpPr/>
            <p:nvPr/>
          </p:nvSpPr>
          <p:spPr>
            <a:xfrm rot="0"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2320005" y="-57150"/>
              <a:ext cx="211008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pc="56" sz="2800">
                  <a:solidFill>
                    <a:srgbClr val="553E5C"/>
                  </a:solidFill>
                  <a:latin typeface="Assistant Regular"/>
                </a:rPr>
                <a:t>01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112956" y="1055978"/>
            <a:ext cx="8175044" cy="817504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3849687"/>
            <a:ext cx="9765126" cy="263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553E5C"/>
                </a:solidFill>
                <a:latin typeface="Roboto Mono Regular"/>
              </a:rPr>
              <a:t>SYP</a:t>
            </a:r>
          </a:p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553E5C"/>
                </a:solidFill>
                <a:latin typeface="Roboto Mono Regular"/>
              </a:rPr>
              <a:t>Share Your Playlist</a:t>
            </a:r>
          </a:p>
          <a:p>
            <a:pPr algn="ctr">
              <a:lnSpc>
                <a:spcPts val="5500"/>
              </a:lnSpc>
            </a:pPr>
          </a:p>
          <a:p>
            <a:pPr algn="ctr">
              <a:lnSpc>
                <a:spcPts val="2200"/>
              </a:lnSpc>
            </a:pPr>
            <a:r>
              <a:rPr lang="en-US" sz="2000">
                <a:solidFill>
                  <a:srgbClr val="553E5C"/>
                </a:solidFill>
                <a:latin typeface="Roboto Mono Regular"/>
              </a:rPr>
              <a:t>Connect with others, share your playlists and find new songs that you like!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825257"/>
            <a:ext cx="1086449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pc="48" sz="2400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D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1868970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3322565" cy="424180"/>
            <a:chOff x="0" y="0"/>
            <a:chExt cx="4430086" cy="565573"/>
          </a:xfrm>
        </p:grpSpPr>
        <p:sp>
          <p:nvSpPr>
            <p:cNvPr name="AutoShape 4" id="4"/>
            <p:cNvSpPr/>
            <p:nvPr/>
          </p:nvSpPr>
          <p:spPr>
            <a:xfrm rot="0"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2320005" y="-57150"/>
              <a:ext cx="211008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pc="55" sz="2800">
                  <a:solidFill>
                    <a:srgbClr val="553E5C"/>
                  </a:solidFill>
                  <a:latin typeface="Assistant Regular"/>
                </a:rPr>
                <a:t>10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1409812" y="9894617"/>
            <a:ext cx="6777044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pc="36" sz="1800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11868970" y="0"/>
            <a:ext cx="6419030" cy="10287000"/>
          </a:xfrm>
          <a:prstGeom prst="rect">
            <a:avLst/>
          </a:prstGeom>
          <a:solidFill>
            <a:srgbClr val="FFBD59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3438" r="0" b="3438"/>
          <a:stretch>
            <a:fillRect/>
          </a:stretch>
        </p:blipFill>
        <p:spPr>
          <a:xfrm flipH="false" flipV="false" rot="0">
            <a:off x="1028700" y="1855727"/>
            <a:ext cx="9428170" cy="355403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6091422"/>
            <a:ext cx="9428170" cy="3831769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2277949" y="4385945"/>
            <a:ext cx="5908907" cy="1648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Data</a:t>
            </a:r>
          </a:p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consistency 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652441" y="5752955"/>
            <a:ext cx="10757371" cy="0"/>
          </a:xfrm>
          <a:prstGeom prst="line">
            <a:avLst/>
          </a:prstGeom>
          <a:ln cap="rnd" w="47625">
            <a:solidFill>
              <a:srgbClr val="553E5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1562331" y="9900662"/>
            <a:ext cx="6624524" cy="2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63"/>
              </a:lnSpc>
            </a:pPr>
            <a:r>
              <a:rPr lang="en-US" spc="35" sz="1759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D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1868970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3322565" cy="424180"/>
            <a:chOff x="0" y="0"/>
            <a:chExt cx="4430086" cy="565573"/>
          </a:xfrm>
        </p:grpSpPr>
        <p:sp>
          <p:nvSpPr>
            <p:cNvPr name="AutoShape 4" id="4"/>
            <p:cNvSpPr/>
            <p:nvPr/>
          </p:nvSpPr>
          <p:spPr>
            <a:xfrm rot="0"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2320005" y="-57150"/>
              <a:ext cx="211008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pc="55" sz="2800">
                  <a:solidFill>
                    <a:srgbClr val="553E5C"/>
                  </a:solidFill>
                  <a:latin typeface="Assistant Regular"/>
                </a:rPr>
                <a:t>11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1409812" y="9894617"/>
            <a:ext cx="6777044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pc="36" sz="1800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11868970" y="0"/>
            <a:ext cx="6419030" cy="10287000"/>
          </a:xfrm>
          <a:prstGeom prst="rect">
            <a:avLst/>
          </a:prstGeom>
          <a:solidFill>
            <a:srgbClr val="FFBD59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221" t="0" r="221" b="0"/>
          <a:stretch>
            <a:fillRect/>
          </a:stretch>
        </p:blipFill>
        <p:spPr>
          <a:xfrm flipH="false" flipV="false" rot="0">
            <a:off x="1028700" y="2983859"/>
            <a:ext cx="10319803" cy="4338472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2277949" y="4385945"/>
            <a:ext cx="5908907" cy="1648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Data</a:t>
            </a:r>
          </a:p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consistency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62331" y="9900662"/>
            <a:ext cx="6624524" cy="2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63"/>
              </a:lnSpc>
            </a:pPr>
            <a:r>
              <a:rPr lang="en-US" spc="35" sz="1759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6419030" cy="10287000"/>
          </a:xfrm>
          <a:prstGeom prst="rect">
            <a:avLst/>
          </a:prstGeom>
          <a:solidFill>
            <a:srgbClr val="FFBD59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3322565" cy="424180"/>
            <a:chOff x="0" y="0"/>
            <a:chExt cx="4430086" cy="565573"/>
          </a:xfrm>
        </p:grpSpPr>
        <p:sp>
          <p:nvSpPr>
            <p:cNvPr name="AutoShape 4" id="4"/>
            <p:cNvSpPr/>
            <p:nvPr/>
          </p:nvSpPr>
          <p:spPr>
            <a:xfrm rot="0"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2320005" y="-57150"/>
              <a:ext cx="211008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pc="55" sz="2800">
                  <a:solidFill>
                    <a:srgbClr val="553E5C"/>
                  </a:solidFill>
                  <a:latin typeface="Assistant Regular"/>
                </a:rPr>
                <a:t>12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2861" t="0" r="2861" b="0"/>
          <a:stretch>
            <a:fillRect/>
          </a:stretch>
        </p:blipFill>
        <p:spPr>
          <a:xfrm flipH="false" flipV="false" rot="0">
            <a:off x="7509859" y="328563"/>
            <a:ext cx="10115113" cy="603517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98494" y="4569438"/>
            <a:ext cx="6022043" cy="1648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Data Sharding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9812" y="9894617"/>
            <a:ext cx="6777044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pc="36" sz="1800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389842" y="6806062"/>
            <a:ext cx="3508317" cy="2452238"/>
            <a:chOff x="0" y="0"/>
            <a:chExt cx="4677756" cy="326965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652392"/>
              <a:ext cx="4677756" cy="26172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2000">
                  <a:solidFill>
                    <a:srgbClr val="1B344D"/>
                  </a:solidFill>
                  <a:latin typeface="Assistant Regular Bold"/>
                </a:rPr>
                <a:t>Playlist collection:</a:t>
              </a: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 ID field</a:t>
              </a:r>
            </a:p>
            <a:p>
              <a:pPr>
                <a:lnSpc>
                  <a:spcPts val="3200"/>
                </a:lnSpc>
              </a:pPr>
            </a:p>
            <a:p>
              <a:pPr>
                <a:lnSpc>
                  <a:spcPts val="3200"/>
                </a:lnSpc>
              </a:pPr>
              <a:r>
                <a:rPr lang="en-US" sz="2000">
                  <a:solidFill>
                    <a:srgbClr val="1B344D"/>
                  </a:solidFill>
                  <a:latin typeface="Assistant Regular Bold"/>
                </a:rPr>
                <a:t>User collection:</a:t>
              </a: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 username field</a:t>
              </a:r>
            </a:p>
            <a:p>
              <a:pPr>
                <a:lnSpc>
                  <a:spcPts val="3200"/>
                </a:lnSpc>
              </a:pPr>
            </a:p>
            <a:p>
              <a:pPr>
                <a:lnSpc>
                  <a:spcPts val="3200"/>
                </a:lnSpc>
              </a:pPr>
              <a:r>
                <a:rPr lang="en-US" sz="2000">
                  <a:solidFill>
                    <a:srgbClr val="1B344D"/>
                  </a:solidFill>
                  <a:latin typeface="Assistant Regular Bold"/>
                </a:rPr>
                <a:t>Song collection: </a:t>
              </a: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id field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19050"/>
              <a:ext cx="4677756" cy="3890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39"/>
                </a:lnSpc>
              </a:pPr>
              <a:r>
                <a:rPr lang="en-US" sz="1876">
                  <a:solidFill>
                    <a:srgbClr val="000000"/>
                  </a:solidFill>
                  <a:latin typeface="Roboto Mono Regular Bold"/>
                </a:rPr>
                <a:t>SHARDING KEYS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699622" y="6806062"/>
            <a:ext cx="3925351" cy="1652138"/>
            <a:chOff x="0" y="0"/>
            <a:chExt cx="5233801" cy="220285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652392"/>
              <a:ext cx="5233801" cy="15504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2000">
                  <a:solidFill>
                    <a:srgbClr val="1B344D"/>
                  </a:solidFill>
                  <a:latin typeface="Assistant Regular Bold"/>
                </a:rPr>
                <a:t>Hashed Strategy:</a:t>
              </a: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 </a:t>
              </a: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The field chosen as the sharding key will be mapped through a hash function.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19050"/>
              <a:ext cx="5233801" cy="3890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39"/>
                </a:lnSpc>
              </a:pPr>
              <a:r>
                <a:rPr lang="en-US" sz="1876">
                  <a:solidFill>
                    <a:srgbClr val="000000"/>
                  </a:solidFill>
                  <a:latin typeface="Roboto Mono Regular Bold"/>
                </a:rPr>
                <a:t>PARTITION ALGORITHM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6419030" cy="10287000"/>
          </a:xfrm>
          <a:prstGeom prst="rect">
            <a:avLst/>
          </a:prstGeom>
          <a:solidFill>
            <a:srgbClr val="FFBD59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3322565" cy="424180"/>
            <a:chOff x="0" y="0"/>
            <a:chExt cx="4430086" cy="565573"/>
          </a:xfrm>
        </p:grpSpPr>
        <p:sp>
          <p:nvSpPr>
            <p:cNvPr name="AutoShape 4" id="4"/>
            <p:cNvSpPr/>
            <p:nvPr/>
          </p:nvSpPr>
          <p:spPr>
            <a:xfrm rot="0"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2320005" y="-57150"/>
              <a:ext cx="211008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pc="55" sz="2800">
                  <a:solidFill>
                    <a:srgbClr val="553E5C"/>
                  </a:solidFill>
                  <a:latin typeface="Assistant Regular"/>
                </a:rPr>
                <a:t>13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832854" y="104817"/>
            <a:ext cx="9426446" cy="942644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98494" y="3171508"/>
            <a:ext cx="6022043" cy="4077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Software </a:t>
            </a:r>
          </a:p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&amp; </a:t>
            </a:r>
          </a:p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Hardware Architecture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9812" y="9894617"/>
            <a:ext cx="6777044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pc="36" sz="1800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077489" cy="10287000"/>
          </a:xfrm>
          <a:prstGeom prst="rect">
            <a:avLst/>
          </a:prstGeom>
          <a:solidFill>
            <a:srgbClr val="FFBD59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3322565" cy="424180"/>
            <a:chOff x="0" y="0"/>
            <a:chExt cx="4430086" cy="565573"/>
          </a:xfrm>
        </p:grpSpPr>
        <p:sp>
          <p:nvSpPr>
            <p:cNvPr name="AutoShape 4" id="4"/>
            <p:cNvSpPr/>
            <p:nvPr/>
          </p:nvSpPr>
          <p:spPr>
            <a:xfrm rot="0"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2320005" y="-57150"/>
              <a:ext cx="211008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pc="55" sz="2800">
                  <a:solidFill>
                    <a:srgbClr val="553E5C"/>
                  </a:solidFill>
                  <a:latin typeface="Assistant Regular"/>
                </a:rPr>
                <a:t>14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5545" y="4385945"/>
            <a:ext cx="6866400" cy="1648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Final Considerations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09812" y="9894617"/>
            <a:ext cx="6777044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pc="36" sz="1800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6419030" cy="10287000"/>
          </a:xfrm>
          <a:prstGeom prst="rect">
            <a:avLst/>
          </a:prstGeom>
          <a:solidFill>
            <a:srgbClr val="FFBD59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3322565" cy="424180"/>
            <a:chOff x="0" y="0"/>
            <a:chExt cx="4430086" cy="565573"/>
          </a:xfrm>
        </p:grpSpPr>
        <p:sp>
          <p:nvSpPr>
            <p:cNvPr name="AutoShape 4" id="4"/>
            <p:cNvSpPr/>
            <p:nvPr/>
          </p:nvSpPr>
          <p:spPr>
            <a:xfrm rot="0"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2320005" y="-57150"/>
              <a:ext cx="211008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pc="56" sz="2800">
                  <a:solidFill>
                    <a:srgbClr val="553E5C"/>
                  </a:solidFill>
                  <a:latin typeface="Assistant Regular"/>
                </a:rPr>
                <a:t>02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449481" y="408885"/>
            <a:ext cx="9809819" cy="811564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98494" y="4385945"/>
            <a:ext cx="6022043" cy="1648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Class Diagram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9812" y="9894617"/>
            <a:ext cx="6777044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pc="36" sz="1800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BD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40102" y="1155657"/>
            <a:ext cx="13607797" cy="7975685"/>
            <a:chOff x="0" y="0"/>
            <a:chExt cx="18143729" cy="1063424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14300"/>
              <a:ext cx="18143729" cy="1059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4"/>
                </a:lnSpc>
              </a:pPr>
              <a:r>
                <a:rPr lang="en-US" u="sng" sz="5794">
                  <a:solidFill>
                    <a:srgbClr val="553E5C"/>
                  </a:solidFill>
                  <a:latin typeface="Roboto Mono Regular"/>
                </a:rPr>
                <a:t>Dataset Description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616189"/>
              <a:ext cx="18143729" cy="9018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2000">
                  <a:solidFill>
                    <a:srgbClr val="553E5C"/>
                  </a:solidFill>
                  <a:latin typeface="Assistant Regular Bold"/>
                </a:rPr>
                <a:t>Source</a:t>
              </a:r>
              <a:r>
                <a:rPr lang="en-US" sz="2000">
                  <a:solidFill>
                    <a:srgbClr val="553E5C"/>
                  </a:solidFill>
                  <a:latin typeface="Assistant Regular"/>
                </a:rPr>
                <a:t>:</a:t>
              </a:r>
            </a:p>
            <a:p>
              <a:pPr marL="431801" indent="-215900" lvl="1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553E5C"/>
                  </a:solidFill>
                  <a:latin typeface="Assistant Regular"/>
                </a:rPr>
                <a:t>Kaggle (Spotify playlists) </a:t>
              </a:r>
            </a:p>
            <a:p>
              <a:pPr marL="431801" indent="-215900" lvl="1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553E5C"/>
                  </a:solidFill>
                  <a:latin typeface="Assistant Regular"/>
                </a:rPr>
                <a:t>Data scraping from Genius (users, comments and song's information) </a:t>
              </a:r>
            </a:p>
            <a:p>
              <a:pPr marL="431801" indent="-215900" lvl="1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553E5C"/>
                  </a:solidFill>
                  <a:latin typeface="Assistant Regular"/>
                </a:rPr>
                <a:t>Random generated data (comment's vote, user's password, birth date and creation date)</a:t>
              </a:r>
            </a:p>
            <a:p>
              <a:pPr>
                <a:lnSpc>
                  <a:spcPts val="3200"/>
                </a:lnSpc>
              </a:pPr>
            </a:p>
            <a:p>
              <a:pPr>
                <a:lnSpc>
                  <a:spcPts val="3200"/>
                </a:lnSpc>
              </a:pPr>
              <a:r>
                <a:rPr lang="en-US" sz="2000">
                  <a:solidFill>
                    <a:srgbClr val="553E5C"/>
                  </a:solidFill>
                  <a:latin typeface="Assistant Regular Bold"/>
                </a:rPr>
                <a:t>Description</a:t>
              </a:r>
              <a:r>
                <a:rPr lang="en-US" sz="2000">
                  <a:solidFill>
                    <a:srgbClr val="553E5C"/>
                  </a:solidFill>
                  <a:latin typeface="Assistant Regular"/>
                </a:rPr>
                <a:t>: The dataset is composed taking the Kaggle’s dataset (spotify playlist) which contains user that created a playlist, playlist name, song in the playlist. To this dataset we add the users (that will use the social), comments of them and the information of a specific song. At the end, we add the random generated informations.  </a:t>
              </a:r>
            </a:p>
            <a:p>
              <a:pPr>
                <a:lnSpc>
                  <a:spcPts val="3200"/>
                </a:lnSpc>
              </a:pPr>
            </a:p>
            <a:p>
              <a:pPr>
                <a:lnSpc>
                  <a:spcPts val="3200"/>
                </a:lnSpc>
              </a:pPr>
              <a:r>
                <a:rPr lang="en-US" sz="2000">
                  <a:solidFill>
                    <a:srgbClr val="553E5C"/>
                  </a:solidFill>
                  <a:latin typeface="Assistant Regular Bold"/>
                </a:rPr>
                <a:t>Volume</a:t>
              </a:r>
              <a:r>
                <a:rPr lang="en-US" sz="2000">
                  <a:solidFill>
                    <a:srgbClr val="553E5C"/>
                  </a:solidFill>
                  <a:latin typeface="Assistant Regular"/>
                </a:rPr>
                <a:t>: ~300 MB </a:t>
              </a:r>
            </a:p>
            <a:p>
              <a:pPr>
                <a:lnSpc>
                  <a:spcPts val="3200"/>
                </a:lnSpc>
              </a:pPr>
            </a:p>
            <a:p>
              <a:pPr>
                <a:lnSpc>
                  <a:spcPts val="3200"/>
                </a:lnSpc>
              </a:pPr>
              <a:r>
                <a:rPr lang="en-US" sz="2000">
                  <a:solidFill>
                    <a:srgbClr val="553E5C"/>
                  </a:solidFill>
                  <a:latin typeface="Assistant Regular Bold"/>
                </a:rPr>
                <a:t>Variety</a:t>
              </a:r>
              <a:r>
                <a:rPr lang="en-US" sz="2000">
                  <a:solidFill>
                    <a:srgbClr val="553E5C"/>
                  </a:solidFill>
                  <a:latin typeface="Assistant Regular"/>
                </a:rPr>
                <a:t>: Kaggle_db (file csv) + Scraping from Genius + Random generation of votes</a:t>
              </a:r>
            </a:p>
            <a:p>
              <a:pPr>
                <a:lnSpc>
                  <a:spcPts val="3200"/>
                </a:lnSpc>
              </a:pPr>
            </a:p>
            <a:p>
              <a:pPr>
                <a:lnSpc>
                  <a:spcPts val="3200"/>
                </a:lnSpc>
              </a:pPr>
              <a:r>
                <a:rPr lang="en-US" sz="2000">
                  <a:solidFill>
                    <a:srgbClr val="553E5C"/>
                  </a:solidFill>
                  <a:latin typeface="Assistant Regular Bold"/>
                </a:rPr>
                <a:t>Velocity/Variability:</a:t>
              </a:r>
              <a:r>
                <a:rPr lang="en-US" sz="2000">
                  <a:solidFill>
                    <a:srgbClr val="553E5C"/>
                  </a:solidFill>
                  <a:latin typeface="Assistant Regular"/>
                </a:rPr>
                <a:t> The velocity of the dataset is high because the data arrives in a big amount in short time (creation of new playlists, new comments, new account registered, new playlist’s vote …)</a:t>
              </a:r>
            </a:p>
            <a:p>
              <a:pPr>
                <a:lnSpc>
                  <a:spcPts val="3200"/>
                </a:lnSpc>
              </a:pPr>
            </a:p>
            <a:p>
              <a:pPr>
                <a:lnSpc>
                  <a:spcPts val="32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3322565" cy="424180"/>
            <a:chOff x="0" y="0"/>
            <a:chExt cx="4430086" cy="565573"/>
          </a:xfrm>
        </p:grpSpPr>
        <p:sp>
          <p:nvSpPr>
            <p:cNvPr name="AutoShape 6" id="6"/>
            <p:cNvSpPr/>
            <p:nvPr/>
          </p:nvSpPr>
          <p:spPr>
            <a:xfrm rot="0">
              <a:off x="0" y="250996"/>
              <a:ext cx="1740957" cy="63581"/>
            </a:xfrm>
            <a:prstGeom prst="rect">
              <a:avLst/>
            </a:prstGeom>
            <a:solidFill>
              <a:srgbClr val="1B344D"/>
            </a:solidFill>
          </p:spPr>
        </p:sp>
        <p:sp>
          <p:nvSpPr>
            <p:cNvPr name="TextBox 7" id="7"/>
            <p:cNvSpPr txBox="true"/>
            <p:nvPr/>
          </p:nvSpPr>
          <p:spPr>
            <a:xfrm rot="0">
              <a:off x="2320005" y="-57150"/>
              <a:ext cx="211008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pc="56" sz="2800">
                  <a:solidFill>
                    <a:srgbClr val="553E5C"/>
                  </a:solidFill>
                  <a:latin typeface="Assistant Regular"/>
                </a:rPr>
                <a:t>03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409812" y="9894617"/>
            <a:ext cx="6777044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pc="36" sz="1800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61293" y="673278"/>
            <a:ext cx="9903391" cy="7158634"/>
            <a:chOff x="0" y="0"/>
            <a:chExt cx="13204521" cy="954484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154408"/>
              <a:ext cx="13204521" cy="83904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71696" indent="-285848" lvl="1">
                <a:lnSpc>
                  <a:spcPts val="4236"/>
                </a:lnSpc>
                <a:buFont typeface="Arial"/>
                <a:buChar char="•"/>
              </a:pPr>
              <a:r>
                <a:rPr lang="en-US" sz="2647">
                  <a:solidFill>
                    <a:srgbClr val="1B344D"/>
                  </a:solidFill>
                  <a:latin typeface="Assistant Regular"/>
                </a:rPr>
                <a:t>The application must provide a great quality of service (QoS) in terms of high availability, l</a:t>
              </a:r>
              <a:r>
                <a:rPr lang="en-US" sz="2647">
                  <a:solidFill>
                    <a:srgbClr val="1B344D"/>
                  </a:solidFill>
                  <a:latin typeface="Arimo"/>
                </a:rPr>
                <a:t>ow latency and tolerance to failure.</a:t>
              </a:r>
            </a:p>
            <a:p>
              <a:pPr>
                <a:lnSpc>
                  <a:spcPts val="4236"/>
                </a:lnSpc>
              </a:pPr>
            </a:p>
            <a:p>
              <a:pPr>
                <a:lnSpc>
                  <a:spcPts val="4236"/>
                </a:lnSpc>
              </a:pPr>
            </a:p>
            <a:p>
              <a:pPr marL="571696" indent="-285848" lvl="1">
                <a:lnSpc>
                  <a:spcPts val="4236"/>
                </a:lnSpc>
                <a:buFont typeface="Arial"/>
                <a:buChar char="•"/>
              </a:pPr>
              <a:r>
                <a:rPr lang="en-US" sz="2647">
                  <a:solidFill>
                    <a:srgbClr val="1B344D"/>
                  </a:solidFill>
                  <a:latin typeface="Assistant Regular"/>
                </a:rPr>
                <a:t>The user’s usernames must be unique.</a:t>
              </a:r>
            </a:p>
            <a:p>
              <a:pPr>
                <a:lnSpc>
                  <a:spcPts val="4236"/>
                </a:lnSpc>
              </a:pPr>
            </a:p>
            <a:p>
              <a:pPr>
                <a:lnSpc>
                  <a:spcPts val="4236"/>
                </a:lnSpc>
              </a:pPr>
            </a:p>
            <a:p>
              <a:pPr marL="571696" indent="-285848" lvl="1">
                <a:lnSpc>
                  <a:spcPts val="4236"/>
                </a:lnSpc>
                <a:buFont typeface="Arial"/>
                <a:buChar char="•"/>
              </a:pPr>
              <a:r>
                <a:rPr lang="en-US" sz="2647">
                  <a:solidFill>
                    <a:srgbClr val="1B344D"/>
                  </a:solidFill>
                  <a:latin typeface="Assistant Regular"/>
                </a:rPr>
                <a:t>The application shall be user-friendly, since a user shall interact with an intuitive graphical interface.</a:t>
              </a:r>
            </a:p>
            <a:p>
              <a:pPr>
                <a:lnSpc>
                  <a:spcPts val="4236"/>
                </a:lnSpc>
              </a:pPr>
            </a:p>
            <a:p>
              <a:pPr>
                <a:lnSpc>
                  <a:spcPts val="4236"/>
                </a:lnSpc>
              </a:pPr>
            </a:p>
            <a:p>
              <a:pPr marL="571696" indent="-285848" lvl="1">
                <a:lnSpc>
                  <a:spcPts val="4236"/>
                </a:lnSpc>
                <a:buFont typeface="Arial"/>
                <a:buChar char="•"/>
              </a:pPr>
              <a:r>
                <a:rPr lang="en-US" sz="2647">
                  <a:solidFill>
                    <a:srgbClr val="1B344D"/>
                  </a:solidFill>
                  <a:latin typeface="Assistant Regular"/>
                </a:rPr>
                <a:t>The code shall be readable and easy to maintain.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28575"/>
              <a:ext cx="13204521" cy="6549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3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0" y="0"/>
            <a:ext cx="7340147" cy="10287000"/>
          </a:xfrm>
          <a:prstGeom prst="rect">
            <a:avLst/>
          </a:prstGeom>
          <a:solidFill>
            <a:srgbClr val="FFBD59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1028700" y="1028700"/>
            <a:ext cx="3322565" cy="424180"/>
            <a:chOff x="0" y="0"/>
            <a:chExt cx="4430086" cy="565573"/>
          </a:xfrm>
        </p:grpSpPr>
        <p:sp>
          <p:nvSpPr>
            <p:cNvPr name="AutoShape 7" id="7"/>
            <p:cNvSpPr/>
            <p:nvPr/>
          </p:nvSpPr>
          <p:spPr>
            <a:xfrm rot="0">
              <a:off x="0" y="250996"/>
              <a:ext cx="1740957" cy="63581"/>
            </a:xfrm>
            <a:prstGeom prst="rect">
              <a:avLst/>
            </a:prstGeom>
            <a:solidFill>
              <a:srgbClr val="1B344D"/>
            </a:solidFill>
          </p:spPr>
        </p:sp>
        <p:sp>
          <p:nvSpPr>
            <p:cNvPr name="TextBox 8" id="8"/>
            <p:cNvSpPr txBox="true"/>
            <p:nvPr/>
          </p:nvSpPr>
          <p:spPr>
            <a:xfrm rot="0">
              <a:off x="2320005" y="-57150"/>
              <a:ext cx="211008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pc="56" sz="2800">
                  <a:solidFill>
                    <a:srgbClr val="1B344D"/>
                  </a:solidFill>
                  <a:latin typeface="Assistant Regular"/>
                </a:rPr>
                <a:t>04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8494" y="4385945"/>
            <a:ext cx="7019919" cy="1648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Non-Functional Requirements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09812" y="9894617"/>
            <a:ext cx="6777044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pc="36" sz="1800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D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9144000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3322565" cy="424180"/>
            <a:chOff x="0" y="0"/>
            <a:chExt cx="4430086" cy="565573"/>
          </a:xfrm>
        </p:grpSpPr>
        <p:sp>
          <p:nvSpPr>
            <p:cNvPr name="AutoShape 4" id="4"/>
            <p:cNvSpPr/>
            <p:nvPr/>
          </p:nvSpPr>
          <p:spPr>
            <a:xfrm rot="0"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2320005" y="-57150"/>
              <a:ext cx="211008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pc="56" sz="2800">
                  <a:solidFill>
                    <a:srgbClr val="553E5C"/>
                  </a:solidFill>
                  <a:latin typeface="Assistant Regular"/>
                </a:rPr>
                <a:t>05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756675"/>
            <a:ext cx="7873610" cy="5541246"/>
            <a:chOff x="0" y="0"/>
            <a:chExt cx="10498146" cy="738832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738091"/>
              <a:ext cx="10498146" cy="20838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31801" indent="-215900" lvl="1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READ-HEAVY</a:t>
              </a:r>
            </a:p>
            <a:p>
              <a:pPr marL="431801" indent="-215900" lvl="1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LOW LATENCY </a:t>
              </a:r>
            </a:p>
            <a:p>
              <a:pPr marL="431801" indent="-215900" lvl="1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HIGH AVAILABILITY</a:t>
              </a:r>
            </a:p>
            <a:p>
              <a:pPr marL="431801" indent="-215900" lvl="1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EVENTUAL CONSISTENCY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19050"/>
              <a:ext cx="10498146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400">
                  <a:solidFill>
                    <a:srgbClr val="6B4DDB"/>
                  </a:solidFill>
                  <a:latin typeface="Roboto Mono Regular Bold"/>
                </a:rPr>
                <a:t>AP APPROACH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584227"/>
              <a:ext cx="10498146" cy="520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19"/>
                </a:lnSpc>
              </a:pPr>
              <a:r>
                <a:rPr lang="en-US" sz="2199">
                  <a:solidFill>
                    <a:srgbClr val="1B344D"/>
                  </a:solidFill>
                  <a:latin typeface="Assistant Regular"/>
                </a:rPr>
                <a:t>Write concern parameter                      w = 2 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834038"/>
              <a:ext cx="10498146" cy="492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19"/>
                </a:lnSpc>
              </a:pPr>
              <a:r>
                <a:rPr lang="en-US" sz="2399">
                  <a:solidFill>
                    <a:srgbClr val="6B4DDB"/>
                  </a:solidFill>
                  <a:latin typeface="Roboto Mono Regular Bold"/>
                </a:rPr>
                <a:t>WRITE CONCERN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6867417"/>
              <a:ext cx="10498146" cy="520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19"/>
                </a:lnSpc>
              </a:pPr>
              <a:r>
                <a:rPr lang="en-US" sz="2199">
                  <a:solidFill>
                    <a:srgbClr val="1B344D"/>
                  </a:solidFill>
                  <a:latin typeface="Assistant Regular"/>
                </a:rPr>
                <a:t>Read Preference parameter                readPreference = nearest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6117228"/>
              <a:ext cx="10498146" cy="492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19"/>
                </a:lnSpc>
              </a:pPr>
              <a:r>
                <a:rPr lang="en-US" sz="2399">
                  <a:solidFill>
                    <a:srgbClr val="6B4DDB"/>
                  </a:solidFill>
                  <a:latin typeface="Roboto Mono Regular Bold"/>
                </a:rPr>
                <a:t>READ PREFERENCE 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 rot="0">
            <a:off x="4338698" y="6443792"/>
            <a:ext cx="466603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rot="0">
            <a:off x="4351265" y="8124093"/>
            <a:ext cx="466603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435332" y="4116384"/>
            <a:ext cx="4629485" cy="4475169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0525227" y="2928186"/>
            <a:ext cx="6734073" cy="838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CAP theorem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409812" y="9894617"/>
            <a:ext cx="6777044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pc="36" sz="1800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6419030" cy="10287000"/>
          </a:xfrm>
          <a:prstGeom prst="rect">
            <a:avLst/>
          </a:prstGeom>
          <a:solidFill>
            <a:srgbClr val="FFBD59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3322565" cy="424180"/>
            <a:chOff x="0" y="0"/>
            <a:chExt cx="4430086" cy="565573"/>
          </a:xfrm>
        </p:grpSpPr>
        <p:sp>
          <p:nvSpPr>
            <p:cNvPr name="AutoShape 4" id="4"/>
            <p:cNvSpPr/>
            <p:nvPr/>
          </p:nvSpPr>
          <p:spPr>
            <a:xfrm rot="0"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2320005" y="-57150"/>
              <a:ext cx="211008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pc="56" sz="2800">
                  <a:solidFill>
                    <a:srgbClr val="553E5C"/>
                  </a:solidFill>
                  <a:latin typeface="Assistant Regular"/>
                </a:rPr>
                <a:t>06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099557" y="1240790"/>
            <a:ext cx="4465815" cy="272288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099557" y="3963677"/>
            <a:ext cx="4465815" cy="136331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240333" y="3048736"/>
            <a:ext cx="4465815" cy="267794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099557" y="6034405"/>
            <a:ext cx="4465815" cy="3773647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3240333" y="5726677"/>
            <a:ext cx="4465815" cy="194761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630408" y="8832599"/>
            <a:ext cx="3158214" cy="85140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98494" y="4164626"/>
            <a:ext cx="6022043" cy="2458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MongoDB</a:t>
            </a:r>
          </a:p>
          <a:p>
            <a:pPr algn="ctr">
              <a:lnSpc>
                <a:spcPts val="6399"/>
              </a:lnSpc>
            </a:pPr>
          </a:p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Design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19631" y="908050"/>
            <a:ext cx="3448738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>
                <a:solidFill>
                  <a:srgbClr val="553E5C"/>
                </a:solidFill>
                <a:latin typeface="Roboto Mono Regular"/>
              </a:rPr>
              <a:t>User collection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178357" y="5755252"/>
            <a:ext cx="4308215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>
                <a:solidFill>
                  <a:srgbClr val="553E5C"/>
                </a:solidFill>
                <a:latin typeface="Roboto Mono Regular"/>
              </a:rPr>
              <a:t>Playlist collection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240333" y="2778861"/>
            <a:ext cx="4308215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>
                <a:solidFill>
                  <a:srgbClr val="553E5C"/>
                </a:solidFill>
                <a:latin typeface="Roboto Mono Regular"/>
              </a:rPr>
              <a:t>Songs collection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409812" y="9894617"/>
            <a:ext cx="6777044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pc="36" sz="1800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  <p:sp>
        <p:nvSpPr>
          <p:cNvPr name="AutoShape 17" id="17"/>
          <p:cNvSpPr/>
          <p:nvPr/>
        </p:nvSpPr>
        <p:spPr>
          <a:xfrm rot="-16833">
            <a:off x="2262884" y="5331628"/>
            <a:ext cx="1893263" cy="0"/>
          </a:xfrm>
          <a:prstGeom prst="line">
            <a:avLst/>
          </a:prstGeom>
          <a:ln cap="rnd" w="47625">
            <a:solidFill>
              <a:srgbClr val="553E5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6419030" cy="10287000"/>
          </a:xfrm>
          <a:prstGeom prst="rect">
            <a:avLst/>
          </a:prstGeom>
          <a:solidFill>
            <a:srgbClr val="FFBD59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3322565" cy="424180"/>
            <a:chOff x="0" y="0"/>
            <a:chExt cx="4430086" cy="565573"/>
          </a:xfrm>
        </p:grpSpPr>
        <p:sp>
          <p:nvSpPr>
            <p:cNvPr name="AutoShape 4" id="4"/>
            <p:cNvSpPr/>
            <p:nvPr/>
          </p:nvSpPr>
          <p:spPr>
            <a:xfrm rot="0"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2320005" y="-57150"/>
              <a:ext cx="211008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pc="55" sz="2800">
                  <a:solidFill>
                    <a:srgbClr val="553E5C"/>
                  </a:solidFill>
                  <a:latin typeface="Assistant Regular"/>
                </a:rPr>
                <a:t>07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30408" y="8832599"/>
            <a:ext cx="3158214" cy="85140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98494" y="4164626"/>
            <a:ext cx="6022043" cy="2458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MongoDB</a:t>
            </a:r>
          </a:p>
          <a:p>
            <a:pPr algn="ctr">
              <a:lnSpc>
                <a:spcPts val="6399"/>
              </a:lnSpc>
            </a:pPr>
          </a:p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Queries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9812" y="9894617"/>
            <a:ext cx="6777044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pc="36" sz="1800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355909" y="1204603"/>
            <a:ext cx="9903391" cy="7877794"/>
            <a:chOff x="0" y="0"/>
            <a:chExt cx="13204521" cy="1050372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163933"/>
              <a:ext cx="13204521" cy="933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39749" indent="-269875" lvl="1">
                <a:lnSpc>
                  <a:spcPts val="3999"/>
                </a:lnSpc>
                <a:buFont typeface="Arial"/>
                <a:buChar char="•"/>
              </a:pPr>
              <a:r>
                <a:rPr lang="en-US" sz="2499">
                  <a:solidFill>
                    <a:srgbClr val="1B344D"/>
                  </a:solidFill>
                  <a:latin typeface="Assistant Regular"/>
                </a:rPr>
                <a:t>Find the top k users that has created the highest number of playlists</a:t>
              </a:r>
            </a:p>
            <a:p>
              <a:pPr>
                <a:lnSpc>
                  <a:spcPts val="3999"/>
                </a:lnSpc>
              </a:pPr>
            </a:p>
            <a:p>
              <a:pPr marL="539749" indent="-269875" lvl="1">
                <a:lnSpc>
                  <a:spcPts val="3999"/>
                </a:lnSpc>
                <a:buFont typeface="Arial"/>
                <a:buChar char="•"/>
              </a:pPr>
              <a:r>
                <a:rPr lang="en-US" sz="2499">
                  <a:solidFill>
                    <a:srgbClr val="1B344D"/>
                  </a:solidFill>
                  <a:latin typeface="Assistant Regular"/>
                </a:rPr>
                <a:t>Find the top k users that have added to them playlists the highest number of songs of a specific artist</a:t>
              </a:r>
            </a:p>
            <a:p>
              <a:pPr>
                <a:lnSpc>
                  <a:spcPts val="3999"/>
                </a:lnSpc>
              </a:pPr>
            </a:p>
            <a:p>
              <a:pPr marL="539749" indent="-269875" lvl="1">
                <a:lnSpc>
                  <a:spcPts val="3999"/>
                </a:lnSpc>
                <a:buFont typeface="Arial"/>
                <a:buChar char="•"/>
              </a:pPr>
              <a:r>
                <a:rPr lang="en-US" sz="2499">
                  <a:solidFill>
                    <a:srgbClr val="1B344D"/>
                  </a:solidFill>
                  <a:latin typeface="Assistant Regular"/>
                </a:rPr>
                <a:t>Find the k most popular songs  </a:t>
              </a:r>
            </a:p>
            <a:p>
              <a:pPr>
                <a:lnSpc>
                  <a:spcPts val="3999"/>
                </a:lnSpc>
              </a:pPr>
            </a:p>
            <a:p>
              <a:pPr marL="539749" indent="-269875" lvl="1">
                <a:lnSpc>
                  <a:spcPts val="3999"/>
                </a:lnSpc>
                <a:buFont typeface="Arial"/>
                <a:buChar char="•"/>
              </a:pPr>
              <a:r>
                <a:rPr lang="en-US" sz="2499">
                  <a:solidFill>
                    <a:srgbClr val="1B344D"/>
                  </a:solidFill>
                  <a:latin typeface="Assistant Regular"/>
                </a:rPr>
                <a:t>How many songs has a playlist on average? </a:t>
              </a:r>
            </a:p>
            <a:p>
              <a:pPr>
                <a:lnSpc>
                  <a:spcPts val="3999"/>
                </a:lnSpc>
              </a:pPr>
            </a:p>
            <a:p>
              <a:pPr marL="539749" indent="-269875" lvl="1">
                <a:lnSpc>
                  <a:spcPts val="3999"/>
                </a:lnSpc>
                <a:buFont typeface="Arial"/>
                <a:buChar char="•"/>
              </a:pPr>
              <a:r>
                <a:rPr lang="en-US" sz="2499">
                  <a:solidFill>
                    <a:srgbClr val="1B344D"/>
                  </a:solidFill>
                  <a:latin typeface="Assistant Regular"/>
                </a:rPr>
                <a:t>How many artists has a playlist on average?</a:t>
              </a:r>
            </a:p>
            <a:p>
              <a:pPr>
                <a:lnSpc>
                  <a:spcPts val="3999"/>
                </a:lnSpc>
              </a:pPr>
            </a:p>
            <a:p>
              <a:pPr marL="539749" indent="-269875" lvl="1">
                <a:lnSpc>
                  <a:spcPts val="3999"/>
                </a:lnSpc>
                <a:buFont typeface="Arial"/>
                <a:buChar char="•"/>
              </a:pPr>
              <a:r>
                <a:rPr lang="en-US" sz="2499">
                  <a:solidFill>
                    <a:srgbClr val="1B344D"/>
                  </a:solidFill>
                  <a:latin typeface="Assistant Regular"/>
                </a:rPr>
                <a:t>On average a song in how many playlists is contained?</a:t>
              </a:r>
            </a:p>
            <a:p>
              <a:pPr>
                <a:lnSpc>
                  <a:spcPts val="3999"/>
                </a:lnSpc>
              </a:pPr>
            </a:p>
            <a:p>
              <a:pPr marL="539749" indent="-269875" lvl="1">
                <a:lnSpc>
                  <a:spcPts val="3999"/>
                </a:lnSpc>
                <a:buFont typeface="Arial"/>
                <a:buChar char="•"/>
              </a:pPr>
              <a:r>
                <a:rPr lang="en-US" sz="2499">
                  <a:solidFill>
                    <a:srgbClr val="1B344D"/>
                  </a:solidFill>
                  <a:latin typeface="Assistant Regular"/>
                </a:rPr>
                <a:t>How many playlists a user creates on average?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28575"/>
              <a:ext cx="13204521" cy="6549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30"/>
                </a:lnSpc>
              </a:pPr>
              <a:r>
                <a:rPr lang="en-US" sz="3177">
                  <a:solidFill>
                    <a:srgbClr val="000000"/>
                  </a:solidFill>
                  <a:latin typeface="Roboto Mono Regular Bold"/>
                </a:rPr>
                <a:t>ANALYTICS, STATISTCS AND SUGGESTIONS 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rot="-16833">
            <a:off x="2262884" y="5331628"/>
            <a:ext cx="1893263" cy="0"/>
          </a:xfrm>
          <a:prstGeom prst="line">
            <a:avLst/>
          </a:prstGeom>
          <a:ln cap="rnd" w="47625">
            <a:solidFill>
              <a:srgbClr val="553E5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6419030" cy="10287000"/>
          </a:xfrm>
          <a:prstGeom prst="rect">
            <a:avLst/>
          </a:prstGeom>
          <a:solidFill>
            <a:srgbClr val="FFBD59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3322565" cy="424180"/>
            <a:chOff x="0" y="0"/>
            <a:chExt cx="4430086" cy="565573"/>
          </a:xfrm>
        </p:grpSpPr>
        <p:sp>
          <p:nvSpPr>
            <p:cNvPr name="AutoShape 4" id="4"/>
            <p:cNvSpPr/>
            <p:nvPr/>
          </p:nvSpPr>
          <p:spPr>
            <a:xfrm rot="0"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2320005" y="-57150"/>
              <a:ext cx="211008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pc="55" sz="2800">
                  <a:solidFill>
                    <a:srgbClr val="553E5C"/>
                  </a:solidFill>
                  <a:latin typeface="Assistant Regular"/>
                </a:rPr>
                <a:t>08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8494" y="4164626"/>
            <a:ext cx="6022043" cy="2458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GraphDB</a:t>
            </a:r>
          </a:p>
          <a:p>
            <a:pPr algn="ctr">
              <a:lnSpc>
                <a:spcPts val="6399"/>
              </a:lnSpc>
            </a:pPr>
          </a:p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Design</a:t>
            </a:r>
          </a:p>
        </p:txBody>
      </p:sp>
      <p:sp>
        <p:nvSpPr>
          <p:cNvPr name="AutoShape 7" id="7"/>
          <p:cNvSpPr/>
          <p:nvPr/>
        </p:nvSpPr>
        <p:spPr>
          <a:xfrm rot="-16833">
            <a:off x="2262884" y="5331628"/>
            <a:ext cx="1893263" cy="0"/>
          </a:xfrm>
          <a:prstGeom prst="line">
            <a:avLst/>
          </a:prstGeom>
          <a:ln cap="rnd" w="47625">
            <a:solidFill>
              <a:srgbClr val="553E5C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093212" y="1884868"/>
            <a:ext cx="10166088" cy="651726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7944318"/>
            <a:ext cx="4117144" cy="2627964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1409812" y="9894617"/>
            <a:ext cx="6777044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pc="36" sz="1800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6419030" cy="10287000"/>
          </a:xfrm>
          <a:prstGeom prst="rect">
            <a:avLst/>
          </a:prstGeom>
          <a:solidFill>
            <a:srgbClr val="FFBD59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3322565" cy="424180"/>
            <a:chOff x="0" y="0"/>
            <a:chExt cx="4430086" cy="565573"/>
          </a:xfrm>
        </p:grpSpPr>
        <p:sp>
          <p:nvSpPr>
            <p:cNvPr name="AutoShape 4" id="4"/>
            <p:cNvSpPr/>
            <p:nvPr/>
          </p:nvSpPr>
          <p:spPr>
            <a:xfrm rot="0">
              <a:off x="0" y="250996"/>
              <a:ext cx="1740957" cy="63581"/>
            </a:xfrm>
            <a:prstGeom prst="rect">
              <a:avLst/>
            </a:prstGeom>
            <a:solidFill>
              <a:srgbClr val="553E5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2320005" y="-57150"/>
              <a:ext cx="211008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pc="55" sz="2800">
                  <a:solidFill>
                    <a:srgbClr val="553E5C"/>
                  </a:solidFill>
                  <a:latin typeface="Assistant Regular"/>
                </a:rPr>
                <a:t>09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8494" y="4164626"/>
            <a:ext cx="6022043" cy="2458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GraphDB</a:t>
            </a:r>
          </a:p>
          <a:p>
            <a:pPr algn="ctr">
              <a:lnSpc>
                <a:spcPts val="6399"/>
              </a:lnSpc>
            </a:pPr>
          </a:p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553E5C"/>
                </a:solidFill>
                <a:latin typeface="Roboto Mono Regular"/>
              </a:rPr>
              <a:t>Queries</a:t>
            </a:r>
          </a:p>
        </p:txBody>
      </p:sp>
      <p:sp>
        <p:nvSpPr>
          <p:cNvPr name="AutoShape 7" id="7"/>
          <p:cNvSpPr/>
          <p:nvPr/>
        </p:nvSpPr>
        <p:spPr>
          <a:xfrm rot="-16833">
            <a:off x="2262884" y="5331628"/>
            <a:ext cx="1893263" cy="0"/>
          </a:xfrm>
          <a:prstGeom prst="line">
            <a:avLst/>
          </a:prstGeom>
          <a:ln cap="rnd" w="47625">
            <a:solidFill>
              <a:srgbClr val="553E5C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7944318"/>
            <a:ext cx="4117144" cy="2627964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1409812" y="9894617"/>
            <a:ext cx="6777044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pc="36" sz="1800">
                <a:solidFill>
                  <a:srgbClr val="553E5C"/>
                </a:solidFill>
                <a:latin typeface="Assistant Regular"/>
              </a:rPr>
              <a:t>Large-Scale and Multi-Structured Databases | Project Discussion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355909" y="725178"/>
            <a:ext cx="9903391" cy="8836644"/>
            <a:chOff x="0" y="0"/>
            <a:chExt cx="13204521" cy="1178219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163933"/>
              <a:ext cx="13204521" cy="106182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31801" indent="-215900" lvl="1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Find the k most followed users</a:t>
              </a:r>
            </a:p>
            <a:p>
              <a:pPr>
                <a:lnSpc>
                  <a:spcPts val="3200"/>
                </a:lnSpc>
              </a:pPr>
            </a:p>
            <a:p>
              <a:pPr marL="431801" indent="-215900" lvl="1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Find the k most followed playlists</a:t>
              </a:r>
            </a:p>
            <a:p>
              <a:pPr>
                <a:lnSpc>
                  <a:spcPts val="3200"/>
                </a:lnSpc>
              </a:pPr>
            </a:p>
            <a:p>
              <a:pPr marL="431801" indent="-215900" lvl="1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Find the users that follows at least k same playlists of the User provided in input</a:t>
              </a:r>
            </a:p>
            <a:p>
              <a:pPr>
                <a:lnSpc>
                  <a:spcPts val="3200"/>
                </a:lnSpc>
              </a:pPr>
            </a:p>
            <a:p>
              <a:pPr marL="431801" indent="-215900" lvl="1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Fi</a:t>
              </a: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nd the k songs that has the highest number of comments</a:t>
              </a:r>
            </a:p>
            <a:p>
              <a:pPr>
                <a:lnSpc>
                  <a:spcPts val="3200"/>
                </a:lnSpc>
              </a:pPr>
            </a:p>
            <a:p>
              <a:pPr marL="431801" indent="-215900" lvl="1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Fi</a:t>
              </a: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nd k playlists followed by users that a specific user follows</a:t>
              </a:r>
            </a:p>
            <a:p>
              <a:pPr>
                <a:lnSpc>
                  <a:spcPts val="3200"/>
                </a:lnSpc>
              </a:pPr>
            </a:p>
            <a:p>
              <a:pPr marL="431801" indent="-215900" lvl="1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How ma</a:t>
              </a: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ny followers has a playlist in avg?</a:t>
              </a:r>
            </a:p>
            <a:p>
              <a:pPr>
                <a:lnSpc>
                  <a:spcPts val="3200"/>
                </a:lnSpc>
              </a:pPr>
            </a:p>
            <a:p>
              <a:pPr marL="431801" indent="-215900" lvl="1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How many comments has a song in avg?</a:t>
              </a:r>
            </a:p>
            <a:p>
              <a:pPr>
                <a:lnSpc>
                  <a:spcPts val="3200"/>
                </a:lnSpc>
              </a:pPr>
            </a:p>
            <a:p>
              <a:pPr marL="431801" indent="-215900" lvl="1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How many followers has a user in average?</a:t>
              </a:r>
            </a:p>
            <a:p>
              <a:pPr>
                <a:lnSpc>
                  <a:spcPts val="3200"/>
                </a:lnSpc>
              </a:pPr>
            </a:p>
            <a:p>
              <a:pPr marL="431801" indent="-215900" lvl="1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How many playlists are followed by a user in average?</a:t>
              </a:r>
            </a:p>
            <a:p>
              <a:pPr>
                <a:lnSpc>
                  <a:spcPts val="3200"/>
                </a:lnSpc>
              </a:pPr>
            </a:p>
            <a:p>
              <a:pPr marL="431801" indent="-215900" lvl="1">
                <a:lnSpc>
                  <a:spcPts val="3200"/>
                </a:lnSpc>
                <a:buFont typeface="Arial"/>
                <a:buChar char="•"/>
              </a:pPr>
              <a:r>
                <a:rPr lang="en-US" sz="2000">
                  <a:solidFill>
                    <a:srgbClr val="1B344D"/>
                  </a:solidFill>
                  <a:latin typeface="Assistant Regular"/>
                </a:rPr>
                <a:t>How many songs a user comments in avg?</a:t>
              </a:r>
            </a:p>
            <a:p>
              <a:pPr>
                <a:lnSpc>
                  <a:spcPts val="3200"/>
                </a:lnSpc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28575"/>
              <a:ext cx="13204521" cy="6549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30"/>
                </a:lnSpc>
              </a:pPr>
              <a:r>
                <a:rPr lang="en-US" sz="3177">
                  <a:solidFill>
                    <a:srgbClr val="000000"/>
                  </a:solidFill>
                  <a:latin typeface="Roboto Mono Regular Bold"/>
                </a:rPr>
                <a:t>ANALYTICS, STATISTCS AND SUGGESTIONS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DAE097om-M0</dc:identifier>
  <dcterms:modified xsi:type="dcterms:W3CDTF">2011-08-01T06:04:30Z</dcterms:modified>
  <cp:revision>1</cp:revision>
  <dc:title>SYP Share Your Playlist</dc:title>
</cp:coreProperties>
</file>