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rimo" panose="020B0604020202020204" pitchFamily="34" charset="0"/>
      <p:regular r:id="rId16"/>
    </p:embeddedFont>
    <p:embeddedFont>
      <p:font typeface="Assistant Regular" pitchFamily="2" charset="-79"/>
      <p:regular r:id="rId17"/>
    </p:embeddedFont>
    <p:embeddedFont>
      <p:font typeface="Assistant Regular Bold" pitchFamily="2" charset="-79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 Mono Regular" pitchFamily="2" charset="0"/>
      <p:regular r:id="rId24"/>
    </p:embeddedFont>
    <p:embeddedFont>
      <p:font typeface="Roboto Mono Regular Bold" pitchFamily="2" charset="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574" autoAdjust="0"/>
  </p:normalViewPr>
  <p:slideViewPr>
    <p:cSldViewPr>
      <p:cViewPr varScale="1">
        <p:scale>
          <a:sx n="85" d="100"/>
          <a:sy n="85" d="100"/>
        </p:scale>
        <p:origin x="2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3322565" cy="424180"/>
            <a:chOff x="0" y="0"/>
            <a:chExt cx="4430086" cy="565573"/>
          </a:xfrm>
        </p:grpSpPr>
        <p:sp>
          <p:nvSpPr>
            <p:cNvPr id="3" name="AutoShape 3"/>
            <p:cNvSpPr/>
            <p:nvPr/>
          </p:nvSpPr>
          <p:spPr>
            <a:xfrm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320005" y="-57150"/>
              <a:ext cx="2110081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56">
                  <a:solidFill>
                    <a:srgbClr val="553E5C"/>
                  </a:solidFill>
                  <a:latin typeface="Assistant Regular"/>
                </a:rPr>
                <a:t>01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12956" y="1055978"/>
            <a:ext cx="8175044" cy="817504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3849687"/>
            <a:ext cx="9765126" cy="263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553E5C"/>
                </a:solidFill>
                <a:latin typeface="Roboto Mono Regular"/>
              </a:rPr>
              <a:t>SYP</a:t>
            </a:r>
          </a:p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553E5C"/>
                </a:solidFill>
                <a:latin typeface="Roboto Mono Regular"/>
              </a:rPr>
              <a:t>Share Your Playlist</a:t>
            </a:r>
          </a:p>
          <a:p>
            <a:pPr algn="ctr">
              <a:lnSpc>
                <a:spcPts val="5500"/>
              </a:lnSpc>
            </a:pPr>
            <a:endParaRPr lang="en-US" sz="5000">
              <a:solidFill>
                <a:srgbClr val="553E5C"/>
              </a:solidFill>
              <a:latin typeface="Roboto Mono Regular"/>
            </a:endParaRPr>
          </a:p>
          <a:p>
            <a:pPr algn="ctr">
              <a:lnSpc>
                <a:spcPts val="2200"/>
              </a:lnSpc>
            </a:pPr>
            <a:r>
              <a:rPr lang="en-US" sz="2000">
                <a:solidFill>
                  <a:srgbClr val="553E5C"/>
                </a:solidFill>
                <a:latin typeface="Roboto Mono Regular"/>
              </a:rPr>
              <a:t>Connect with others, share your playlists and find new songs that you like!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825257"/>
            <a:ext cx="1086449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48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1868970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3322565" cy="424180"/>
            <a:chOff x="0" y="0"/>
            <a:chExt cx="4430086" cy="565573"/>
          </a:xfrm>
        </p:grpSpPr>
        <p:sp>
          <p:nvSpPr>
            <p:cNvPr id="4" name="AutoShape 4"/>
            <p:cNvSpPr/>
            <p:nvPr/>
          </p:nvSpPr>
          <p:spPr>
            <a:xfrm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320005" y="-57150"/>
              <a:ext cx="2110081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55">
                  <a:solidFill>
                    <a:srgbClr val="553E5C"/>
                  </a:solidFill>
                  <a:latin typeface="Assistant Regular"/>
                </a:rPr>
                <a:t>10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409812" y="9894617"/>
            <a:ext cx="6777044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  <p:sp>
        <p:nvSpPr>
          <p:cNvPr id="7" name="AutoShape 7"/>
          <p:cNvSpPr/>
          <p:nvPr/>
        </p:nvSpPr>
        <p:spPr>
          <a:xfrm>
            <a:off x="11868970" y="0"/>
            <a:ext cx="6419030" cy="10287000"/>
          </a:xfrm>
          <a:prstGeom prst="rect">
            <a:avLst/>
          </a:prstGeom>
          <a:solidFill>
            <a:srgbClr val="FFBD59"/>
          </a:solidFill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 t="3438" b="3438"/>
          <a:stretch>
            <a:fillRect/>
          </a:stretch>
        </p:blipFill>
        <p:spPr>
          <a:xfrm>
            <a:off x="1028700" y="1855727"/>
            <a:ext cx="9428170" cy="355403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6091422"/>
            <a:ext cx="9428170" cy="3831769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277949" y="4385945"/>
            <a:ext cx="5908907" cy="1648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Data</a:t>
            </a:r>
          </a:p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consistency </a:t>
            </a:r>
          </a:p>
        </p:txBody>
      </p:sp>
      <p:sp>
        <p:nvSpPr>
          <p:cNvPr id="11" name="AutoShape 11"/>
          <p:cNvSpPr/>
          <p:nvPr/>
        </p:nvSpPr>
        <p:spPr>
          <a:xfrm>
            <a:off x="652441" y="5752955"/>
            <a:ext cx="10757371" cy="0"/>
          </a:xfrm>
          <a:prstGeom prst="line">
            <a:avLst/>
          </a:prstGeom>
          <a:ln w="47625" cap="rnd">
            <a:solidFill>
              <a:srgbClr val="553E5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1562331" y="9900662"/>
            <a:ext cx="6624524" cy="291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63"/>
              </a:lnSpc>
            </a:pPr>
            <a:r>
              <a:rPr lang="en-US" sz="1759" spc="35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1868970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3322565" cy="424180"/>
            <a:chOff x="0" y="0"/>
            <a:chExt cx="4430086" cy="565573"/>
          </a:xfrm>
        </p:grpSpPr>
        <p:sp>
          <p:nvSpPr>
            <p:cNvPr id="4" name="AutoShape 4"/>
            <p:cNvSpPr/>
            <p:nvPr/>
          </p:nvSpPr>
          <p:spPr>
            <a:xfrm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320005" y="-57150"/>
              <a:ext cx="2110081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55">
                  <a:solidFill>
                    <a:srgbClr val="553E5C"/>
                  </a:solidFill>
                  <a:latin typeface="Assistant Regular"/>
                </a:rPr>
                <a:t>11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409812" y="9894617"/>
            <a:ext cx="6777044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  <p:sp>
        <p:nvSpPr>
          <p:cNvPr id="7" name="AutoShape 7"/>
          <p:cNvSpPr/>
          <p:nvPr/>
        </p:nvSpPr>
        <p:spPr>
          <a:xfrm>
            <a:off x="11868970" y="0"/>
            <a:ext cx="6419030" cy="10287000"/>
          </a:xfrm>
          <a:prstGeom prst="rect">
            <a:avLst/>
          </a:prstGeom>
          <a:solidFill>
            <a:srgbClr val="FFBD59"/>
          </a:solidFill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 l="221" r="221"/>
          <a:stretch>
            <a:fillRect/>
          </a:stretch>
        </p:blipFill>
        <p:spPr>
          <a:xfrm>
            <a:off x="1028700" y="2983859"/>
            <a:ext cx="10319803" cy="433847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2277949" y="4385945"/>
            <a:ext cx="5908907" cy="1648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Data</a:t>
            </a:r>
          </a:p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consistency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562331" y="9900662"/>
            <a:ext cx="6624524" cy="291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63"/>
              </a:lnSpc>
            </a:pPr>
            <a:r>
              <a:rPr lang="en-US" sz="1759" spc="35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419030" cy="10287000"/>
          </a:xfrm>
          <a:prstGeom prst="rect">
            <a:avLst/>
          </a:prstGeom>
          <a:solidFill>
            <a:srgbClr val="FFBD59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3322565" cy="424180"/>
            <a:chOff x="0" y="0"/>
            <a:chExt cx="4430086" cy="565573"/>
          </a:xfrm>
        </p:grpSpPr>
        <p:sp>
          <p:nvSpPr>
            <p:cNvPr id="4" name="AutoShape 4"/>
            <p:cNvSpPr/>
            <p:nvPr/>
          </p:nvSpPr>
          <p:spPr>
            <a:xfrm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320005" y="-57150"/>
              <a:ext cx="2110081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55">
                  <a:solidFill>
                    <a:srgbClr val="553E5C"/>
                  </a:solidFill>
                  <a:latin typeface="Assistant Regular"/>
                </a:rPr>
                <a:t>12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l="2861" r="2861"/>
          <a:stretch>
            <a:fillRect/>
          </a:stretch>
        </p:blipFill>
        <p:spPr>
          <a:xfrm>
            <a:off x="7509859" y="328563"/>
            <a:ext cx="10115113" cy="603517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98494" y="4569438"/>
            <a:ext cx="6022043" cy="1648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Data Sharding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409812" y="9894617"/>
            <a:ext cx="6777044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389842" y="6791774"/>
            <a:ext cx="3508317" cy="2520352"/>
            <a:chOff x="0" y="-19050"/>
            <a:chExt cx="4677756" cy="3360469"/>
          </a:xfrm>
        </p:grpSpPr>
        <p:sp>
          <p:nvSpPr>
            <p:cNvPr id="10" name="TextBox 10"/>
            <p:cNvSpPr txBox="1"/>
            <p:nvPr/>
          </p:nvSpPr>
          <p:spPr>
            <a:xfrm>
              <a:off x="0" y="652392"/>
              <a:ext cx="4677756" cy="26890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2000" dirty="0">
                  <a:solidFill>
                    <a:srgbClr val="1B344D"/>
                  </a:solidFill>
                  <a:latin typeface="Assistant Regular Bold"/>
                </a:rPr>
                <a:t>Playlist collection:</a:t>
              </a:r>
              <a:r>
                <a:rPr lang="en-US" sz="2000" dirty="0">
                  <a:solidFill>
                    <a:srgbClr val="1B344D"/>
                  </a:solidFill>
                  <a:latin typeface="Assistant Regular"/>
                </a:rPr>
                <a:t> id field</a:t>
              </a:r>
            </a:p>
            <a:p>
              <a:pPr>
                <a:lnSpc>
                  <a:spcPts val="3200"/>
                </a:lnSpc>
              </a:pPr>
              <a:endParaRPr lang="en-US" sz="2000" dirty="0">
                <a:solidFill>
                  <a:srgbClr val="1B344D"/>
                </a:solidFill>
                <a:latin typeface="Assistant Regular"/>
              </a:endParaRPr>
            </a:p>
            <a:p>
              <a:pPr>
                <a:lnSpc>
                  <a:spcPts val="3200"/>
                </a:lnSpc>
              </a:pPr>
              <a:r>
                <a:rPr lang="en-US" sz="2000" dirty="0">
                  <a:solidFill>
                    <a:srgbClr val="1B344D"/>
                  </a:solidFill>
                  <a:latin typeface="Assistant Regular Bold"/>
                </a:rPr>
                <a:t>User collection:</a:t>
              </a:r>
              <a:r>
                <a:rPr lang="en-US" sz="2000" dirty="0">
                  <a:solidFill>
                    <a:srgbClr val="1B344D"/>
                  </a:solidFill>
                  <a:latin typeface="Assistant Regular"/>
                </a:rPr>
                <a:t> username field</a:t>
              </a:r>
            </a:p>
            <a:p>
              <a:pPr>
                <a:lnSpc>
                  <a:spcPts val="3200"/>
                </a:lnSpc>
              </a:pPr>
              <a:endParaRPr lang="en-US" sz="2000" dirty="0">
                <a:solidFill>
                  <a:srgbClr val="1B344D"/>
                </a:solidFill>
                <a:latin typeface="Assistant Regular"/>
              </a:endParaRPr>
            </a:p>
            <a:p>
              <a:pPr>
                <a:lnSpc>
                  <a:spcPts val="3200"/>
                </a:lnSpc>
              </a:pPr>
              <a:r>
                <a:rPr lang="en-US" sz="2000" dirty="0">
                  <a:solidFill>
                    <a:srgbClr val="1B344D"/>
                  </a:solidFill>
                  <a:latin typeface="Assistant Regular Bold"/>
                </a:rPr>
                <a:t>Song collection: </a:t>
              </a:r>
              <a:r>
                <a:rPr lang="en-US" sz="2000" dirty="0">
                  <a:solidFill>
                    <a:srgbClr val="1B344D"/>
                  </a:solidFill>
                  <a:latin typeface="Assistant Regular"/>
                </a:rPr>
                <a:t>id field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4677756" cy="389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9"/>
                </a:lnSpc>
              </a:pPr>
              <a:r>
                <a:rPr lang="en-US" sz="1876">
                  <a:solidFill>
                    <a:srgbClr val="000000"/>
                  </a:solidFill>
                  <a:latin typeface="Roboto Mono Regular Bold"/>
                </a:rPr>
                <a:t>SHARDING KEYS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699622" y="6806062"/>
            <a:ext cx="3925351" cy="1652138"/>
            <a:chOff x="0" y="0"/>
            <a:chExt cx="5233801" cy="220285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652392"/>
              <a:ext cx="5233801" cy="1550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1B344D"/>
                  </a:solidFill>
                  <a:latin typeface="Assistant Regular Bold"/>
                </a:rPr>
                <a:t>Hashed Strategy:</a:t>
              </a: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 The field chosen as the sharding key will be mapped through a hash function.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5233801" cy="389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9"/>
                </a:lnSpc>
              </a:pPr>
              <a:r>
                <a:rPr lang="en-US" sz="1876">
                  <a:solidFill>
                    <a:srgbClr val="000000"/>
                  </a:solidFill>
                  <a:latin typeface="Roboto Mono Regular Bold"/>
                </a:rPr>
                <a:t>PARTITION ALGORITHM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419030" cy="10287000"/>
          </a:xfrm>
          <a:prstGeom prst="rect">
            <a:avLst/>
          </a:prstGeom>
          <a:solidFill>
            <a:srgbClr val="FFBD59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3322565" cy="424180"/>
            <a:chOff x="0" y="0"/>
            <a:chExt cx="4430086" cy="565573"/>
          </a:xfrm>
        </p:grpSpPr>
        <p:sp>
          <p:nvSpPr>
            <p:cNvPr id="4" name="AutoShape 4"/>
            <p:cNvSpPr/>
            <p:nvPr/>
          </p:nvSpPr>
          <p:spPr>
            <a:xfrm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320005" y="-57150"/>
              <a:ext cx="2110081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55">
                  <a:solidFill>
                    <a:srgbClr val="553E5C"/>
                  </a:solidFill>
                  <a:latin typeface="Assistant Regular"/>
                </a:rPr>
                <a:t>13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832854" y="104817"/>
            <a:ext cx="9426446" cy="942644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98494" y="3171508"/>
            <a:ext cx="6022043" cy="4077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Software </a:t>
            </a:r>
          </a:p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&amp; </a:t>
            </a:r>
          </a:p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Hardware Architecture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409812" y="9894617"/>
            <a:ext cx="6777044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077489" cy="10287000"/>
          </a:xfrm>
          <a:prstGeom prst="rect">
            <a:avLst/>
          </a:prstGeom>
          <a:solidFill>
            <a:srgbClr val="FFBD59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3322565" cy="424180"/>
            <a:chOff x="0" y="0"/>
            <a:chExt cx="4430086" cy="565573"/>
          </a:xfrm>
        </p:grpSpPr>
        <p:sp>
          <p:nvSpPr>
            <p:cNvPr id="4" name="AutoShape 4"/>
            <p:cNvSpPr/>
            <p:nvPr/>
          </p:nvSpPr>
          <p:spPr>
            <a:xfrm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320005" y="-57150"/>
              <a:ext cx="2110081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55">
                  <a:solidFill>
                    <a:srgbClr val="553E5C"/>
                  </a:solidFill>
                  <a:latin typeface="Assistant Regular"/>
                </a:rPr>
                <a:t>14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5545" y="4385945"/>
            <a:ext cx="6866400" cy="1648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Final Considerations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409812" y="9894617"/>
            <a:ext cx="6777044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2A34EC-5FB3-3C41-A5EF-F2A2A882B769}"/>
              </a:ext>
            </a:extLst>
          </p:cNvPr>
          <p:cNvSpPr/>
          <p:nvPr/>
        </p:nvSpPr>
        <p:spPr>
          <a:xfrm>
            <a:off x="7924800" y="2033554"/>
            <a:ext cx="9144000" cy="78610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31801" lvl="1" indent="-215900">
              <a:lnSpc>
                <a:spcPts val="3200"/>
              </a:lnSpc>
              <a:buFont typeface="Arial"/>
              <a:buChar char="•"/>
            </a:pPr>
            <a:r>
              <a:rPr lang="en-US" sz="2200" dirty="0">
                <a:solidFill>
                  <a:srgbClr val="1B344D"/>
                </a:solidFill>
                <a:latin typeface="Assistant Regular"/>
              </a:rPr>
              <a:t>Add a password encryption system to the application;</a:t>
            </a:r>
          </a:p>
          <a:p>
            <a:pPr>
              <a:lnSpc>
                <a:spcPts val="3200"/>
              </a:lnSpc>
            </a:pPr>
            <a:endParaRPr lang="en-US" sz="2200" dirty="0">
              <a:solidFill>
                <a:srgbClr val="1B344D"/>
              </a:solidFill>
              <a:latin typeface="Assistant Regular"/>
            </a:endParaRPr>
          </a:p>
          <a:p>
            <a:pPr>
              <a:lnSpc>
                <a:spcPts val="3200"/>
              </a:lnSpc>
            </a:pPr>
            <a:endParaRPr lang="en-US" sz="2200" dirty="0">
              <a:solidFill>
                <a:srgbClr val="1B344D"/>
              </a:solidFill>
              <a:latin typeface="Assistant Regular"/>
            </a:endParaRPr>
          </a:p>
          <a:p>
            <a:pPr>
              <a:lnSpc>
                <a:spcPts val="3200"/>
              </a:lnSpc>
            </a:pPr>
            <a:endParaRPr lang="en-US" sz="2200" dirty="0">
              <a:solidFill>
                <a:srgbClr val="1B344D"/>
              </a:solidFill>
              <a:latin typeface="Assistant Regular"/>
            </a:endParaRPr>
          </a:p>
          <a:p>
            <a:pPr marL="431801" lvl="1" indent="-215900">
              <a:lnSpc>
                <a:spcPts val="3200"/>
              </a:lnSpc>
              <a:buFont typeface="Arial"/>
              <a:buChar char="•"/>
            </a:pPr>
            <a:r>
              <a:rPr lang="en-US" sz="2200" dirty="0">
                <a:solidFill>
                  <a:srgbClr val="1B344D"/>
                </a:solidFill>
                <a:latin typeface="Assistant Regular"/>
              </a:rPr>
              <a:t>Improve the login system of the application (cookies);</a:t>
            </a:r>
          </a:p>
          <a:p>
            <a:pPr>
              <a:lnSpc>
                <a:spcPts val="3200"/>
              </a:lnSpc>
            </a:pPr>
            <a:endParaRPr lang="en-US" sz="2200" dirty="0">
              <a:solidFill>
                <a:srgbClr val="1B344D"/>
              </a:solidFill>
              <a:latin typeface="Assistant Regular"/>
            </a:endParaRPr>
          </a:p>
          <a:p>
            <a:pPr>
              <a:lnSpc>
                <a:spcPts val="3200"/>
              </a:lnSpc>
            </a:pPr>
            <a:endParaRPr lang="en-US" sz="2200" dirty="0">
              <a:solidFill>
                <a:srgbClr val="1B344D"/>
              </a:solidFill>
              <a:latin typeface="Assistant Regular"/>
            </a:endParaRPr>
          </a:p>
          <a:p>
            <a:pPr>
              <a:lnSpc>
                <a:spcPts val="3200"/>
              </a:lnSpc>
            </a:pPr>
            <a:endParaRPr lang="en-US" sz="2200" dirty="0">
              <a:solidFill>
                <a:srgbClr val="1B344D"/>
              </a:solidFill>
              <a:latin typeface="Assistant Regular"/>
            </a:endParaRPr>
          </a:p>
          <a:p>
            <a:pPr marL="431801" lvl="1" indent="-215900">
              <a:lnSpc>
                <a:spcPts val="3200"/>
              </a:lnSpc>
              <a:buFont typeface="Arial"/>
              <a:buChar char="•"/>
            </a:pPr>
            <a:r>
              <a:rPr lang="en-US" sz="2200" dirty="0">
                <a:solidFill>
                  <a:srgbClr val="1B344D"/>
                </a:solidFill>
                <a:latin typeface="Assistant Regular"/>
              </a:rPr>
              <a:t>Improve the consistency management with a thread that tries automatically to recover failed operations;</a:t>
            </a:r>
          </a:p>
          <a:p>
            <a:pPr>
              <a:lnSpc>
                <a:spcPts val="3200"/>
              </a:lnSpc>
            </a:pPr>
            <a:endParaRPr lang="en-US" sz="2200" dirty="0">
              <a:solidFill>
                <a:srgbClr val="1B344D"/>
              </a:solidFill>
              <a:latin typeface="Assistant Regular"/>
            </a:endParaRPr>
          </a:p>
          <a:p>
            <a:pPr>
              <a:lnSpc>
                <a:spcPts val="3200"/>
              </a:lnSpc>
            </a:pPr>
            <a:endParaRPr lang="en-US" sz="2200" dirty="0">
              <a:solidFill>
                <a:srgbClr val="1B344D"/>
              </a:solidFill>
              <a:latin typeface="Assistant Regular"/>
            </a:endParaRPr>
          </a:p>
          <a:p>
            <a:pPr>
              <a:lnSpc>
                <a:spcPts val="3200"/>
              </a:lnSpc>
            </a:pPr>
            <a:endParaRPr lang="en-US" sz="2200" dirty="0">
              <a:solidFill>
                <a:srgbClr val="1B344D"/>
              </a:solidFill>
              <a:latin typeface="Assistant Regular"/>
            </a:endParaRPr>
          </a:p>
          <a:p>
            <a:pPr marL="431801" lvl="1" indent="-215900">
              <a:lnSpc>
                <a:spcPts val="3200"/>
              </a:lnSpc>
              <a:buFont typeface="Arial"/>
              <a:buChar char="•"/>
            </a:pPr>
            <a:r>
              <a:rPr lang="en-US" sz="2200" dirty="0">
                <a:solidFill>
                  <a:srgbClr val="1B344D"/>
                </a:solidFill>
                <a:latin typeface="Assistant Regular"/>
              </a:rPr>
              <a:t>Implement an automatic scraping script to add automatically the information of the songs to the databases, instead of add them manually.</a:t>
            </a:r>
          </a:p>
          <a:p>
            <a:pPr>
              <a:lnSpc>
                <a:spcPts val="3200"/>
              </a:lnSpc>
            </a:pPr>
            <a:endParaRPr lang="en-US" sz="2200" dirty="0">
              <a:solidFill>
                <a:srgbClr val="1B344D"/>
              </a:solidFill>
              <a:latin typeface="Assistant Regular"/>
            </a:endParaRPr>
          </a:p>
          <a:p>
            <a:pPr marL="431801" lvl="1" indent="-215900">
              <a:lnSpc>
                <a:spcPts val="3200"/>
              </a:lnSpc>
              <a:buFont typeface="Arial"/>
              <a:buChar char="•"/>
            </a:pPr>
            <a:endParaRPr lang="en-US" sz="2200" dirty="0">
              <a:solidFill>
                <a:srgbClr val="1B344D"/>
              </a:solidFill>
              <a:latin typeface="Assistant Regular"/>
            </a:endParaRPr>
          </a:p>
          <a:p>
            <a:pPr>
              <a:lnSpc>
                <a:spcPts val="3200"/>
              </a:lnSpc>
            </a:pPr>
            <a:endParaRPr lang="en-US" sz="2200" dirty="0">
              <a:solidFill>
                <a:srgbClr val="1B344D"/>
              </a:solidFill>
              <a:latin typeface="Assistant Regular"/>
            </a:endParaRPr>
          </a:p>
          <a:p>
            <a:pPr>
              <a:lnSpc>
                <a:spcPts val="3200"/>
              </a:lnSpc>
            </a:pPr>
            <a:endParaRPr lang="en-US" sz="2200" dirty="0">
              <a:solidFill>
                <a:srgbClr val="1B344D"/>
              </a:solidFill>
              <a:latin typeface="Assistant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419030" cy="10287000"/>
          </a:xfrm>
          <a:prstGeom prst="rect">
            <a:avLst/>
          </a:prstGeom>
          <a:solidFill>
            <a:srgbClr val="FFBD59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3322565" cy="424180"/>
            <a:chOff x="0" y="0"/>
            <a:chExt cx="4430086" cy="565573"/>
          </a:xfrm>
        </p:grpSpPr>
        <p:sp>
          <p:nvSpPr>
            <p:cNvPr id="4" name="AutoShape 4"/>
            <p:cNvSpPr/>
            <p:nvPr/>
          </p:nvSpPr>
          <p:spPr>
            <a:xfrm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320005" y="-57150"/>
              <a:ext cx="2110081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56">
                  <a:solidFill>
                    <a:srgbClr val="553E5C"/>
                  </a:solidFill>
                  <a:latin typeface="Assistant Regular"/>
                </a:rPr>
                <a:t>02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49481" y="408885"/>
            <a:ext cx="9809819" cy="811564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98494" y="4385945"/>
            <a:ext cx="6022043" cy="1648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Class Diagram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409812" y="9894617"/>
            <a:ext cx="6777044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40102" y="1241382"/>
            <a:ext cx="13607797" cy="6426137"/>
            <a:chOff x="0" y="114300"/>
            <a:chExt cx="18143729" cy="8568183"/>
          </a:xfrm>
        </p:grpSpPr>
        <p:sp>
          <p:nvSpPr>
            <p:cNvPr id="3" name="TextBox 3"/>
            <p:cNvSpPr txBox="1"/>
            <p:nvPr/>
          </p:nvSpPr>
          <p:spPr>
            <a:xfrm>
              <a:off x="0" y="114300"/>
              <a:ext cx="18143729" cy="1059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94"/>
                </a:lnSpc>
              </a:pPr>
              <a:r>
                <a:rPr lang="en-US" sz="5794" u="sng">
                  <a:solidFill>
                    <a:srgbClr val="553E5C"/>
                  </a:solidFill>
                  <a:latin typeface="Roboto Mono Regular"/>
                </a:rPr>
                <a:t>Dataset Description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16189"/>
              <a:ext cx="18143729" cy="70662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2000" dirty="0">
                  <a:solidFill>
                    <a:srgbClr val="553E5C"/>
                  </a:solidFill>
                  <a:latin typeface="Assistant Regular Bold"/>
                </a:rPr>
                <a:t>Source</a:t>
              </a:r>
              <a:r>
                <a:rPr lang="en-US" sz="2000" dirty="0">
                  <a:solidFill>
                    <a:srgbClr val="553E5C"/>
                  </a:solidFill>
                  <a:latin typeface="Assistant Regular"/>
                </a:rPr>
                <a:t>:</a:t>
              </a:r>
            </a:p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553E5C"/>
                  </a:solidFill>
                  <a:latin typeface="Assistant Regular"/>
                </a:rPr>
                <a:t>Kaggle (Spotify playlists) </a:t>
              </a:r>
            </a:p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553E5C"/>
                  </a:solidFill>
                  <a:latin typeface="Assistant Regular"/>
                </a:rPr>
                <a:t>Data scraping from Genius (users, comments and song's information) </a:t>
              </a:r>
            </a:p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553E5C"/>
                  </a:solidFill>
                  <a:latin typeface="Assistant Regular"/>
                </a:rPr>
                <a:t>Random generated data (comment's vote, user's password, birth date and creation date)</a:t>
              </a:r>
            </a:p>
            <a:p>
              <a:pPr>
                <a:lnSpc>
                  <a:spcPts val="3200"/>
                </a:lnSpc>
              </a:pPr>
              <a:endParaRPr lang="en-US" sz="2000" dirty="0">
                <a:solidFill>
                  <a:srgbClr val="553E5C"/>
                </a:solidFill>
                <a:latin typeface="Assistant Regular"/>
              </a:endParaRPr>
            </a:p>
            <a:p>
              <a:pPr>
                <a:lnSpc>
                  <a:spcPts val="3200"/>
                </a:lnSpc>
              </a:pPr>
              <a:r>
                <a:rPr lang="en-US" sz="2000" dirty="0">
                  <a:solidFill>
                    <a:srgbClr val="553E5C"/>
                  </a:solidFill>
                  <a:latin typeface="Assistant Regular Bold"/>
                </a:rPr>
                <a:t>Description</a:t>
              </a:r>
              <a:r>
                <a:rPr lang="en-US" sz="2000" dirty="0">
                  <a:solidFill>
                    <a:srgbClr val="553E5C"/>
                  </a:solidFill>
                  <a:latin typeface="Assistant Regular"/>
                </a:rPr>
                <a:t>: The dataset is composed taking the Kaggle’s dataset (</a:t>
              </a:r>
              <a:r>
                <a:rPr lang="en-US" sz="2000" dirty="0" err="1">
                  <a:solidFill>
                    <a:srgbClr val="553E5C"/>
                  </a:solidFill>
                  <a:latin typeface="Assistant Regular"/>
                </a:rPr>
                <a:t>spotify</a:t>
              </a:r>
              <a:r>
                <a:rPr lang="en-US" sz="2000" dirty="0">
                  <a:solidFill>
                    <a:srgbClr val="553E5C"/>
                  </a:solidFill>
                  <a:latin typeface="Assistant Regular"/>
                </a:rPr>
                <a:t> playlist) which contains user that created a playlist, playlist name, song in the playlist. To this dataset we add the users (that will use the social), comments of them and the information of a specific song. At the end, we add the random generated </a:t>
              </a:r>
              <a:r>
                <a:rPr lang="en-US" sz="2000" dirty="0" err="1">
                  <a:solidFill>
                    <a:srgbClr val="553E5C"/>
                  </a:solidFill>
                  <a:latin typeface="Assistant Regular"/>
                </a:rPr>
                <a:t>informations</a:t>
              </a:r>
              <a:r>
                <a:rPr lang="en-US" sz="2000" dirty="0">
                  <a:solidFill>
                    <a:srgbClr val="553E5C"/>
                  </a:solidFill>
                  <a:latin typeface="Assistant Regular"/>
                </a:rPr>
                <a:t>.  </a:t>
              </a:r>
            </a:p>
            <a:p>
              <a:pPr>
                <a:lnSpc>
                  <a:spcPts val="3200"/>
                </a:lnSpc>
              </a:pPr>
              <a:endParaRPr lang="en-US" sz="2000" dirty="0">
                <a:solidFill>
                  <a:srgbClr val="553E5C"/>
                </a:solidFill>
                <a:latin typeface="Assistant Regular"/>
              </a:endParaRPr>
            </a:p>
            <a:p>
              <a:pPr>
                <a:lnSpc>
                  <a:spcPts val="3200"/>
                </a:lnSpc>
              </a:pPr>
              <a:r>
                <a:rPr lang="en-US" sz="2000" dirty="0">
                  <a:solidFill>
                    <a:srgbClr val="553E5C"/>
                  </a:solidFill>
                  <a:latin typeface="Assistant Regular Bold"/>
                </a:rPr>
                <a:t>Volume</a:t>
              </a:r>
              <a:r>
                <a:rPr lang="en-US" sz="2000" dirty="0">
                  <a:solidFill>
                    <a:srgbClr val="553E5C"/>
                  </a:solidFill>
                  <a:latin typeface="Assistant Regular"/>
                </a:rPr>
                <a:t>: ~300 MB </a:t>
              </a:r>
            </a:p>
            <a:p>
              <a:pPr>
                <a:lnSpc>
                  <a:spcPts val="3200"/>
                </a:lnSpc>
              </a:pPr>
              <a:endParaRPr lang="en-US" sz="2000" dirty="0">
                <a:solidFill>
                  <a:srgbClr val="553E5C"/>
                </a:solidFill>
                <a:latin typeface="Assistant Regular"/>
              </a:endParaRPr>
            </a:p>
            <a:p>
              <a:pPr>
                <a:lnSpc>
                  <a:spcPts val="3200"/>
                </a:lnSpc>
              </a:pPr>
              <a:r>
                <a:rPr lang="en-US" sz="2000" dirty="0">
                  <a:solidFill>
                    <a:srgbClr val="553E5C"/>
                  </a:solidFill>
                  <a:latin typeface="Assistant Regular Bold"/>
                </a:rPr>
                <a:t>Variety</a:t>
              </a:r>
              <a:r>
                <a:rPr lang="en-US" sz="2000" dirty="0">
                  <a:solidFill>
                    <a:srgbClr val="553E5C"/>
                  </a:solidFill>
                  <a:latin typeface="Assistant Regular"/>
                </a:rPr>
                <a:t>: </a:t>
              </a:r>
              <a:r>
                <a:rPr lang="en-US" sz="2000" dirty="0" err="1">
                  <a:solidFill>
                    <a:srgbClr val="553E5C"/>
                  </a:solidFill>
                  <a:latin typeface="Assistant Regular"/>
                </a:rPr>
                <a:t>Kaggle_db</a:t>
              </a:r>
              <a:r>
                <a:rPr lang="en-US" sz="2000" dirty="0">
                  <a:solidFill>
                    <a:srgbClr val="553E5C"/>
                  </a:solidFill>
                  <a:latin typeface="Assistant Regular"/>
                </a:rPr>
                <a:t> (file csv) + Scraping from Genius + Random generation of votes</a:t>
              </a:r>
            </a:p>
            <a:p>
              <a:pPr>
                <a:lnSpc>
                  <a:spcPts val="3200"/>
                </a:lnSpc>
              </a:pPr>
              <a:endParaRPr lang="en-US" sz="2000" dirty="0">
                <a:solidFill>
                  <a:srgbClr val="553E5C"/>
                </a:solidFill>
                <a:latin typeface="Assistant Regular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3322565" cy="424180"/>
            <a:chOff x="0" y="0"/>
            <a:chExt cx="4430086" cy="565573"/>
          </a:xfrm>
        </p:grpSpPr>
        <p:sp>
          <p:nvSpPr>
            <p:cNvPr id="6" name="AutoShape 6"/>
            <p:cNvSpPr/>
            <p:nvPr/>
          </p:nvSpPr>
          <p:spPr>
            <a:xfrm>
              <a:off x="0" y="250996"/>
              <a:ext cx="1740957" cy="63581"/>
            </a:xfrm>
            <a:prstGeom prst="rect">
              <a:avLst/>
            </a:prstGeom>
            <a:solidFill>
              <a:srgbClr val="1B344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2320005" y="-57150"/>
              <a:ext cx="2110081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56">
                  <a:solidFill>
                    <a:srgbClr val="553E5C"/>
                  </a:solidFill>
                  <a:latin typeface="Assistant Regular"/>
                </a:rPr>
                <a:t>03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409812" y="9894617"/>
            <a:ext cx="6777044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61293" y="673278"/>
            <a:ext cx="9903391" cy="7158634"/>
            <a:chOff x="0" y="0"/>
            <a:chExt cx="13204521" cy="9544845"/>
          </a:xfrm>
        </p:grpSpPr>
        <p:sp>
          <p:nvSpPr>
            <p:cNvPr id="3" name="TextBox 3"/>
            <p:cNvSpPr txBox="1"/>
            <p:nvPr/>
          </p:nvSpPr>
          <p:spPr>
            <a:xfrm>
              <a:off x="0" y="1154408"/>
              <a:ext cx="13204521" cy="83904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1696" lvl="1" indent="-285848">
                <a:lnSpc>
                  <a:spcPts val="4236"/>
                </a:lnSpc>
                <a:buFont typeface="Arial"/>
                <a:buChar char="•"/>
              </a:pPr>
              <a:r>
                <a:rPr lang="en-US" sz="2647">
                  <a:solidFill>
                    <a:srgbClr val="1B344D"/>
                  </a:solidFill>
                  <a:latin typeface="Assistant Regular"/>
                </a:rPr>
                <a:t>The application must provide a great quality of service (QoS) in terms of high availability, l</a:t>
              </a:r>
              <a:r>
                <a:rPr lang="en-US" sz="2647">
                  <a:solidFill>
                    <a:srgbClr val="1B344D"/>
                  </a:solidFill>
                  <a:latin typeface="Arimo"/>
                </a:rPr>
                <a:t>ow latency and tolerance to failure.</a:t>
              </a:r>
            </a:p>
            <a:p>
              <a:pPr>
                <a:lnSpc>
                  <a:spcPts val="4236"/>
                </a:lnSpc>
              </a:pPr>
              <a:endParaRPr lang="en-US" sz="2647">
                <a:solidFill>
                  <a:srgbClr val="1B344D"/>
                </a:solidFill>
                <a:latin typeface="Arimo"/>
              </a:endParaRPr>
            </a:p>
            <a:p>
              <a:pPr>
                <a:lnSpc>
                  <a:spcPts val="4236"/>
                </a:lnSpc>
              </a:pPr>
              <a:endParaRPr lang="en-US" sz="2647">
                <a:solidFill>
                  <a:srgbClr val="1B344D"/>
                </a:solidFill>
                <a:latin typeface="Arimo"/>
              </a:endParaRPr>
            </a:p>
            <a:p>
              <a:pPr marL="571696" lvl="1" indent="-285848">
                <a:lnSpc>
                  <a:spcPts val="4236"/>
                </a:lnSpc>
                <a:buFont typeface="Arial"/>
                <a:buChar char="•"/>
              </a:pPr>
              <a:r>
                <a:rPr lang="en-US" sz="2647">
                  <a:solidFill>
                    <a:srgbClr val="1B344D"/>
                  </a:solidFill>
                  <a:latin typeface="Assistant Regular"/>
                </a:rPr>
                <a:t>The user’s usernames must be unique.</a:t>
              </a:r>
            </a:p>
            <a:p>
              <a:pPr>
                <a:lnSpc>
                  <a:spcPts val="4236"/>
                </a:lnSpc>
              </a:pPr>
              <a:endParaRPr lang="en-US" sz="2647">
                <a:solidFill>
                  <a:srgbClr val="1B344D"/>
                </a:solidFill>
                <a:latin typeface="Assistant Regular"/>
              </a:endParaRPr>
            </a:p>
            <a:p>
              <a:pPr>
                <a:lnSpc>
                  <a:spcPts val="4236"/>
                </a:lnSpc>
              </a:pPr>
              <a:endParaRPr lang="en-US" sz="2647">
                <a:solidFill>
                  <a:srgbClr val="1B344D"/>
                </a:solidFill>
                <a:latin typeface="Assistant Regular"/>
              </a:endParaRPr>
            </a:p>
            <a:p>
              <a:pPr marL="571696" lvl="1" indent="-285848">
                <a:lnSpc>
                  <a:spcPts val="4236"/>
                </a:lnSpc>
                <a:buFont typeface="Arial"/>
                <a:buChar char="•"/>
              </a:pPr>
              <a:r>
                <a:rPr lang="en-US" sz="2647">
                  <a:solidFill>
                    <a:srgbClr val="1B344D"/>
                  </a:solidFill>
                  <a:latin typeface="Assistant Regular"/>
                </a:rPr>
                <a:t>The application shall be user-friendly, since a user shall interact with an intuitive graphical interface.</a:t>
              </a:r>
            </a:p>
            <a:p>
              <a:pPr>
                <a:lnSpc>
                  <a:spcPts val="4236"/>
                </a:lnSpc>
              </a:pPr>
              <a:endParaRPr lang="en-US" sz="2647">
                <a:solidFill>
                  <a:srgbClr val="1B344D"/>
                </a:solidFill>
                <a:latin typeface="Assistant Regular"/>
              </a:endParaRPr>
            </a:p>
            <a:p>
              <a:pPr>
                <a:lnSpc>
                  <a:spcPts val="4236"/>
                </a:lnSpc>
              </a:pPr>
              <a:endParaRPr lang="en-US" sz="2647">
                <a:solidFill>
                  <a:srgbClr val="1B344D"/>
                </a:solidFill>
                <a:latin typeface="Assistant Regular"/>
              </a:endParaRPr>
            </a:p>
            <a:p>
              <a:pPr marL="571696" lvl="1" indent="-285848">
                <a:lnSpc>
                  <a:spcPts val="4236"/>
                </a:lnSpc>
                <a:buFont typeface="Arial"/>
                <a:buChar char="•"/>
              </a:pPr>
              <a:r>
                <a:rPr lang="en-US" sz="2647">
                  <a:solidFill>
                    <a:srgbClr val="1B344D"/>
                  </a:solidFill>
                  <a:latin typeface="Assistant Regular"/>
                </a:rPr>
                <a:t>The code shall be readable and easy to maintain.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3204521" cy="65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3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0"/>
            <a:ext cx="7340147" cy="10287000"/>
          </a:xfrm>
          <a:prstGeom prst="rect">
            <a:avLst/>
          </a:prstGeom>
          <a:solidFill>
            <a:srgbClr val="FFBD59"/>
          </a:solidFill>
        </p:spPr>
      </p:sp>
      <p:grpSp>
        <p:nvGrpSpPr>
          <p:cNvPr id="6" name="Group 6"/>
          <p:cNvGrpSpPr/>
          <p:nvPr/>
        </p:nvGrpSpPr>
        <p:grpSpPr>
          <a:xfrm>
            <a:off x="1028700" y="1028700"/>
            <a:ext cx="3322565" cy="424180"/>
            <a:chOff x="0" y="0"/>
            <a:chExt cx="4430086" cy="565573"/>
          </a:xfrm>
        </p:grpSpPr>
        <p:sp>
          <p:nvSpPr>
            <p:cNvPr id="7" name="AutoShape 7"/>
            <p:cNvSpPr/>
            <p:nvPr/>
          </p:nvSpPr>
          <p:spPr>
            <a:xfrm>
              <a:off x="0" y="250996"/>
              <a:ext cx="1740957" cy="63581"/>
            </a:xfrm>
            <a:prstGeom prst="rect">
              <a:avLst/>
            </a:prstGeom>
            <a:solidFill>
              <a:srgbClr val="1B344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2320005" y="-57150"/>
              <a:ext cx="2110081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56">
                  <a:solidFill>
                    <a:srgbClr val="1B344D"/>
                  </a:solidFill>
                  <a:latin typeface="Assistant Regular"/>
                </a:rPr>
                <a:t>04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98494" y="4385945"/>
            <a:ext cx="7019919" cy="1648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Non-Functional Requirements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409812" y="9894617"/>
            <a:ext cx="6777044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3322565" cy="424180"/>
            <a:chOff x="0" y="0"/>
            <a:chExt cx="4430086" cy="565573"/>
          </a:xfrm>
        </p:grpSpPr>
        <p:sp>
          <p:nvSpPr>
            <p:cNvPr id="4" name="AutoShape 4"/>
            <p:cNvSpPr/>
            <p:nvPr/>
          </p:nvSpPr>
          <p:spPr>
            <a:xfrm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320005" y="-57150"/>
              <a:ext cx="2110081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56">
                  <a:solidFill>
                    <a:srgbClr val="553E5C"/>
                  </a:solidFill>
                  <a:latin typeface="Assistant Regular"/>
                </a:rPr>
                <a:t>05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756675"/>
            <a:ext cx="7873610" cy="5541246"/>
            <a:chOff x="0" y="0"/>
            <a:chExt cx="10498146" cy="7388329"/>
          </a:xfrm>
        </p:grpSpPr>
        <p:sp>
          <p:nvSpPr>
            <p:cNvPr id="7" name="TextBox 7"/>
            <p:cNvSpPr txBox="1"/>
            <p:nvPr/>
          </p:nvSpPr>
          <p:spPr>
            <a:xfrm>
              <a:off x="0" y="738091"/>
              <a:ext cx="10498146" cy="20838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READ-HEAVY</a:t>
              </a:r>
            </a:p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LOW LATENCY </a:t>
              </a:r>
            </a:p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HIGH AVAILABILITY</a:t>
              </a:r>
            </a:p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EVENTUAL CONSISTENCY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10498146" cy="49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400">
                  <a:solidFill>
                    <a:srgbClr val="6B4DDB"/>
                  </a:solidFill>
                  <a:latin typeface="Roboto Mono Regular Bold"/>
                </a:rPr>
                <a:t>AP APPROACH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584227"/>
              <a:ext cx="10498146" cy="5209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19"/>
                </a:lnSpc>
              </a:pPr>
              <a:r>
                <a:rPr lang="en-US" sz="2199">
                  <a:solidFill>
                    <a:srgbClr val="1B344D"/>
                  </a:solidFill>
                  <a:latin typeface="Assistant Regular"/>
                </a:rPr>
                <a:t>Write concern parameter                      w = 2 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834038"/>
              <a:ext cx="10498146" cy="492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19"/>
                </a:lnSpc>
              </a:pPr>
              <a:r>
                <a:rPr lang="en-US" sz="2399">
                  <a:solidFill>
                    <a:srgbClr val="6B4DDB"/>
                  </a:solidFill>
                  <a:latin typeface="Roboto Mono Regular Bold"/>
                </a:rPr>
                <a:t>WRITE CONCERN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6867417"/>
              <a:ext cx="10498146" cy="5209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19"/>
                </a:lnSpc>
              </a:pPr>
              <a:r>
                <a:rPr lang="en-US" sz="2199">
                  <a:solidFill>
                    <a:srgbClr val="1B344D"/>
                  </a:solidFill>
                  <a:latin typeface="Assistant Regular"/>
                </a:rPr>
                <a:t>Read Preference parameter                readPreference = nearest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117228"/>
              <a:ext cx="10498146" cy="492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19"/>
                </a:lnSpc>
              </a:pPr>
              <a:r>
                <a:rPr lang="en-US" sz="2399">
                  <a:solidFill>
                    <a:srgbClr val="6B4DDB"/>
                  </a:solidFill>
                  <a:latin typeface="Roboto Mono Regular Bold"/>
                </a:rPr>
                <a:t>READ PREFERENCE 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>
            <a:off x="4338698" y="6443792"/>
            <a:ext cx="466603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4" name="AutoShape 14"/>
          <p:cNvSpPr/>
          <p:nvPr/>
        </p:nvSpPr>
        <p:spPr>
          <a:xfrm>
            <a:off x="4351265" y="8124093"/>
            <a:ext cx="466603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435332" y="4116384"/>
            <a:ext cx="4629485" cy="4475169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0525227" y="2928186"/>
            <a:ext cx="6734073" cy="838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CAP theorem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409812" y="9894617"/>
            <a:ext cx="6777044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419030" cy="10287000"/>
          </a:xfrm>
          <a:prstGeom prst="rect">
            <a:avLst/>
          </a:prstGeom>
          <a:solidFill>
            <a:srgbClr val="FFBD59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3322565" cy="424180"/>
            <a:chOff x="0" y="0"/>
            <a:chExt cx="4430086" cy="565573"/>
          </a:xfrm>
        </p:grpSpPr>
        <p:sp>
          <p:nvSpPr>
            <p:cNvPr id="4" name="AutoShape 4"/>
            <p:cNvSpPr/>
            <p:nvPr/>
          </p:nvSpPr>
          <p:spPr>
            <a:xfrm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320005" y="-57150"/>
              <a:ext cx="2110081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56">
                  <a:solidFill>
                    <a:srgbClr val="553E5C"/>
                  </a:solidFill>
                  <a:latin typeface="Assistant Regular"/>
                </a:rPr>
                <a:t>06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99557" y="1240790"/>
            <a:ext cx="4465815" cy="272288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099557" y="3963677"/>
            <a:ext cx="4465815" cy="136331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240333" y="3048736"/>
            <a:ext cx="4465815" cy="267794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099557" y="6034405"/>
            <a:ext cx="4465815" cy="377364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240333" y="5726677"/>
            <a:ext cx="4465815" cy="194761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630408" y="8832599"/>
            <a:ext cx="3158214" cy="85140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98494" y="4164626"/>
            <a:ext cx="6022043" cy="2458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MongoDB</a:t>
            </a:r>
          </a:p>
          <a:p>
            <a:pPr algn="ctr">
              <a:lnSpc>
                <a:spcPts val="6399"/>
              </a:lnSpc>
            </a:pPr>
            <a:endParaRPr lang="en-US" sz="6399">
              <a:solidFill>
                <a:srgbClr val="553E5C"/>
              </a:solidFill>
              <a:latin typeface="Roboto Mono Regular"/>
            </a:endParaRPr>
          </a:p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Design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419631" y="908050"/>
            <a:ext cx="3448738" cy="269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>
                <a:solidFill>
                  <a:srgbClr val="553E5C"/>
                </a:solidFill>
                <a:latin typeface="Roboto Mono Regular"/>
              </a:rPr>
              <a:t>User collection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178357" y="5755252"/>
            <a:ext cx="4308215" cy="269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>
                <a:solidFill>
                  <a:srgbClr val="553E5C"/>
                </a:solidFill>
                <a:latin typeface="Roboto Mono Regular"/>
              </a:rPr>
              <a:t>Playlist collection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240333" y="2778861"/>
            <a:ext cx="4308215" cy="269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>
                <a:solidFill>
                  <a:srgbClr val="553E5C"/>
                </a:solidFill>
                <a:latin typeface="Roboto Mono Regular"/>
              </a:rPr>
              <a:t>Songs collection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09812" y="9894617"/>
            <a:ext cx="6777044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  <p:sp>
        <p:nvSpPr>
          <p:cNvPr id="17" name="AutoShape 17"/>
          <p:cNvSpPr/>
          <p:nvPr/>
        </p:nvSpPr>
        <p:spPr>
          <a:xfrm rot="-16833">
            <a:off x="2262884" y="5331628"/>
            <a:ext cx="1893263" cy="0"/>
          </a:xfrm>
          <a:prstGeom prst="line">
            <a:avLst/>
          </a:prstGeom>
          <a:ln w="47625" cap="rnd">
            <a:solidFill>
              <a:srgbClr val="553E5C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419030" cy="10287000"/>
          </a:xfrm>
          <a:prstGeom prst="rect">
            <a:avLst/>
          </a:prstGeom>
          <a:solidFill>
            <a:srgbClr val="FFBD59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3322565" cy="424180"/>
            <a:chOff x="0" y="0"/>
            <a:chExt cx="4430086" cy="565573"/>
          </a:xfrm>
        </p:grpSpPr>
        <p:sp>
          <p:nvSpPr>
            <p:cNvPr id="4" name="AutoShape 4"/>
            <p:cNvSpPr/>
            <p:nvPr/>
          </p:nvSpPr>
          <p:spPr>
            <a:xfrm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320005" y="-57150"/>
              <a:ext cx="2110081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55">
                  <a:solidFill>
                    <a:srgbClr val="553E5C"/>
                  </a:solidFill>
                  <a:latin typeface="Assistant Regular"/>
                </a:rPr>
                <a:t>07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0408" y="8832599"/>
            <a:ext cx="3158214" cy="85140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98494" y="4164626"/>
            <a:ext cx="6022043" cy="2458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MongoDB</a:t>
            </a:r>
          </a:p>
          <a:p>
            <a:pPr algn="ctr">
              <a:lnSpc>
                <a:spcPts val="6399"/>
              </a:lnSpc>
            </a:pPr>
            <a:endParaRPr lang="en-US" sz="6399">
              <a:solidFill>
                <a:srgbClr val="553E5C"/>
              </a:solidFill>
              <a:latin typeface="Roboto Mono Regular"/>
            </a:endParaRPr>
          </a:p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Queries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409812" y="9894617"/>
            <a:ext cx="6777044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355909" y="1204603"/>
            <a:ext cx="9903391" cy="7877794"/>
            <a:chOff x="0" y="0"/>
            <a:chExt cx="13204521" cy="1050372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163933"/>
              <a:ext cx="13204521" cy="933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>
                <a:lnSpc>
                  <a:spcPts val="3999"/>
                </a:lnSpc>
                <a:buFont typeface="Arial"/>
                <a:buChar char="•"/>
              </a:pPr>
              <a:r>
                <a:rPr lang="en-US" sz="2499">
                  <a:solidFill>
                    <a:srgbClr val="1B344D"/>
                  </a:solidFill>
                  <a:latin typeface="Assistant Regular"/>
                </a:rPr>
                <a:t>Find the top k users that has created the highest number of playlists</a:t>
              </a:r>
            </a:p>
            <a:p>
              <a:pPr>
                <a:lnSpc>
                  <a:spcPts val="3999"/>
                </a:lnSpc>
              </a:pPr>
              <a:endParaRPr lang="en-US" sz="2499">
                <a:solidFill>
                  <a:srgbClr val="1B344D"/>
                </a:solidFill>
                <a:latin typeface="Assistant Regular"/>
              </a:endParaRPr>
            </a:p>
            <a:p>
              <a:pPr marL="539749" lvl="1" indent="-269875">
                <a:lnSpc>
                  <a:spcPts val="3999"/>
                </a:lnSpc>
                <a:buFont typeface="Arial"/>
                <a:buChar char="•"/>
              </a:pPr>
              <a:r>
                <a:rPr lang="en-US" sz="2499">
                  <a:solidFill>
                    <a:srgbClr val="1B344D"/>
                  </a:solidFill>
                  <a:latin typeface="Assistant Regular"/>
                </a:rPr>
                <a:t>Find the top k users that have added to them playlists the highest number of songs of a specific artist</a:t>
              </a:r>
            </a:p>
            <a:p>
              <a:pPr>
                <a:lnSpc>
                  <a:spcPts val="3999"/>
                </a:lnSpc>
              </a:pPr>
              <a:endParaRPr lang="en-US" sz="2499">
                <a:solidFill>
                  <a:srgbClr val="1B344D"/>
                </a:solidFill>
                <a:latin typeface="Assistant Regular"/>
              </a:endParaRPr>
            </a:p>
            <a:p>
              <a:pPr marL="539749" lvl="1" indent="-269875">
                <a:lnSpc>
                  <a:spcPts val="3999"/>
                </a:lnSpc>
                <a:buFont typeface="Arial"/>
                <a:buChar char="•"/>
              </a:pPr>
              <a:r>
                <a:rPr lang="en-US" sz="2499">
                  <a:solidFill>
                    <a:srgbClr val="1B344D"/>
                  </a:solidFill>
                  <a:latin typeface="Assistant Regular"/>
                </a:rPr>
                <a:t>Find the k most popular songs  </a:t>
              </a:r>
            </a:p>
            <a:p>
              <a:pPr>
                <a:lnSpc>
                  <a:spcPts val="3999"/>
                </a:lnSpc>
              </a:pPr>
              <a:endParaRPr lang="en-US" sz="2499">
                <a:solidFill>
                  <a:srgbClr val="1B344D"/>
                </a:solidFill>
                <a:latin typeface="Assistant Regular"/>
              </a:endParaRPr>
            </a:p>
            <a:p>
              <a:pPr marL="539749" lvl="1" indent="-269875">
                <a:lnSpc>
                  <a:spcPts val="3999"/>
                </a:lnSpc>
                <a:buFont typeface="Arial"/>
                <a:buChar char="•"/>
              </a:pPr>
              <a:r>
                <a:rPr lang="en-US" sz="2499">
                  <a:solidFill>
                    <a:srgbClr val="1B344D"/>
                  </a:solidFill>
                  <a:latin typeface="Assistant Regular"/>
                </a:rPr>
                <a:t>How many songs has a playlist on average? </a:t>
              </a:r>
            </a:p>
            <a:p>
              <a:pPr>
                <a:lnSpc>
                  <a:spcPts val="3999"/>
                </a:lnSpc>
              </a:pPr>
              <a:endParaRPr lang="en-US" sz="2499">
                <a:solidFill>
                  <a:srgbClr val="1B344D"/>
                </a:solidFill>
                <a:latin typeface="Assistant Regular"/>
              </a:endParaRPr>
            </a:p>
            <a:p>
              <a:pPr marL="539749" lvl="1" indent="-269875">
                <a:lnSpc>
                  <a:spcPts val="3999"/>
                </a:lnSpc>
                <a:buFont typeface="Arial"/>
                <a:buChar char="•"/>
              </a:pPr>
              <a:r>
                <a:rPr lang="en-US" sz="2499">
                  <a:solidFill>
                    <a:srgbClr val="1B344D"/>
                  </a:solidFill>
                  <a:latin typeface="Assistant Regular"/>
                </a:rPr>
                <a:t>How many artists has a playlist on average?</a:t>
              </a:r>
            </a:p>
            <a:p>
              <a:pPr>
                <a:lnSpc>
                  <a:spcPts val="3999"/>
                </a:lnSpc>
              </a:pPr>
              <a:endParaRPr lang="en-US" sz="2499">
                <a:solidFill>
                  <a:srgbClr val="1B344D"/>
                </a:solidFill>
                <a:latin typeface="Assistant Regular"/>
              </a:endParaRPr>
            </a:p>
            <a:p>
              <a:pPr marL="539749" lvl="1" indent="-269875">
                <a:lnSpc>
                  <a:spcPts val="3999"/>
                </a:lnSpc>
                <a:buFont typeface="Arial"/>
                <a:buChar char="•"/>
              </a:pPr>
              <a:r>
                <a:rPr lang="en-US" sz="2499">
                  <a:solidFill>
                    <a:srgbClr val="1B344D"/>
                  </a:solidFill>
                  <a:latin typeface="Assistant Regular"/>
                </a:rPr>
                <a:t>On average a song in how many playlists is contained?</a:t>
              </a:r>
            </a:p>
            <a:p>
              <a:pPr>
                <a:lnSpc>
                  <a:spcPts val="3999"/>
                </a:lnSpc>
              </a:pPr>
              <a:endParaRPr lang="en-US" sz="2499">
                <a:solidFill>
                  <a:srgbClr val="1B344D"/>
                </a:solidFill>
                <a:latin typeface="Assistant Regular"/>
              </a:endParaRPr>
            </a:p>
            <a:p>
              <a:pPr marL="539749" lvl="1" indent="-269875">
                <a:lnSpc>
                  <a:spcPts val="3999"/>
                </a:lnSpc>
                <a:buFont typeface="Arial"/>
                <a:buChar char="•"/>
              </a:pPr>
              <a:r>
                <a:rPr lang="en-US" sz="2499">
                  <a:solidFill>
                    <a:srgbClr val="1B344D"/>
                  </a:solidFill>
                  <a:latin typeface="Assistant Regular"/>
                </a:rPr>
                <a:t>How many playlists a user creates on average?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13204521" cy="65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30"/>
                </a:lnSpc>
              </a:pPr>
              <a:r>
                <a:rPr lang="en-US" sz="3177">
                  <a:solidFill>
                    <a:srgbClr val="000000"/>
                  </a:solidFill>
                  <a:latin typeface="Roboto Mono Regular Bold"/>
                </a:rPr>
                <a:t>ANALYTICS, STATISTCS AND SUGGESTIONS 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-16833">
            <a:off x="2262884" y="5331628"/>
            <a:ext cx="1893263" cy="0"/>
          </a:xfrm>
          <a:prstGeom prst="line">
            <a:avLst/>
          </a:prstGeom>
          <a:ln w="47625" cap="rnd">
            <a:solidFill>
              <a:srgbClr val="553E5C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419030" cy="10287000"/>
          </a:xfrm>
          <a:prstGeom prst="rect">
            <a:avLst/>
          </a:prstGeom>
          <a:solidFill>
            <a:srgbClr val="FFBD59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3322565" cy="424180"/>
            <a:chOff x="0" y="0"/>
            <a:chExt cx="4430086" cy="565573"/>
          </a:xfrm>
        </p:grpSpPr>
        <p:sp>
          <p:nvSpPr>
            <p:cNvPr id="4" name="AutoShape 4"/>
            <p:cNvSpPr/>
            <p:nvPr/>
          </p:nvSpPr>
          <p:spPr>
            <a:xfrm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320005" y="-57150"/>
              <a:ext cx="2110081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55">
                  <a:solidFill>
                    <a:srgbClr val="553E5C"/>
                  </a:solidFill>
                  <a:latin typeface="Assistant Regular"/>
                </a:rPr>
                <a:t>08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8494" y="4164626"/>
            <a:ext cx="6022043" cy="2458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GraphDB</a:t>
            </a:r>
          </a:p>
          <a:p>
            <a:pPr algn="ctr">
              <a:lnSpc>
                <a:spcPts val="6399"/>
              </a:lnSpc>
            </a:pPr>
            <a:endParaRPr lang="en-US" sz="6399">
              <a:solidFill>
                <a:srgbClr val="553E5C"/>
              </a:solidFill>
              <a:latin typeface="Roboto Mono Regular"/>
            </a:endParaRPr>
          </a:p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Design</a:t>
            </a:r>
          </a:p>
        </p:txBody>
      </p:sp>
      <p:sp>
        <p:nvSpPr>
          <p:cNvPr id="7" name="AutoShape 7"/>
          <p:cNvSpPr/>
          <p:nvPr/>
        </p:nvSpPr>
        <p:spPr>
          <a:xfrm rot="-16833">
            <a:off x="2262884" y="5331628"/>
            <a:ext cx="1893263" cy="0"/>
          </a:xfrm>
          <a:prstGeom prst="line">
            <a:avLst/>
          </a:prstGeom>
          <a:ln w="47625" cap="rnd">
            <a:solidFill>
              <a:srgbClr val="553E5C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93212" y="1884868"/>
            <a:ext cx="10166088" cy="65172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7944318"/>
            <a:ext cx="4117144" cy="262796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1409812" y="9894617"/>
            <a:ext cx="6777044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419030" cy="10287000"/>
          </a:xfrm>
          <a:prstGeom prst="rect">
            <a:avLst/>
          </a:prstGeom>
          <a:solidFill>
            <a:srgbClr val="FFBD59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3322565" cy="424180"/>
            <a:chOff x="0" y="0"/>
            <a:chExt cx="4430086" cy="565573"/>
          </a:xfrm>
        </p:grpSpPr>
        <p:sp>
          <p:nvSpPr>
            <p:cNvPr id="4" name="AutoShape 4"/>
            <p:cNvSpPr/>
            <p:nvPr/>
          </p:nvSpPr>
          <p:spPr>
            <a:xfrm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320005" y="-57150"/>
              <a:ext cx="2110081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55">
                  <a:solidFill>
                    <a:srgbClr val="553E5C"/>
                  </a:solidFill>
                  <a:latin typeface="Assistant Regular"/>
                </a:rPr>
                <a:t>09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8494" y="4164626"/>
            <a:ext cx="6022043" cy="2458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GraphDB</a:t>
            </a:r>
          </a:p>
          <a:p>
            <a:pPr algn="ctr">
              <a:lnSpc>
                <a:spcPts val="6399"/>
              </a:lnSpc>
            </a:pPr>
            <a:endParaRPr lang="en-US" sz="6399">
              <a:solidFill>
                <a:srgbClr val="553E5C"/>
              </a:solidFill>
              <a:latin typeface="Roboto Mono Regular"/>
            </a:endParaRPr>
          </a:p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Queries</a:t>
            </a:r>
          </a:p>
        </p:txBody>
      </p:sp>
      <p:sp>
        <p:nvSpPr>
          <p:cNvPr id="7" name="AutoShape 7"/>
          <p:cNvSpPr/>
          <p:nvPr/>
        </p:nvSpPr>
        <p:spPr>
          <a:xfrm rot="-16833">
            <a:off x="2262884" y="5331628"/>
            <a:ext cx="1893263" cy="0"/>
          </a:xfrm>
          <a:prstGeom prst="line">
            <a:avLst/>
          </a:prstGeom>
          <a:ln w="47625" cap="rnd">
            <a:solidFill>
              <a:srgbClr val="553E5C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7944318"/>
            <a:ext cx="4117144" cy="262796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409812" y="9894617"/>
            <a:ext cx="6777044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7355909" y="725178"/>
            <a:ext cx="9903391" cy="8836644"/>
            <a:chOff x="0" y="0"/>
            <a:chExt cx="13204521" cy="1178219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163933"/>
              <a:ext cx="13204521" cy="10618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1B344D"/>
                  </a:solidFill>
                  <a:latin typeface="Assistant Regular"/>
                </a:rPr>
                <a:t>Find the k most followed users</a:t>
              </a:r>
            </a:p>
            <a:p>
              <a:pPr>
                <a:lnSpc>
                  <a:spcPts val="3200"/>
                </a:lnSpc>
              </a:pPr>
              <a:endParaRPr lang="en-US" sz="2000" dirty="0">
                <a:solidFill>
                  <a:srgbClr val="1B344D"/>
                </a:solidFill>
                <a:latin typeface="Assistant Regular"/>
              </a:endParaRPr>
            </a:p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1B344D"/>
                  </a:solidFill>
                  <a:latin typeface="Assistant Regular"/>
                </a:rPr>
                <a:t>Find the k most followed playlists</a:t>
              </a:r>
            </a:p>
            <a:p>
              <a:pPr>
                <a:lnSpc>
                  <a:spcPts val="3200"/>
                </a:lnSpc>
              </a:pPr>
              <a:endParaRPr lang="en-US" sz="2000" dirty="0">
                <a:solidFill>
                  <a:srgbClr val="1B344D"/>
                </a:solidFill>
                <a:latin typeface="Assistant Regular"/>
              </a:endParaRPr>
            </a:p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1B344D"/>
                  </a:solidFill>
                  <a:latin typeface="Assistant Regular"/>
                </a:rPr>
                <a:t>Find the users that follows at least k same playlists of the User provided in input</a:t>
              </a:r>
            </a:p>
            <a:p>
              <a:pPr>
                <a:lnSpc>
                  <a:spcPts val="3200"/>
                </a:lnSpc>
              </a:pPr>
              <a:endParaRPr lang="en-US" sz="2000" dirty="0">
                <a:solidFill>
                  <a:srgbClr val="1B344D"/>
                </a:solidFill>
                <a:latin typeface="Assistant Regular"/>
              </a:endParaRPr>
            </a:p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1B344D"/>
                  </a:solidFill>
                  <a:latin typeface="Assistant Regular"/>
                </a:rPr>
                <a:t>Find the k songs that has the highest number of comments</a:t>
              </a:r>
            </a:p>
            <a:p>
              <a:pPr>
                <a:lnSpc>
                  <a:spcPts val="3200"/>
                </a:lnSpc>
              </a:pPr>
              <a:endParaRPr lang="en-US" sz="2000" dirty="0">
                <a:solidFill>
                  <a:srgbClr val="1B344D"/>
                </a:solidFill>
                <a:latin typeface="Assistant Regular"/>
              </a:endParaRPr>
            </a:p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1B344D"/>
                  </a:solidFill>
                  <a:latin typeface="Assistant Regular"/>
                </a:rPr>
                <a:t>Find k playlists followed by users that a specific user follows</a:t>
              </a:r>
            </a:p>
            <a:p>
              <a:pPr>
                <a:lnSpc>
                  <a:spcPts val="3200"/>
                </a:lnSpc>
              </a:pPr>
              <a:endParaRPr lang="en-US" sz="2000" dirty="0">
                <a:solidFill>
                  <a:srgbClr val="1B344D"/>
                </a:solidFill>
                <a:latin typeface="Assistant Regular"/>
              </a:endParaRPr>
            </a:p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1B344D"/>
                  </a:solidFill>
                  <a:latin typeface="Assistant Regular"/>
                </a:rPr>
                <a:t>How many followers has a playlist in avg?</a:t>
              </a:r>
            </a:p>
            <a:p>
              <a:pPr>
                <a:lnSpc>
                  <a:spcPts val="3200"/>
                </a:lnSpc>
              </a:pPr>
              <a:endParaRPr lang="en-US" sz="2000" dirty="0">
                <a:solidFill>
                  <a:srgbClr val="1B344D"/>
                </a:solidFill>
                <a:latin typeface="Assistant Regular"/>
              </a:endParaRPr>
            </a:p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1B344D"/>
                  </a:solidFill>
                  <a:latin typeface="Assistant Regular"/>
                </a:rPr>
                <a:t>How many comments has a song in avg?</a:t>
              </a:r>
            </a:p>
            <a:p>
              <a:pPr>
                <a:lnSpc>
                  <a:spcPts val="3200"/>
                </a:lnSpc>
              </a:pPr>
              <a:endParaRPr lang="en-US" sz="2000" dirty="0">
                <a:solidFill>
                  <a:srgbClr val="1B344D"/>
                </a:solidFill>
                <a:latin typeface="Assistant Regular"/>
              </a:endParaRPr>
            </a:p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1B344D"/>
                  </a:solidFill>
                  <a:latin typeface="Assistant Regular"/>
                </a:rPr>
                <a:t>How many followers has a user in average?</a:t>
              </a:r>
            </a:p>
            <a:p>
              <a:pPr>
                <a:lnSpc>
                  <a:spcPts val="3200"/>
                </a:lnSpc>
              </a:pPr>
              <a:endParaRPr lang="en-US" sz="2000" dirty="0">
                <a:solidFill>
                  <a:srgbClr val="1B344D"/>
                </a:solidFill>
                <a:latin typeface="Assistant Regular"/>
              </a:endParaRPr>
            </a:p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1B344D"/>
                  </a:solidFill>
                  <a:latin typeface="Assistant Regular"/>
                </a:rPr>
                <a:t>How many playlists are followed by a user in average?</a:t>
              </a:r>
            </a:p>
            <a:p>
              <a:pPr>
                <a:lnSpc>
                  <a:spcPts val="3200"/>
                </a:lnSpc>
              </a:pPr>
              <a:endParaRPr lang="en-US" sz="2000" dirty="0">
                <a:solidFill>
                  <a:srgbClr val="1B344D"/>
                </a:solidFill>
                <a:latin typeface="Assistant Regular"/>
              </a:endParaRPr>
            </a:p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1B344D"/>
                  </a:solidFill>
                  <a:latin typeface="Assistant Regular"/>
                </a:rPr>
                <a:t>How many songs a user comments in avg?</a:t>
              </a:r>
            </a:p>
            <a:p>
              <a:pPr>
                <a:lnSpc>
                  <a:spcPts val="3200"/>
                </a:lnSpc>
              </a:pPr>
              <a:endParaRPr lang="en-US" sz="2000" dirty="0">
                <a:solidFill>
                  <a:srgbClr val="1B344D"/>
                </a:solidFill>
                <a:latin typeface="Assistant Regular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13204521" cy="65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30"/>
                </a:lnSpc>
              </a:pPr>
              <a:r>
                <a:rPr lang="en-US" sz="3177">
                  <a:solidFill>
                    <a:srgbClr val="000000"/>
                  </a:solidFill>
                  <a:latin typeface="Roboto Mono Regular Bold"/>
                </a:rPr>
                <a:t>ANALYTICS, STATISTCS AND SUGGESTIONS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665</Words>
  <Application>Microsoft Macintosh PowerPoint</Application>
  <PresentationFormat>Custom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Arimo</vt:lpstr>
      <vt:lpstr>Assistant Regular</vt:lpstr>
      <vt:lpstr>Roboto Mono Regular</vt:lpstr>
      <vt:lpstr>Roboto Mono Regular Bold</vt:lpstr>
      <vt:lpstr>Assistant Regular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SYP Share Your Playlist</dc:title>
  <cp:lastModifiedBy>Lorenzo Massagli</cp:lastModifiedBy>
  <cp:revision>2</cp:revision>
  <dcterms:created xsi:type="dcterms:W3CDTF">2006-08-16T00:00:00Z</dcterms:created>
  <dcterms:modified xsi:type="dcterms:W3CDTF">2022-01-10T18:15:13Z</dcterms:modified>
  <dc:identifier>DAE097om-M0</dc:identifier>
</cp:coreProperties>
</file>