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8288000" cy="10287000"/>
  <p:notesSz cx="6858000" cy="9144000"/>
  <p:embeddedFontLst>
    <p:embeddedFont>
      <p:font typeface="Assistant" pitchFamily="2" charset="-79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 Mon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fad781ae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0fad781ae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fad781ae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0fad781ae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fad781ae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10fad781ae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fad781ae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0fad781ae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fad781ae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0fad781ae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fad781ae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10fad781ae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fad781ae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0fad781ae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fad781ae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0fad781ae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fad781ae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0fad781ae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fad781ae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0fad781ae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fad781ae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0fad781ae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92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16AE19C4-F322-4297-BBAD-77D5362AA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400" y="918709"/>
            <a:ext cx="8175600" cy="8175600"/>
          </a:xfrm>
          <a:prstGeom prst="rect">
            <a:avLst/>
          </a:prstGeom>
        </p:spPr>
      </p:pic>
      <p:grpSp>
        <p:nvGrpSpPr>
          <p:cNvPr id="84" name="Google Shape;84;p13"/>
          <p:cNvGrpSpPr/>
          <p:nvPr/>
        </p:nvGrpSpPr>
        <p:grpSpPr>
          <a:xfrm>
            <a:off x="1028700" y="985837"/>
            <a:ext cx="3322565" cy="467043"/>
            <a:chOff x="0" y="-57150"/>
            <a:chExt cx="4430086" cy="622723"/>
          </a:xfrm>
        </p:grpSpPr>
        <p:sp>
          <p:nvSpPr>
            <p:cNvPr id="85" name="Google Shape;85;p13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2320005" y="-57150"/>
              <a:ext cx="2110081" cy="622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>
                  <a:solidFill>
                    <a:srgbClr val="553E5C"/>
                  </a:solidFill>
                  <a:latin typeface="Assistant"/>
                  <a:ea typeface="Assistant"/>
                  <a:cs typeface="Assistant"/>
                  <a:sym typeface="Assistant"/>
                </a:rPr>
                <a:t>01</a:t>
              </a:r>
              <a:endParaRPr/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1028700" y="3849687"/>
            <a:ext cx="9765000" cy="4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SYP 2.0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Share Your Playlist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0" b="0" i="0" u="none" strike="noStrike" cap="none">
              <a:solidFill>
                <a:srgbClr val="553E5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Connect with others, share your playlists and find new songs that you like! </a:t>
            </a:r>
            <a:r>
              <a:rPr lang="en-US" sz="2000" b="0" i="0" u="none" strike="noStrike" cap="none">
                <a:solidFill>
                  <a:srgbClr val="553E5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028700" y="9337757"/>
            <a:ext cx="1086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24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21"/>
          <p:cNvGrpSpPr/>
          <p:nvPr/>
        </p:nvGrpSpPr>
        <p:grpSpPr>
          <a:xfrm>
            <a:off x="1028700" y="985838"/>
            <a:ext cx="3322654" cy="603242"/>
            <a:chOff x="0" y="-57150"/>
            <a:chExt cx="4430205" cy="804324"/>
          </a:xfrm>
        </p:grpSpPr>
        <p:sp>
          <p:nvSpPr>
            <p:cNvPr id="179" name="Google Shape;179;p21"/>
            <p:cNvSpPr/>
            <p:nvPr/>
          </p:nvSpPr>
          <p:spPr>
            <a:xfrm>
              <a:off x="0" y="250996"/>
              <a:ext cx="1740900" cy="63600"/>
            </a:xfrm>
            <a:prstGeom prst="rect">
              <a:avLst/>
            </a:prstGeom>
            <a:solidFill>
              <a:srgbClr val="55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1"/>
            <p:cNvSpPr txBox="1"/>
            <p:nvPr/>
          </p:nvSpPr>
          <p:spPr>
            <a:xfrm>
              <a:off x="2320005" y="-57150"/>
              <a:ext cx="2110200" cy="804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553E5C"/>
                  </a:solidFill>
                  <a:latin typeface="Assistant"/>
                  <a:cs typeface="Assistant"/>
                  <a:sym typeface="Assistant"/>
                </a:rPr>
                <a:t>10</a:t>
              </a:r>
              <a:endParaRPr dirty="0"/>
            </a:p>
          </p:txBody>
        </p:sp>
      </p:grpSp>
      <p:sp>
        <p:nvSpPr>
          <p:cNvPr id="181" name="Google Shape;181;p21"/>
          <p:cNvSpPr txBox="1"/>
          <p:nvPr/>
        </p:nvSpPr>
        <p:spPr>
          <a:xfrm>
            <a:off x="10506577" y="3845736"/>
            <a:ext cx="6734100" cy="3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Length of the mined rules analysis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11400512" y="9820067"/>
            <a:ext cx="677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18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E9EBF52-0F4F-46D3-AEF1-09412FA7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0" y="3145645"/>
            <a:ext cx="7860620" cy="4725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7861293" y="651847"/>
            <a:ext cx="9903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29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0" y="0"/>
            <a:ext cx="7340100" cy="10287000"/>
          </a:xfrm>
          <a:prstGeom prst="rect">
            <a:avLst/>
          </a:prstGeom>
          <a:solidFill>
            <a:srgbClr val="FFB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22"/>
          <p:cNvGrpSpPr/>
          <p:nvPr/>
        </p:nvGrpSpPr>
        <p:grpSpPr>
          <a:xfrm>
            <a:off x="1028700" y="985838"/>
            <a:ext cx="3322654" cy="603242"/>
            <a:chOff x="0" y="-57150"/>
            <a:chExt cx="4430205" cy="804323"/>
          </a:xfrm>
        </p:grpSpPr>
        <p:sp>
          <p:nvSpPr>
            <p:cNvPr id="190" name="Google Shape;190;p22"/>
            <p:cNvSpPr/>
            <p:nvPr/>
          </p:nvSpPr>
          <p:spPr>
            <a:xfrm>
              <a:off x="0" y="250996"/>
              <a:ext cx="1740900" cy="63600"/>
            </a:xfrm>
            <a:prstGeom prst="rect">
              <a:avLst/>
            </a:prstGeom>
            <a:solidFill>
              <a:srgbClr val="1B3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2320005" y="-57150"/>
              <a:ext cx="2110200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1B344D"/>
                  </a:solidFill>
                  <a:latin typeface="Assistant"/>
                  <a:ea typeface="Assistant"/>
                  <a:cs typeface="Assistant"/>
                  <a:sym typeface="Assistant"/>
                </a:rPr>
                <a:t>11</a:t>
              </a:r>
              <a:endParaRPr dirty="0"/>
            </a:p>
          </p:txBody>
        </p:sp>
      </p:grpSp>
      <p:sp>
        <p:nvSpPr>
          <p:cNvPr id="192" name="Google Shape;192;p22"/>
          <p:cNvSpPr txBox="1"/>
          <p:nvPr/>
        </p:nvSpPr>
        <p:spPr>
          <a:xfrm>
            <a:off x="207794" y="3831708"/>
            <a:ext cx="7020000" cy="3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Average confidence analysis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11400512" y="9820067"/>
            <a:ext cx="677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18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59F1FFD-7A73-4DA0-B4FC-30818D824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293" y="2549220"/>
            <a:ext cx="9798731" cy="5889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3"/>
          <p:cNvGrpSpPr/>
          <p:nvPr/>
        </p:nvGrpSpPr>
        <p:grpSpPr>
          <a:xfrm>
            <a:off x="1028700" y="985838"/>
            <a:ext cx="3322654" cy="603242"/>
            <a:chOff x="0" y="-57150"/>
            <a:chExt cx="4430205" cy="804323"/>
          </a:xfrm>
        </p:grpSpPr>
        <p:sp>
          <p:nvSpPr>
            <p:cNvPr id="200" name="Google Shape;200;p23"/>
            <p:cNvSpPr/>
            <p:nvPr/>
          </p:nvSpPr>
          <p:spPr>
            <a:xfrm>
              <a:off x="0" y="250996"/>
              <a:ext cx="1740900" cy="63600"/>
            </a:xfrm>
            <a:prstGeom prst="rect">
              <a:avLst/>
            </a:prstGeom>
            <a:solidFill>
              <a:srgbClr val="55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 txBox="1"/>
            <p:nvPr/>
          </p:nvSpPr>
          <p:spPr>
            <a:xfrm>
              <a:off x="2320005" y="-57150"/>
              <a:ext cx="2110200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553E5C"/>
                  </a:solidFill>
                  <a:latin typeface="Assistant"/>
                  <a:ea typeface="Assistant"/>
                  <a:cs typeface="Assistant"/>
                  <a:sym typeface="Assistant"/>
                </a:rPr>
                <a:t>12</a:t>
              </a:r>
              <a:endParaRPr dirty="0"/>
            </a:p>
          </p:txBody>
        </p:sp>
      </p:grpSp>
      <p:sp>
        <p:nvSpPr>
          <p:cNvPr id="203" name="Google Shape;203;p23"/>
          <p:cNvSpPr txBox="1"/>
          <p:nvPr/>
        </p:nvSpPr>
        <p:spPr>
          <a:xfrm>
            <a:off x="680358" y="4589400"/>
            <a:ext cx="9765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Application description</a:t>
            </a:r>
            <a:endParaRPr sz="7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11400512" y="9820067"/>
            <a:ext cx="677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18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0A77A8E-2226-4150-B6D4-C676209E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400" y="918709"/>
            <a:ext cx="8175600" cy="8175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/>
        </p:nvSpPr>
        <p:spPr>
          <a:xfrm>
            <a:off x="7861293" y="651847"/>
            <a:ext cx="9903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29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0" y="0"/>
            <a:ext cx="7340100" cy="10287000"/>
          </a:xfrm>
          <a:prstGeom prst="rect">
            <a:avLst/>
          </a:prstGeom>
          <a:solidFill>
            <a:srgbClr val="FFB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4"/>
          <p:cNvGrpSpPr/>
          <p:nvPr/>
        </p:nvGrpSpPr>
        <p:grpSpPr>
          <a:xfrm>
            <a:off x="1028700" y="985838"/>
            <a:ext cx="3322654" cy="603242"/>
            <a:chOff x="0" y="-57150"/>
            <a:chExt cx="4430205" cy="804323"/>
          </a:xfrm>
        </p:grpSpPr>
        <p:sp>
          <p:nvSpPr>
            <p:cNvPr id="212" name="Google Shape;212;p24"/>
            <p:cNvSpPr/>
            <p:nvPr/>
          </p:nvSpPr>
          <p:spPr>
            <a:xfrm>
              <a:off x="0" y="250996"/>
              <a:ext cx="1740900" cy="63600"/>
            </a:xfrm>
            <a:prstGeom prst="rect">
              <a:avLst/>
            </a:prstGeom>
            <a:solidFill>
              <a:srgbClr val="1B3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 txBox="1"/>
            <p:nvPr/>
          </p:nvSpPr>
          <p:spPr>
            <a:xfrm>
              <a:off x="2320005" y="-57150"/>
              <a:ext cx="2110200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1B344D"/>
                  </a:solidFill>
                  <a:latin typeface="Assistant"/>
                  <a:ea typeface="Assistant"/>
                  <a:cs typeface="Assistant"/>
                  <a:sym typeface="Assistant"/>
                </a:rPr>
                <a:t>13</a:t>
              </a:r>
              <a:endParaRPr dirty="0"/>
            </a:p>
          </p:txBody>
        </p:sp>
      </p:grpSp>
      <p:sp>
        <p:nvSpPr>
          <p:cNvPr id="214" name="Google Shape;214;p24"/>
          <p:cNvSpPr txBox="1"/>
          <p:nvPr/>
        </p:nvSpPr>
        <p:spPr>
          <a:xfrm>
            <a:off x="160044" y="4940045"/>
            <a:ext cx="7020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11400512" y="9820067"/>
            <a:ext cx="677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18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4875" y="2045577"/>
            <a:ext cx="10396151" cy="61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25"/>
          <p:cNvGrpSpPr/>
          <p:nvPr/>
        </p:nvGrpSpPr>
        <p:grpSpPr>
          <a:xfrm>
            <a:off x="1028700" y="985838"/>
            <a:ext cx="3322654" cy="603242"/>
            <a:chOff x="0" y="-57150"/>
            <a:chExt cx="4430205" cy="804323"/>
          </a:xfrm>
        </p:grpSpPr>
        <p:sp>
          <p:nvSpPr>
            <p:cNvPr id="223" name="Google Shape;223;p25"/>
            <p:cNvSpPr/>
            <p:nvPr/>
          </p:nvSpPr>
          <p:spPr>
            <a:xfrm>
              <a:off x="0" y="250996"/>
              <a:ext cx="1740900" cy="63600"/>
            </a:xfrm>
            <a:prstGeom prst="rect">
              <a:avLst/>
            </a:prstGeom>
            <a:solidFill>
              <a:srgbClr val="55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 txBox="1"/>
            <p:nvPr/>
          </p:nvSpPr>
          <p:spPr>
            <a:xfrm>
              <a:off x="2320005" y="-57150"/>
              <a:ext cx="2110200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553E5C"/>
                  </a:solidFill>
                  <a:latin typeface="Assistant"/>
                  <a:ea typeface="Assistant"/>
                  <a:cs typeface="Assistant"/>
                  <a:sym typeface="Assistant"/>
                </a:rPr>
                <a:t>14</a:t>
              </a:r>
              <a:endParaRPr dirty="0"/>
            </a:p>
          </p:txBody>
        </p:sp>
      </p:grpSp>
      <p:sp>
        <p:nvSpPr>
          <p:cNvPr id="225" name="Google Shape;225;p25"/>
          <p:cNvSpPr txBox="1"/>
          <p:nvPr/>
        </p:nvSpPr>
        <p:spPr>
          <a:xfrm>
            <a:off x="10543852" y="4589411"/>
            <a:ext cx="6734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11400512" y="9820067"/>
            <a:ext cx="677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18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00" y="2377725"/>
            <a:ext cx="7843776" cy="553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26"/>
          <p:cNvGrpSpPr/>
          <p:nvPr/>
        </p:nvGrpSpPr>
        <p:grpSpPr>
          <a:xfrm>
            <a:off x="1028700" y="985837"/>
            <a:ext cx="3322654" cy="603242"/>
            <a:chOff x="0" y="-57150"/>
            <a:chExt cx="4430205" cy="804323"/>
          </a:xfrm>
        </p:grpSpPr>
        <p:sp>
          <p:nvSpPr>
            <p:cNvPr id="234" name="Google Shape;234;p26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 txBox="1"/>
            <p:nvPr/>
          </p:nvSpPr>
          <p:spPr>
            <a:xfrm>
              <a:off x="2320005" y="-57150"/>
              <a:ext cx="2110200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553E5C"/>
                  </a:solidFill>
                  <a:latin typeface="Assistant"/>
                  <a:ea typeface="Assistant"/>
                  <a:cs typeface="Assistant"/>
                  <a:sym typeface="Assistant"/>
                </a:rPr>
                <a:t>15</a:t>
              </a:r>
              <a:endParaRPr dirty="0"/>
            </a:p>
          </p:txBody>
        </p:sp>
      </p:grpSp>
      <p:sp>
        <p:nvSpPr>
          <p:cNvPr id="236" name="Google Shape;236;p26"/>
          <p:cNvSpPr txBox="1"/>
          <p:nvPr/>
        </p:nvSpPr>
        <p:spPr>
          <a:xfrm>
            <a:off x="198494" y="4164626"/>
            <a:ext cx="6021900" cy="29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>
                <a:solidFill>
                  <a:srgbClr val="553E5C"/>
                </a:solidFill>
                <a:latin typeface="Roboto Mono"/>
                <a:ea typeface="Roboto Mono"/>
                <a:cs typeface="Roboto Mono"/>
                <a:sym typeface="Roboto Mono"/>
              </a:rPr>
              <a:t>Databases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399" b="0" i="0" u="none" strike="noStrike" cap="none">
              <a:solidFill>
                <a:srgbClr val="553E5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>
                <a:solidFill>
                  <a:srgbClr val="553E5C"/>
                </a:solidFill>
                <a:latin typeface="Roboto Mono"/>
                <a:ea typeface="Roboto Mono"/>
                <a:cs typeface="Roboto Mono"/>
                <a:sym typeface="Roboto Mono"/>
              </a:rPr>
              <a:t>Design</a:t>
            </a:r>
            <a:endParaRPr/>
          </a:p>
        </p:txBody>
      </p:sp>
      <p:cxnSp>
        <p:nvCxnSpPr>
          <p:cNvPr id="237" name="Google Shape;237;p26"/>
          <p:cNvCxnSpPr/>
          <p:nvPr/>
        </p:nvCxnSpPr>
        <p:spPr>
          <a:xfrm rot="-16833">
            <a:off x="2262884" y="5331628"/>
            <a:ext cx="1893263" cy="0"/>
          </a:xfrm>
          <a:prstGeom prst="straightConnector1">
            <a:avLst/>
          </a:prstGeom>
          <a:noFill/>
          <a:ln w="47625" cap="rnd" cmpd="sng">
            <a:solidFill>
              <a:srgbClr val="553E5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30380" y="5327003"/>
            <a:ext cx="6309100" cy="40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4188" y="8514178"/>
            <a:ext cx="2626221" cy="16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>
            <a:off x="11400512" y="9820067"/>
            <a:ext cx="677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18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551" y="8839300"/>
            <a:ext cx="3322650" cy="8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4351" y="915975"/>
            <a:ext cx="5044775" cy="32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40201" y="1954625"/>
            <a:ext cx="553402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19024" y="5025000"/>
            <a:ext cx="4710900" cy="1311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/>
        </p:nvSpPr>
        <p:spPr>
          <a:xfrm>
            <a:off x="7159275" y="575400"/>
            <a:ext cx="181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Playlists:</a:t>
            </a:r>
            <a:endParaRPr sz="1800">
              <a:solidFill>
                <a:srgbClr val="553E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6889050" y="4640350"/>
            <a:ext cx="134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Users:</a:t>
            </a:r>
            <a:endParaRPr sz="1800" dirty="0">
              <a:solidFill>
                <a:srgbClr val="553E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12619600" y="1604725"/>
            <a:ext cx="177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Songs:</a:t>
            </a:r>
            <a:endParaRPr sz="1800">
              <a:solidFill>
                <a:srgbClr val="553E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280;p29">
            <a:extLst>
              <a:ext uri="{FF2B5EF4-FFF2-40B4-BE49-F238E27FC236}">
                <a16:creationId xmlns:a16="http://schemas.microsoft.com/office/drawing/2014/main" id="{DEFA4178-DCAE-4D5A-8D09-748714933D3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37077" y="7349315"/>
            <a:ext cx="4175255" cy="12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46;p26">
            <a:extLst>
              <a:ext uri="{FF2B5EF4-FFF2-40B4-BE49-F238E27FC236}">
                <a16:creationId xmlns:a16="http://schemas.microsoft.com/office/drawing/2014/main" id="{6EA08489-98B5-427A-8941-9A1654743271}"/>
              </a:ext>
            </a:extLst>
          </p:cNvPr>
          <p:cNvSpPr txBox="1"/>
          <p:nvPr/>
        </p:nvSpPr>
        <p:spPr>
          <a:xfrm>
            <a:off x="7057621" y="6965646"/>
            <a:ext cx="134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1800" dirty="0">
              <a:solidFill>
                <a:srgbClr val="553E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/>
          <p:nvPr/>
        </p:nvSpPr>
        <p:spPr>
          <a:xfrm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27"/>
          <p:cNvGrpSpPr/>
          <p:nvPr/>
        </p:nvGrpSpPr>
        <p:grpSpPr>
          <a:xfrm>
            <a:off x="1028700" y="985837"/>
            <a:ext cx="3322654" cy="603242"/>
            <a:chOff x="0" y="-57150"/>
            <a:chExt cx="4430205" cy="804323"/>
          </a:xfrm>
        </p:grpSpPr>
        <p:sp>
          <p:nvSpPr>
            <p:cNvPr id="254" name="Google Shape;254;p27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 txBox="1"/>
            <p:nvPr/>
          </p:nvSpPr>
          <p:spPr>
            <a:xfrm>
              <a:off x="2320005" y="-57150"/>
              <a:ext cx="2110200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 dirty="0">
                  <a:solidFill>
                    <a:srgbClr val="553E5C"/>
                  </a:solidFill>
                  <a:latin typeface="Assistant"/>
                  <a:ea typeface="Assistant"/>
                  <a:cs typeface="Assistant"/>
                  <a:sym typeface="Assistant"/>
                </a:rPr>
                <a:t>16</a:t>
              </a:r>
              <a:endParaRPr dirty="0"/>
            </a:p>
          </p:txBody>
        </p:sp>
      </p:grpSp>
      <p:pic>
        <p:nvPicPr>
          <p:cNvPr id="256" name="Google Shape;25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2854" y="104817"/>
            <a:ext cx="9426446" cy="942644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7"/>
          <p:cNvSpPr txBox="1"/>
          <p:nvPr/>
        </p:nvSpPr>
        <p:spPr>
          <a:xfrm>
            <a:off x="198556" y="4035308"/>
            <a:ext cx="6021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System a</a:t>
            </a:r>
            <a:r>
              <a:rPr lang="en-US" sz="72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rchitecture</a:t>
            </a:r>
            <a:r>
              <a:rPr lang="en-US" sz="6399" b="0" i="0" u="none" strike="noStrike" cap="none">
                <a:solidFill>
                  <a:srgbClr val="553E5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11400512" y="9820067"/>
            <a:ext cx="677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18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8"/>
          <p:cNvGrpSpPr/>
          <p:nvPr/>
        </p:nvGrpSpPr>
        <p:grpSpPr>
          <a:xfrm>
            <a:off x="1028700" y="985838"/>
            <a:ext cx="3322654" cy="603242"/>
            <a:chOff x="0" y="-57150"/>
            <a:chExt cx="4430205" cy="804323"/>
          </a:xfrm>
        </p:grpSpPr>
        <p:sp>
          <p:nvSpPr>
            <p:cNvPr id="265" name="Google Shape;265;p28"/>
            <p:cNvSpPr/>
            <p:nvPr/>
          </p:nvSpPr>
          <p:spPr>
            <a:xfrm>
              <a:off x="0" y="250996"/>
              <a:ext cx="1740900" cy="63600"/>
            </a:xfrm>
            <a:prstGeom prst="rect">
              <a:avLst/>
            </a:prstGeom>
            <a:solidFill>
              <a:srgbClr val="55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 txBox="1"/>
            <p:nvPr/>
          </p:nvSpPr>
          <p:spPr>
            <a:xfrm>
              <a:off x="2320005" y="-57150"/>
              <a:ext cx="2110200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553E5C"/>
                  </a:solidFill>
                  <a:latin typeface="Assistant"/>
                  <a:ea typeface="Assistant"/>
                  <a:cs typeface="Assistant"/>
                  <a:sym typeface="Assistant"/>
                </a:rPr>
                <a:t>17</a:t>
              </a:r>
              <a:endParaRPr dirty="0"/>
            </a:p>
          </p:txBody>
        </p:sp>
      </p:grpSp>
      <p:sp>
        <p:nvSpPr>
          <p:cNvPr id="267" name="Google Shape;267;p28"/>
          <p:cNvSpPr txBox="1"/>
          <p:nvPr/>
        </p:nvSpPr>
        <p:spPr>
          <a:xfrm>
            <a:off x="10543852" y="4589411"/>
            <a:ext cx="6734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Main page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11400512" y="9820067"/>
            <a:ext cx="677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18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8CE17CC-7085-4D89-B5A3-E8E2EC24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1594"/>
            <a:ext cx="9144000" cy="639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0" y="0"/>
            <a:ext cx="6419100" cy="10287000"/>
          </a:xfrm>
          <a:prstGeom prst="rect">
            <a:avLst/>
          </a:prstGeom>
          <a:solidFill>
            <a:srgbClr val="FFB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1028700" y="985838"/>
            <a:ext cx="3322654" cy="603242"/>
            <a:chOff x="0" y="-57150"/>
            <a:chExt cx="4430205" cy="804323"/>
          </a:xfrm>
        </p:grpSpPr>
        <p:sp>
          <p:nvSpPr>
            <p:cNvPr id="276" name="Google Shape;276;p29"/>
            <p:cNvSpPr/>
            <p:nvPr/>
          </p:nvSpPr>
          <p:spPr>
            <a:xfrm>
              <a:off x="0" y="250996"/>
              <a:ext cx="1740900" cy="63600"/>
            </a:xfrm>
            <a:prstGeom prst="rect">
              <a:avLst/>
            </a:prstGeom>
            <a:solidFill>
              <a:srgbClr val="55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 txBox="1"/>
            <p:nvPr/>
          </p:nvSpPr>
          <p:spPr>
            <a:xfrm>
              <a:off x="2320005" y="-57150"/>
              <a:ext cx="2110200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 dirty="0">
                  <a:solidFill>
                    <a:srgbClr val="553E5C"/>
                  </a:solidFill>
                  <a:latin typeface="Assistant"/>
                  <a:ea typeface="Assistant"/>
                  <a:cs typeface="Assistant"/>
                  <a:sym typeface="Assistant"/>
                </a:rPr>
                <a:t>18</a:t>
              </a:r>
              <a:endParaRPr dirty="0"/>
            </a:p>
          </p:txBody>
        </p:sp>
      </p:grpSp>
      <p:sp>
        <p:nvSpPr>
          <p:cNvPr id="278" name="Google Shape;278;p29"/>
          <p:cNvSpPr txBox="1"/>
          <p:nvPr/>
        </p:nvSpPr>
        <p:spPr>
          <a:xfrm>
            <a:off x="198556" y="4035308"/>
            <a:ext cx="6021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Song suggestion Module</a:t>
            </a:r>
            <a:endParaRPr/>
          </a:p>
        </p:txBody>
      </p:sp>
      <p:pic>
        <p:nvPicPr>
          <p:cNvPr id="279" name="Google Shape;2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050" y="385863"/>
            <a:ext cx="9082974" cy="951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1817" y="1116323"/>
            <a:ext cx="4175255" cy="12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>
            <a:off x="1028700" y="985837"/>
            <a:ext cx="3322565" cy="467043"/>
            <a:chOff x="0" y="-57150"/>
            <a:chExt cx="4430086" cy="622723"/>
          </a:xfrm>
        </p:grpSpPr>
        <p:sp>
          <p:nvSpPr>
            <p:cNvPr id="96" name="Google Shape;96;p14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2320005" y="-57150"/>
              <a:ext cx="2110081" cy="622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>
                  <a:solidFill>
                    <a:srgbClr val="553E5C"/>
                  </a:solidFill>
                  <a:latin typeface="Assistant"/>
                  <a:ea typeface="Assistant"/>
                  <a:cs typeface="Assistant"/>
                  <a:sym typeface="Assistant"/>
                </a:rPr>
                <a:t>02</a:t>
              </a:r>
              <a:endParaRPr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198494" y="4385945"/>
            <a:ext cx="6021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1400512" y="9820067"/>
            <a:ext cx="677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18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317675" y="3813400"/>
            <a:ext cx="103242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Your Playlist is an application shaped as a s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ocial network about songs and playlists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Users can log into the platform to follow other users, review songs and rate them, create and share their own playlists and follow other ones. The application also has a smart suggestion module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suggest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user that is creating a new playlist,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interesting songs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the songs he already inserted. 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1028700" y="985838"/>
            <a:ext cx="3322654" cy="430875"/>
            <a:chOff x="0" y="-57150"/>
            <a:chExt cx="4430205" cy="574500"/>
          </a:xfrm>
        </p:grpSpPr>
        <p:sp>
          <p:nvSpPr>
            <p:cNvPr id="106" name="Google Shape;106;p15"/>
            <p:cNvSpPr/>
            <p:nvPr/>
          </p:nvSpPr>
          <p:spPr>
            <a:xfrm>
              <a:off x="0" y="250996"/>
              <a:ext cx="1740900" cy="63600"/>
            </a:xfrm>
            <a:prstGeom prst="rect">
              <a:avLst/>
            </a:prstGeom>
            <a:solidFill>
              <a:srgbClr val="55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2320005" y="-57150"/>
              <a:ext cx="21102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>
                  <a:solidFill>
                    <a:srgbClr val="553E5C"/>
                  </a:solidFill>
                  <a:latin typeface="Assistant"/>
                  <a:ea typeface="Assistant"/>
                  <a:cs typeface="Assistant"/>
                  <a:sym typeface="Assistant"/>
                </a:rPr>
                <a:t>0</a:t>
              </a:r>
              <a:r>
                <a:rPr lang="en-US" sz="2800">
                  <a:solidFill>
                    <a:srgbClr val="553E5C"/>
                  </a:solidFill>
                  <a:latin typeface="Assistant"/>
                  <a:ea typeface="Assistant"/>
                  <a:cs typeface="Assistant"/>
                  <a:sym typeface="Assistant"/>
                </a:rPr>
                <a:t>3</a:t>
              </a:r>
              <a:endParaRPr/>
            </a:p>
          </p:txBody>
        </p:sp>
      </p:grpSp>
      <p:sp>
        <p:nvSpPr>
          <p:cNvPr id="109" name="Google Shape;109;p15"/>
          <p:cNvSpPr txBox="1"/>
          <p:nvPr/>
        </p:nvSpPr>
        <p:spPr>
          <a:xfrm>
            <a:off x="636814" y="5006509"/>
            <a:ext cx="9765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Association Rule Mining</a:t>
            </a:r>
            <a:endParaRPr sz="7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1400512" y="9820067"/>
            <a:ext cx="677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18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682C9F5-F37A-402F-A182-F28C28309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400" y="918709"/>
            <a:ext cx="8175600" cy="8175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6"/>
          <p:cNvGrpSpPr/>
          <p:nvPr/>
        </p:nvGrpSpPr>
        <p:grpSpPr>
          <a:xfrm>
            <a:off x="2340102" y="1241382"/>
            <a:ext cx="13607788" cy="7477664"/>
            <a:chOff x="0" y="114300"/>
            <a:chExt cx="18143717" cy="9970220"/>
          </a:xfrm>
        </p:grpSpPr>
        <p:sp>
          <p:nvSpPr>
            <p:cNvPr id="116" name="Google Shape;116;p16"/>
            <p:cNvSpPr txBox="1"/>
            <p:nvPr/>
          </p:nvSpPr>
          <p:spPr>
            <a:xfrm>
              <a:off x="0" y="114300"/>
              <a:ext cx="181437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i="0" strike="noStrike" cap="none">
                  <a:solidFill>
                    <a:srgbClr val="553E5C"/>
                  </a:solidFill>
                  <a:latin typeface="Calibri"/>
                  <a:ea typeface="Calibri"/>
                  <a:cs typeface="Calibri"/>
                  <a:sym typeface="Calibri"/>
                </a:rPr>
                <a:t>Dataset Description</a:t>
              </a:r>
              <a:endParaRPr sz="6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17" y="2336756"/>
              <a:ext cx="18143700" cy="7747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553E5C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  <a:r>
                <a:rPr lang="en-US" sz="2400" i="0" u="none" strike="noStrike" cap="none" dirty="0">
                  <a:solidFill>
                    <a:srgbClr val="553E5C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31801" marR="0" lvl="1" indent="-241300" algn="l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3E5C"/>
                </a:buClr>
                <a:buSzPts val="2400"/>
                <a:buFont typeface="Calibri"/>
                <a:buChar char="•"/>
              </a:pPr>
              <a:r>
                <a:rPr lang="en-US" sz="2400" dirty="0">
                  <a:solidFill>
                    <a:srgbClr val="553E5C"/>
                  </a:solidFill>
                  <a:latin typeface="Calibri"/>
                  <a:ea typeface="Calibri"/>
                  <a:cs typeface="Calibri"/>
                  <a:sym typeface="Calibri"/>
                </a:rPr>
                <a:t>Spotify Playlists (Kaggle) : https://www.kaggle.com/andrewmvd/spotify-playlists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rgbClr val="553E5C"/>
                </a:solidFill>
                <a:latin typeface="Assistant"/>
                <a:ea typeface="Assistant"/>
                <a:cs typeface="Assistant"/>
                <a:sym typeface="Assistant"/>
              </a:endParaRPr>
            </a:p>
            <a:p>
              <a:pPr marL="0" marR="0" lvl="0" indent="0" algn="l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553E5C"/>
                  </a:solidFill>
                  <a:latin typeface="Calibri"/>
                  <a:ea typeface="Calibri"/>
                  <a:cs typeface="Calibri"/>
                  <a:sym typeface="Calibri"/>
                </a:rPr>
                <a:t>Description:</a:t>
              </a:r>
              <a:r>
                <a:rPr lang="en-US" sz="2400" i="0" u="none" strike="noStrike" cap="none" dirty="0">
                  <a:solidFill>
                    <a:srgbClr val="553E5C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dirty="0">
                  <a:solidFill>
                    <a:srgbClr val="553E5C"/>
                  </a:solidFill>
                  <a:latin typeface="Calibri"/>
                  <a:ea typeface="Calibri"/>
                  <a:cs typeface="Calibri"/>
                  <a:sym typeface="Calibri"/>
                </a:rPr>
                <a:t>It contains tabular data with four attributes per record: the </a:t>
              </a:r>
              <a:r>
                <a:rPr lang="en-US" sz="2400" dirty="0" err="1">
                  <a:solidFill>
                    <a:srgbClr val="553E5C"/>
                  </a:solidFill>
                  <a:latin typeface="Calibri"/>
                  <a:ea typeface="Calibri"/>
                  <a:cs typeface="Calibri"/>
                  <a:sym typeface="Calibri"/>
                </a:rPr>
                <a:t>user_id</a:t>
              </a:r>
              <a:r>
                <a:rPr lang="en-US" sz="2400" dirty="0">
                  <a:solidFill>
                    <a:srgbClr val="553E5C"/>
                  </a:solidFill>
                  <a:latin typeface="Calibri"/>
                  <a:ea typeface="Calibri"/>
                  <a:cs typeface="Calibri"/>
                  <a:sym typeface="Calibri"/>
                </a:rPr>
                <a:t>, the playlist name, the track name and its artist, for a total dimension of 1 Gb. For practical purposes the dataset has been reduced and only 4% of the total dataset has been used to be stored in the application databases. It contains about 9.000 playlists, 40.000 artists and 270.000 songs.</a:t>
              </a:r>
              <a:endParaRPr sz="2400" dirty="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553E5C"/>
                  </a:solidFill>
                  <a:latin typeface="Calibri"/>
                  <a:ea typeface="Calibri"/>
                  <a:cs typeface="Calibri"/>
                  <a:sym typeface="Calibri"/>
                </a:rPr>
                <a:t>Volume</a:t>
              </a:r>
              <a:r>
                <a:rPr lang="en-US" sz="2400" i="0" u="none" strike="noStrike" cap="none" dirty="0">
                  <a:solidFill>
                    <a:srgbClr val="553E5C"/>
                  </a:solidFill>
                  <a:latin typeface="Calibri"/>
                  <a:ea typeface="Calibri"/>
                  <a:cs typeface="Calibri"/>
                  <a:sym typeface="Calibri"/>
                </a:rPr>
                <a:t>: ~ </a:t>
              </a:r>
              <a:r>
                <a:rPr lang="en-US" sz="2400" dirty="0">
                  <a:solidFill>
                    <a:srgbClr val="553E5C"/>
                  </a:solidFill>
                  <a:latin typeface="Calibri"/>
                  <a:ea typeface="Calibri"/>
                  <a:cs typeface="Calibri"/>
                  <a:sym typeface="Calibri"/>
                </a:rPr>
                <a:t>60</a:t>
              </a:r>
              <a:r>
                <a:rPr lang="en-US" sz="2400" i="0" u="none" strike="noStrike" cap="none" dirty="0">
                  <a:solidFill>
                    <a:srgbClr val="553E5C"/>
                  </a:solidFill>
                  <a:latin typeface="Calibri"/>
                  <a:ea typeface="Calibri"/>
                  <a:cs typeface="Calibri"/>
                  <a:sym typeface="Calibri"/>
                </a:rPr>
                <a:t> MB </a:t>
              </a:r>
              <a:endParaRPr sz="2400" b="0" i="0" u="none" strike="noStrike" cap="none" dirty="0">
                <a:solidFill>
                  <a:srgbClr val="553E5C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1028700" y="985837"/>
            <a:ext cx="3322654" cy="430875"/>
            <a:chOff x="0" y="-57150"/>
            <a:chExt cx="4430205" cy="5745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1B3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2320005" y="-57150"/>
              <a:ext cx="21102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>
                  <a:solidFill>
                    <a:srgbClr val="553E5C"/>
                  </a:solidFill>
                  <a:latin typeface="Assistant"/>
                  <a:ea typeface="Assistant"/>
                  <a:cs typeface="Assistant"/>
                  <a:sym typeface="Assistant"/>
                </a:rPr>
                <a:t>0</a:t>
              </a:r>
              <a:r>
                <a:rPr lang="en-US" sz="2800">
                  <a:solidFill>
                    <a:srgbClr val="553E5C"/>
                  </a:solidFill>
                  <a:latin typeface="Assistant"/>
                  <a:ea typeface="Assistant"/>
                  <a:cs typeface="Assistant"/>
                  <a:sym typeface="Assistant"/>
                </a:rPr>
                <a:t>4</a:t>
              </a:r>
              <a:endParaRPr/>
            </a:p>
          </p:txBody>
        </p:sp>
      </p:grpSp>
      <p:sp>
        <p:nvSpPr>
          <p:cNvPr id="121" name="Google Shape;121;p16"/>
          <p:cNvSpPr txBox="1"/>
          <p:nvPr/>
        </p:nvSpPr>
        <p:spPr>
          <a:xfrm>
            <a:off x="11400512" y="9820067"/>
            <a:ext cx="677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18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7861293" y="651847"/>
            <a:ext cx="9903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29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0" y="0"/>
            <a:ext cx="7340147" cy="10287000"/>
          </a:xfrm>
          <a:prstGeom prst="rect">
            <a:avLst/>
          </a:prstGeom>
          <a:solidFill>
            <a:srgbClr val="FFB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1028700" y="985837"/>
            <a:ext cx="3322654" cy="430875"/>
            <a:chOff x="0" y="-57150"/>
            <a:chExt cx="4430205" cy="574500"/>
          </a:xfrm>
        </p:grpSpPr>
        <p:sp>
          <p:nvSpPr>
            <p:cNvPr id="129" name="Google Shape;129;p17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1B3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2320005" y="-57150"/>
              <a:ext cx="21102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>
                  <a:solidFill>
                    <a:srgbClr val="1B344D"/>
                  </a:solidFill>
                  <a:latin typeface="Assistant"/>
                  <a:ea typeface="Assistant"/>
                  <a:cs typeface="Assistant"/>
                  <a:sym typeface="Assistant"/>
                </a:rPr>
                <a:t>0</a:t>
              </a:r>
              <a:r>
                <a:rPr lang="en-US" sz="2800">
                  <a:solidFill>
                    <a:srgbClr val="1B344D"/>
                  </a:solidFill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/>
            </a:p>
          </p:txBody>
        </p:sp>
      </p:grpSp>
      <p:sp>
        <p:nvSpPr>
          <p:cNvPr id="131" name="Google Shape;131;p17"/>
          <p:cNvSpPr txBox="1"/>
          <p:nvPr/>
        </p:nvSpPr>
        <p:spPr>
          <a:xfrm>
            <a:off x="198494" y="4385945"/>
            <a:ext cx="7020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Dataset Analysis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927" y="2376702"/>
            <a:ext cx="10272050" cy="553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11400512" y="9820067"/>
            <a:ext cx="677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18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8"/>
          <p:cNvGrpSpPr/>
          <p:nvPr/>
        </p:nvGrpSpPr>
        <p:grpSpPr>
          <a:xfrm>
            <a:off x="1028700" y="985837"/>
            <a:ext cx="3322654" cy="430875"/>
            <a:chOff x="0" y="-57150"/>
            <a:chExt cx="4430205" cy="574500"/>
          </a:xfrm>
        </p:grpSpPr>
        <p:sp>
          <p:nvSpPr>
            <p:cNvPr id="140" name="Google Shape;140;p18"/>
            <p:cNvSpPr/>
            <p:nvPr/>
          </p:nvSpPr>
          <p:spPr>
            <a:xfrm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2320005" y="-57150"/>
              <a:ext cx="21102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>
                  <a:solidFill>
                    <a:srgbClr val="553E5C"/>
                  </a:solidFill>
                  <a:latin typeface="Assistant"/>
                  <a:ea typeface="Assistant"/>
                  <a:cs typeface="Assistant"/>
                  <a:sym typeface="Assistant"/>
                </a:rPr>
                <a:t>0</a:t>
              </a:r>
              <a:r>
                <a:rPr lang="en-US" sz="2800">
                  <a:solidFill>
                    <a:srgbClr val="553E5C"/>
                  </a:solidFill>
                  <a:latin typeface="Assistant"/>
                  <a:ea typeface="Assistant"/>
                  <a:cs typeface="Assistant"/>
                  <a:sym typeface="Assistant"/>
                </a:rPr>
                <a:t>6</a:t>
              </a:r>
              <a:endParaRPr/>
            </a:p>
          </p:txBody>
        </p:sp>
      </p:grpSp>
      <p:sp>
        <p:nvSpPr>
          <p:cNvPr id="142" name="Google Shape;142;p18"/>
          <p:cNvSpPr txBox="1"/>
          <p:nvPr/>
        </p:nvSpPr>
        <p:spPr>
          <a:xfrm>
            <a:off x="10487952" y="4535261"/>
            <a:ext cx="67341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8" descr="Immagine che contiene tavolo&#10;&#10;Descrizione generata automaticamen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75" y="1762125"/>
            <a:ext cx="3851075" cy="413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 descr="Immagine che contiene testo&#10;&#10;Descrizione generata automaticament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925" y="3663000"/>
            <a:ext cx="3275850" cy="21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 descr="Immagine che contiene testo&#10;&#10;Descrizione generata automaticament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850" y="6905700"/>
            <a:ext cx="4953675" cy="29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 rot="-8931410" flipH="1">
            <a:off x="4778055" y="2836030"/>
            <a:ext cx="1610277" cy="1790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-2975176" flipH="1">
            <a:off x="6306777" y="6145233"/>
            <a:ext cx="1610359" cy="1787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11400512" y="9820067"/>
            <a:ext cx="677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18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7861293" y="651847"/>
            <a:ext cx="9903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29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0" y="0"/>
            <a:ext cx="18288000" cy="3186600"/>
          </a:xfrm>
          <a:prstGeom prst="rect">
            <a:avLst/>
          </a:prstGeom>
          <a:solidFill>
            <a:srgbClr val="FFB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1028700" y="985838"/>
            <a:ext cx="3322654" cy="430875"/>
            <a:chOff x="0" y="-57150"/>
            <a:chExt cx="4430205" cy="574500"/>
          </a:xfrm>
        </p:grpSpPr>
        <p:sp>
          <p:nvSpPr>
            <p:cNvPr id="156" name="Google Shape;156;p19"/>
            <p:cNvSpPr/>
            <p:nvPr/>
          </p:nvSpPr>
          <p:spPr>
            <a:xfrm>
              <a:off x="0" y="250996"/>
              <a:ext cx="1740900" cy="63600"/>
            </a:xfrm>
            <a:prstGeom prst="rect">
              <a:avLst/>
            </a:prstGeom>
            <a:solidFill>
              <a:srgbClr val="1B3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2320005" y="-57150"/>
              <a:ext cx="21102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>
                  <a:solidFill>
                    <a:srgbClr val="1B344D"/>
                  </a:solidFill>
                  <a:latin typeface="Assistant"/>
                  <a:ea typeface="Assistant"/>
                  <a:cs typeface="Assistant"/>
                  <a:sym typeface="Assistant"/>
                </a:rPr>
                <a:t>0</a:t>
              </a:r>
              <a:r>
                <a:rPr lang="en-US" sz="2800">
                  <a:solidFill>
                    <a:srgbClr val="1B344D"/>
                  </a:solidFill>
                  <a:latin typeface="Assistant"/>
                  <a:ea typeface="Assistant"/>
                  <a:cs typeface="Assistant"/>
                  <a:sym typeface="Assistant"/>
                </a:rPr>
                <a:t>7</a:t>
              </a:r>
              <a:endParaRPr/>
            </a:p>
          </p:txBody>
        </p:sp>
      </p:grpSp>
      <p:sp>
        <p:nvSpPr>
          <p:cNvPr id="158" name="Google Shape;158;p19"/>
          <p:cNvSpPr txBox="1"/>
          <p:nvPr/>
        </p:nvSpPr>
        <p:spPr>
          <a:xfrm>
            <a:off x="179859" y="1646475"/>
            <a:ext cx="1708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Association rule mining analysis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1400512" y="9820067"/>
            <a:ext cx="677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18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A909ED1-95FC-4FF4-8F5B-594DE86A0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03" y="5143500"/>
            <a:ext cx="17084790" cy="293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/>
        </p:nvSpPr>
        <p:spPr>
          <a:xfrm>
            <a:off x="7861293" y="651847"/>
            <a:ext cx="9903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29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0" y="0"/>
            <a:ext cx="7340100" cy="10287000"/>
          </a:xfrm>
          <a:prstGeom prst="rect">
            <a:avLst/>
          </a:prstGeom>
          <a:solidFill>
            <a:srgbClr val="FFB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20"/>
          <p:cNvGrpSpPr/>
          <p:nvPr/>
        </p:nvGrpSpPr>
        <p:grpSpPr>
          <a:xfrm>
            <a:off x="1028700" y="985838"/>
            <a:ext cx="3322654" cy="430875"/>
            <a:chOff x="0" y="-57150"/>
            <a:chExt cx="4430205" cy="574500"/>
          </a:xfrm>
        </p:grpSpPr>
        <p:sp>
          <p:nvSpPr>
            <p:cNvPr id="168" name="Google Shape;168;p20"/>
            <p:cNvSpPr/>
            <p:nvPr/>
          </p:nvSpPr>
          <p:spPr>
            <a:xfrm>
              <a:off x="0" y="250996"/>
              <a:ext cx="1740900" cy="63600"/>
            </a:xfrm>
            <a:prstGeom prst="rect">
              <a:avLst/>
            </a:prstGeom>
            <a:solidFill>
              <a:srgbClr val="1B3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0"/>
            <p:cNvSpPr txBox="1"/>
            <p:nvPr/>
          </p:nvSpPr>
          <p:spPr>
            <a:xfrm>
              <a:off x="2320005" y="-57150"/>
              <a:ext cx="21102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>
                  <a:solidFill>
                    <a:srgbClr val="1B344D"/>
                  </a:solidFill>
                  <a:latin typeface="Assistant"/>
                  <a:ea typeface="Assistant"/>
                  <a:cs typeface="Assistant"/>
                  <a:sym typeface="Assistant"/>
                </a:rPr>
                <a:t>0</a:t>
              </a:r>
              <a:r>
                <a:rPr lang="en-US" sz="2800">
                  <a:solidFill>
                    <a:srgbClr val="1B344D"/>
                  </a:solidFill>
                  <a:latin typeface="Assistant"/>
                  <a:ea typeface="Assistant"/>
                  <a:cs typeface="Assistant"/>
                  <a:sym typeface="Assistant"/>
                </a:rPr>
                <a:t>8</a:t>
              </a:r>
              <a:endParaRPr/>
            </a:p>
          </p:txBody>
        </p:sp>
      </p:grpSp>
      <p:sp>
        <p:nvSpPr>
          <p:cNvPr id="170" name="Google Shape;170;p20"/>
          <p:cNvSpPr txBox="1"/>
          <p:nvPr/>
        </p:nvSpPr>
        <p:spPr>
          <a:xfrm>
            <a:off x="198494" y="4385945"/>
            <a:ext cx="70200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Number of mined rules analysis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325" y="2233165"/>
            <a:ext cx="10023250" cy="65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11400512" y="9820067"/>
            <a:ext cx="677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18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7861293" y="651847"/>
            <a:ext cx="9903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29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0" y="0"/>
            <a:ext cx="18288000" cy="3186600"/>
          </a:xfrm>
          <a:prstGeom prst="rect">
            <a:avLst/>
          </a:prstGeom>
          <a:solidFill>
            <a:srgbClr val="FFB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1028700" y="985838"/>
            <a:ext cx="3322654" cy="603242"/>
            <a:chOff x="0" y="-57150"/>
            <a:chExt cx="4430205" cy="804323"/>
          </a:xfrm>
        </p:grpSpPr>
        <p:sp>
          <p:nvSpPr>
            <p:cNvPr id="156" name="Google Shape;156;p19"/>
            <p:cNvSpPr/>
            <p:nvPr/>
          </p:nvSpPr>
          <p:spPr>
            <a:xfrm>
              <a:off x="0" y="250996"/>
              <a:ext cx="1740900" cy="63600"/>
            </a:xfrm>
            <a:prstGeom prst="rect">
              <a:avLst/>
            </a:prstGeom>
            <a:solidFill>
              <a:srgbClr val="1B3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2320005" y="-57150"/>
              <a:ext cx="2110200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 dirty="0">
                  <a:solidFill>
                    <a:srgbClr val="1B344D"/>
                  </a:solidFill>
                  <a:latin typeface="Assistant"/>
                  <a:ea typeface="Assistant"/>
                  <a:cs typeface="Assistant"/>
                  <a:sym typeface="Assistant"/>
                </a:rPr>
                <a:t>09</a:t>
              </a:r>
              <a:endParaRPr dirty="0"/>
            </a:p>
          </p:txBody>
        </p:sp>
      </p:grpSp>
      <p:sp>
        <p:nvSpPr>
          <p:cNvPr id="158" name="Google Shape;158;p19"/>
          <p:cNvSpPr txBox="1"/>
          <p:nvPr/>
        </p:nvSpPr>
        <p:spPr>
          <a:xfrm>
            <a:off x="179859" y="1646475"/>
            <a:ext cx="1708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Length of the mined rules analysis</a:t>
            </a:r>
            <a:endParaRPr sz="7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1400512" y="9820067"/>
            <a:ext cx="6777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r>
              <a:rPr lang="en-US" sz="1800" i="0" u="none" strike="noStrike" cap="none">
                <a:solidFill>
                  <a:srgbClr val="553E5C"/>
                </a:solidFill>
                <a:latin typeface="Calibri"/>
                <a:ea typeface="Calibri"/>
                <a:cs typeface="Calibri"/>
                <a:sym typeface="Calibri"/>
              </a:rPr>
              <a:t>| Project Discussion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CF91869-E7D2-4949-B568-5B00CC24F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9" y="4974813"/>
            <a:ext cx="17070061" cy="3057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341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405</Words>
  <Application>Microsoft Office PowerPoint</Application>
  <PresentationFormat>Personalizzato</PresentationFormat>
  <Paragraphs>70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Assistant</vt:lpstr>
      <vt:lpstr>Calibri</vt:lpstr>
      <vt:lpstr>Roboto Mono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Fabio Buchignani</cp:lastModifiedBy>
  <cp:revision>3</cp:revision>
  <dcterms:modified xsi:type="dcterms:W3CDTF">2022-01-25T17:07:08Z</dcterms:modified>
</cp:coreProperties>
</file>