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3"/>
  </p:notesMasterIdLst>
  <p:sldIdLst>
    <p:sldId id="256" r:id="rId2"/>
    <p:sldId id="257" r:id="rId3"/>
    <p:sldId id="258" r:id="rId4"/>
    <p:sldId id="272" r:id="rId5"/>
    <p:sldId id="259" r:id="rId6"/>
    <p:sldId id="271" r:id="rId7"/>
    <p:sldId id="273" r:id="rId8"/>
    <p:sldId id="274" r:id="rId9"/>
    <p:sldId id="275" r:id="rId10"/>
    <p:sldId id="260" r:id="rId11"/>
    <p:sldId id="261" r:id="rId12"/>
    <p:sldId id="280" r:id="rId13"/>
    <p:sldId id="262" r:id="rId14"/>
    <p:sldId id="263" r:id="rId15"/>
    <p:sldId id="277" r:id="rId16"/>
    <p:sldId id="276" r:id="rId17"/>
    <p:sldId id="265" r:id="rId18"/>
    <p:sldId id="266" r:id="rId19"/>
    <p:sldId id="268" r:id="rId20"/>
    <p:sldId id="269" r:id="rId21"/>
    <p:sldId id="278" r:id="rId22"/>
    <p:sldId id="283" r:id="rId23"/>
    <p:sldId id="279" r:id="rId24"/>
    <p:sldId id="285" r:id="rId25"/>
    <p:sldId id="286" r:id="rId26"/>
    <p:sldId id="287" r:id="rId27"/>
    <p:sldId id="270" r:id="rId28"/>
    <p:sldId id="282" r:id="rId29"/>
    <p:sldId id="267" r:id="rId30"/>
    <p:sldId id="281" r:id="rId31"/>
    <p:sldId id="28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20" autoAdjust="0"/>
  </p:normalViewPr>
  <p:slideViewPr>
    <p:cSldViewPr>
      <p:cViewPr varScale="1">
        <p:scale>
          <a:sx n="63" d="100"/>
          <a:sy n="63" d="100"/>
        </p:scale>
        <p:origin x="-60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9DCE0-EFC9-4AF4-889E-8FB794D94A32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C087-C875-4BFA-883C-87B824E8A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3C087-C875-4BFA-883C-87B824E8A1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86FBE7-0F84-4A83-B72F-2A2B80DEF014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DCB4430-C180-4023-A88E-90D1FDB6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4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16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18.p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19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20.p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21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22.p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23.pn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24.p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25.p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26.p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Article Clustering on the Basis of Content-Bias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Shashwat</a:t>
            </a:r>
            <a:r>
              <a:rPr lang="en-US" dirty="0" smtClean="0"/>
              <a:t> Chandra</a:t>
            </a:r>
          </a:p>
          <a:p>
            <a:r>
              <a:rPr lang="en-US" dirty="0" smtClean="0"/>
              <a:t>13111059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Biased Word Frequency in the Article</a:t>
            </a:r>
          </a:p>
          <a:p>
            <a:r>
              <a:rPr lang="en-US" dirty="0" smtClean="0"/>
              <a:t>Wikipedia NPOV/W2W</a:t>
            </a:r>
          </a:p>
          <a:p>
            <a:r>
              <a:rPr lang="en-US" dirty="0" smtClean="0"/>
              <a:t>Featured Article Count</a:t>
            </a:r>
          </a:p>
          <a:p>
            <a:r>
              <a:rPr lang="en-US" dirty="0" smtClean="0"/>
              <a:t>Sentiment of Text</a:t>
            </a:r>
          </a:p>
          <a:p>
            <a:r>
              <a:rPr lang="en-US" dirty="0" smtClean="0"/>
              <a:t>Number of Comments in Recent Articles</a:t>
            </a:r>
          </a:p>
          <a:p>
            <a:endParaRPr lang="en-US" dirty="0" smtClean="0"/>
          </a:p>
          <a:p>
            <a:r>
              <a:rPr lang="en-US" dirty="0" smtClean="0"/>
              <a:t>Reasons:</a:t>
            </a:r>
          </a:p>
          <a:p>
            <a:pPr lvl="1"/>
            <a:r>
              <a:rPr lang="en-US" dirty="0" smtClean="0"/>
              <a:t>Not Language-specific</a:t>
            </a:r>
          </a:p>
          <a:p>
            <a:pPr lvl="1"/>
            <a:r>
              <a:rPr lang="en-US" dirty="0" smtClean="0"/>
              <a:t>Author is a better indicator of bias</a:t>
            </a:r>
          </a:p>
          <a:p>
            <a:pPr lvl="1"/>
            <a:r>
              <a:rPr lang="en-US" dirty="0" smtClean="0"/>
              <a:t>Speed: Cluster as a Service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Selected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Vectors generated</a:t>
            </a:r>
          </a:p>
          <a:p>
            <a:r>
              <a:rPr lang="en-US" dirty="0" smtClean="0"/>
              <a:t>Two techniques: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K-Means Clustering</a:t>
            </a:r>
          </a:p>
          <a:p>
            <a:endParaRPr lang="en-US" dirty="0" smtClean="0"/>
          </a:p>
          <a:p>
            <a:r>
              <a:rPr lang="en-US" dirty="0" smtClean="0"/>
              <a:t>Intuitively:</a:t>
            </a:r>
          </a:p>
          <a:p>
            <a:pPr lvl="1"/>
            <a:r>
              <a:rPr lang="en-US" dirty="0" smtClean="0"/>
              <a:t>K-Means is poorer with outliers.</a:t>
            </a:r>
          </a:p>
          <a:p>
            <a:pPr lvl="1"/>
            <a:r>
              <a:rPr lang="en-US" dirty="0" smtClean="0"/>
              <a:t>Hierarchical clustering: number of clusters.</a:t>
            </a:r>
          </a:p>
          <a:p>
            <a:pPr lvl="1"/>
            <a:r>
              <a:rPr lang="en-US" dirty="0" smtClean="0"/>
              <a:t>Easier to verify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Hierarchical Clustering:</a:t>
            </a:r>
          </a:p>
          <a:p>
            <a:pPr lvl="1"/>
            <a:r>
              <a:rPr lang="en-US" dirty="0" smtClean="0"/>
              <a:t>Euclidean Distance</a:t>
            </a:r>
          </a:p>
          <a:p>
            <a:pPr lvl="1"/>
            <a:r>
              <a:rPr lang="en-US" dirty="0" smtClean="0"/>
              <a:t>Linkage Function: Single</a:t>
            </a:r>
          </a:p>
          <a:p>
            <a:endParaRPr lang="en-US" dirty="0" smtClean="0"/>
          </a:p>
          <a:p>
            <a:r>
              <a:rPr lang="en-US" dirty="0" smtClean="0"/>
              <a:t>K-Means:</a:t>
            </a:r>
          </a:p>
          <a:p>
            <a:pPr lvl="1"/>
            <a:r>
              <a:rPr lang="en-US" dirty="0" smtClean="0"/>
              <a:t>K = 3 through 6</a:t>
            </a:r>
          </a:p>
          <a:p>
            <a:pPr lvl="1"/>
            <a:r>
              <a:rPr lang="en-US" dirty="0" smtClean="0"/>
              <a:t>Best result selected</a:t>
            </a:r>
          </a:p>
          <a:p>
            <a:pPr lvl="2"/>
            <a:r>
              <a:rPr lang="en-US" dirty="0" smtClean="0"/>
              <a:t>Manually</a:t>
            </a:r>
          </a:p>
          <a:p>
            <a:pPr lvl="3"/>
            <a:r>
              <a:rPr lang="en-US" dirty="0" smtClean="0"/>
              <a:t>using % purity as indicator (using Ground Truth)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C0	7	</a:t>
            </a:r>
            <a:r>
              <a:rPr lang="en-US" dirty="0" err="1" smtClean="0"/>
              <a:t>GT:irrelevant</a:t>
            </a:r>
            <a:r>
              <a:rPr lang="en-US" dirty="0" smtClean="0"/>
              <a:t>	Efficacy in the World of Missions: On </a:t>
            </a:r>
            <a:r>
              <a:rPr lang="en-US" dirty="0" err="1" smtClean="0"/>
              <a:t>Polychronic</a:t>
            </a:r>
            <a:r>
              <a:rPr lang="en-US" dirty="0" smtClean="0"/>
              <a:t> and </a:t>
            </a:r>
            <a:r>
              <a:rPr lang="en-US" dirty="0" err="1" smtClean="0"/>
              <a:t>Monochronic</a:t>
            </a:r>
            <a:r>
              <a:rPr lang="en-US" dirty="0" smtClean="0"/>
              <a:t> Concepts of Time</a:t>
            </a:r>
          </a:p>
          <a:p>
            <a:r>
              <a:rPr lang="en-US" dirty="0" smtClean="0"/>
              <a:t>C0	9	</a:t>
            </a:r>
            <a:r>
              <a:rPr lang="en-US" dirty="0" err="1" smtClean="0"/>
              <a:t>GT:people</a:t>
            </a:r>
            <a:r>
              <a:rPr lang="en-US" dirty="0" smtClean="0"/>
              <a:t>	Yayoi </a:t>
            </a:r>
            <a:r>
              <a:rPr lang="en-US" dirty="0" err="1" smtClean="0"/>
              <a:t>Kusama</a:t>
            </a:r>
            <a:r>
              <a:rPr lang="en-US" dirty="0" smtClean="0"/>
              <a:t> - Artist</a:t>
            </a:r>
          </a:p>
          <a:p>
            <a:r>
              <a:rPr lang="en-US" dirty="0" smtClean="0"/>
              <a:t>C0	10	</a:t>
            </a:r>
            <a:r>
              <a:rPr lang="en-US" dirty="0" err="1" smtClean="0"/>
              <a:t>GT:people</a:t>
            </a:r>
            <a:r>
              <a:rPr lang="en-US" dirty="0" smtClean="0"/>
              <a:t>	Strong Anti-Palin Sentiment Resembles Opposition for "Muslim" Obama</a:t>
            </a:r>
          </a:p>
          <a:p>
            <a:r>
              <a:rPr lang="en-US" dirty="0" smtClean="0"/>
              <a:t>C0	11	</a:t>
            </a:r>
            <a:r>
              <a:rPr lang="en-US" dirty="0" err="1" smtClean="0"/>
              <a:t>GT:works</a:t>
            </a:r>
            <a:r>
              <a:rPr lang="en-US" dirty="0" smtClean="0"/>
              <a:t>	</a:t>
            </a:r>
          </a:p>
          <a:p>
            <a:r>
              <a:rPr lang="en-US" dirty="0" smtClean="0"/>
              <a:t>C0	19	</a:t>
            </a:r>
            <a:r>
              <a:rPr lang="en-US" dirty="0" err="1" smtClean="0"/>
              <a:t>GT:people</a:t>
            </a:r>
            <a:r>
              <a:rPr lang="en-US" dirty="0" smtClean="0"/>
              <a:t>	Feminist or </a:t>
            </a:r>
            <a:r>
              <a:rPr lang="en-US" dirty="0" err="1" smtClean="0"/>
              <a:t>FemMANist</a:t>
            </a:r>
            <a:r>
              <a:rPr lang="en-US" dirty="0" smtClean="0"/>
              <a:t>? - You Decide</a:t>
            </a:r>
          </a:p>
          <a:p>
            <a:r>
              <a:rPr lang="en-US" dirty="0" smtClean="0"/>
              <a:t>C0	21	</a:t>
            </a:r>
            <a:r>
              <a:rPr lang="en-US" dirty="0" err="1" smtClean="0"/>
              <a:t>GT:works</a:t>
            </a:r>
            <a:r>
              <a:rPr lang="en-US" dirty="0" smtClean="0"/>
              <a:t>	A Feminist Analysis of Michael Antonioni's Film _Blowup _</a:t>
            </a:r>
          </a:p>
          <a:p>
            <a:r>
              <a:rPr lang="en-US" dirty="0" smtClean="0"/>
              <a:t>C0	24	</a:t>
            </a:r>
            <a:r>
              <a:rPr lang="en-US" dirty="0" err="1" smtClean="0"/>
              <a:t>GT:irrelevant</a:t>
            </a:r>
            <a:r>
              <a:rPr lang="en-US" dirty="0" smtClean="0"/>
              <a:t>	How the Founders of Girlfriends Cafe Met Over Coffee</a:t>
            </a:r>
          </a:p>
          <a:p>
            <a:r>
              <a:rPr lang="en-US" dirty="0" smtClean="0"/>
              <a:t>C0	25	</a:t>
            </a:r>
            <a:r>
              <a:rPr lang="en-US" dirty="0" err="1" smtClean="0"/>
              <a:t>GT:works</a:t>
            </a:r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C1	3	</a:t>
            </a:r>
            <a:r>
              <a:rPr lang="en-US" dirty="0" err="1" smtClean="0"/>
              <a:t>GT:relationships</a:t>
            </a:r>
            <a:r>
              <a:rPr lang="en-US" dirty="0" smtClean="0"/>
              <a:t>	Understanding the Most Basic Needs of a Woman in a Relationship</a:t>
            </a:r>
          </a:p>
          <a:p>
            <a:r>
              <a:rPr lang="en-US" dirty="0" smtClean="0"/>
              <a:t>C1	20	</a:t>
            </a:r>
            <a:r>
              <a:rPr lang="en-US" dirty="0" err="1" smtClean="0"/>
              <a:t>GT:irrelevant</a:t>
            </a:r>
            <a:r>
              <a:rPr lang="en-US" dirty="0" smtClean="0"/>
              <a:t>	The Priorities of a Civilized America</a:t>
            </a:r>
          </a:p>
          <a:p>
            <a:r>
              <a:rPr lang="en-US" dirty="0" smtClean="0"/>
              <a:t>C1	22	</a:t>
            </a:r>
            <a:r>
              <a:rPr lang="en-US" dirty="0" err="1" smtClean="0"/>
              <a:t>GT:people</a:t>
            </a:r>
            <a:r>
              <a:rPr lang="en-US" dirty="0" smtClean="0"/>
              <a:t>	Gender Influenced Justices: Sandra Day O'Connor and Ruth Bader Ginsburg</a:t>
            </a:r>
          </a:p>
          <a:p>
            <a:endParaRPr lang="en-US" dirty="0" smtClean="0"/>
          </a:p>
          <a:p>
            <a:r>
              <a:rPr lang="en-US" dirty="0" smtClean="0"/>
              <a:t>C2	2	</a:t>
            </a:r>
            <a:r>
              <a:rPr lang="en-US" dirty="0" err="1" smtClean="0"/>
              <a:t>GT:irrelevant</a:t>
            </a:r>
            <a:r>
              <a:rPr lang="en-US" dirty="0" smtClean="0"/>
              <a:t>	Ten Things I Would Be Proud to Have Written</a:t>
            </a:r>
          </a:p>
          <a:p>
            <a:r>
              <a:rPr lang="en-US" dirty="0" smtClean="0"/>
              <a:t>C2	5	</a:t>
            </a:r>
            <a:r>
              <a:rPr lang="en-US" dirty="0" err="1" smtClean="0"/>
              <a:t>GT:irrelevant</a:t>
            </a:r>
            <a:r>
              <a:rPr lang="en-US" dirty="0" smtClean="0"/>
              <a:t>	Epic Encounters: Culture, Media, and U.S. Interests in the Middle East Since 1945</a:t>
            </a:r>
          </a:p>
          <a:p>
            <a:r>
              <a:rPr lang="en-US" dirty="0" smtClean="0"/>
              <a:t>C2	8	</a:t>
            </a:r>
            <a:r>
              <a:rPr lang="en-US" dirty="0" err="1" smtClean="0"/>
              <a:t>GT:irrelevant</a:t>
            </a:r>
            <a:r>
              <a:rPr lang="en-US" dirty="0" smtClean="0"/>
              <a:t>	Partnership and Spirituality at the Women &amp; Spirituality Conference</a:t>
            </a:r>
          </a:p>
          <a:p>
            <a:r>
              <a:rPr lang="en-US" dirty="0" smtClean="0"/>
              <a:t>C2	13	</a:t>
            </a:r>
            <a:r>
              <a:rPr lang="en-US" dirty="0" err="1" smtClean="0"/>
              <a:t>GT:works</a:t>
            </a:r>
            <a:r>
              <a:rPr lang="en-US" dirty="0" smtClean="0"/>
              <a:t>	Where Did Cinderella Come from Anyway?</a:t>
            </a:r>
          </a:p>
          <a:p>
            <a:r>
              <a:rPr lang="en-US" dirty="0" smtClean="0"/>
              <a:t>C2	17	</a:t>
            </a:r>
            <a:r>
              <a:rPr lang="en-US" dirty="0" err="1" smtClean="0"/>
              <a:t>GT:relationships</a:t>
            </a:r>
            <a:r>
              <a:rPr lang="en-US" dirty="0" smtClean="0"/>
              <a:t>	Feminism and the Ignorant Woman</a:t>
            </a:r>
          </a:p>
          <a:p>
            <a:r>
              <a:rPr lang="en-US" dirty="0" smtClean="0"/>
              <a:t>C2	18	</a:t>
            </a:r>
            <a:r>
              <a:rPr lang="en-US" dirty="0" err="1" smtClean="0"/>
              <a:t>GT:irrelevant</a:t>
            </a:r>
            <a:r>
              <a:rPr lang="en-US" dirty="0" smtClean="0"/>
              <a:t>	Writing Tips: The Power of the </a:t>
            </a:r>
            <a:r>
              <a:rPr lang="en-US" dirty="0" err="1" smtClean="0"/>
              <a:t>Paratext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C3	16	</a:t>
            </a:r>
            <a:r>
              <a:rPr lang="en-US" dirty="0" err="1" smtClean="0"/>
              <a:t>GT:works</a:t>
            </a:r>
            <a:r>
              <a:rPr lang="en-US" dirty="0" smtClean="0"/>
              <a:t>	TIME Reveals How to Lose Friends and Alienate People</a:t>
            </a:r>
          </a:p>
          <a:p>
            <a:endParaRPr lang="en-US" dirty="0" smtClean="0"/>
          </a:p>
          <a:p>
            <a:r>
              <a:rPr lang="en-US" dirty="0" smtClean="0"/>
              <a:t>C4	1	</a:t>
            </a:r>
            <a:r>
              <a:rPr lang="en-US" dirty="0" err="1" smtClean="0"/>
              <a:t>GT:sex</a:t>
            </a:r>
            <a:r>
              <a:rPr lang="en-US" dirty="0" smtClean="0"/>
              <a:t>	"Safe Sex" is a Bust</a:t>
            </a:r>
          </a:p>
          <a:p>
            <a:r>
              <a:rPr lang="en-US" dirty="0" smtClean="0"/>
              <a:t>C4	4	</a:t>
            </a:r>
            <a:r>
              <a:rPr lang="en-US" dirty="0" err="1" smtClean="0"/>
              <a:t>GT:race</a:t>
            </a:r>
            <a:r>
              <a:rPr lang="en-US" dirty="0" smtClean="0"/>
              <a:t>	</a:t>
            </a:r>
          </a:p>
          <a:p>
            <a:r>
              <a:rPr lang="en-US" dirty="0" smtClean="0"/>
              <a:t>C4	6	</a:t>
            </a:r>
            <a:r>
              <a:rPr lang="en-US" dirty="0" err="1" smtClean="0"/>
              <a:t>GT:sex</a:t>
            </a:r>
            <a:r>
              <a:rPr lang="en-US" dirty="0" smtClean="0"/>
              <a:t>	The Abuse of Traditional Gender Roles</a:t>
            </a:r>
          </a:p>
          <a:p>
            <a:r>
              <a:rPr lang="en-US" dirty="0" smtClean="0"/>
              <a:t>C4	12	</a:t>
            </a:r>
            <a:r>
              <a:rPr lang="en-US" dirty="0" err="1" smtClean="0"/>
              <a:t>GT:sex</a:t>
            </a:r>
            <a:r>
              <a:rPr lang="en-US" dirty="0" smtClean="0"/>
              <a:t>	Contemporary Feminism in America: Examining "Female Chauvinist Pigs"</a:t>
            </a:r>
          </a:p>
          <a:p>
            <a:r>
              <a:rPr lang="en-US" dirty="0" smtClean="0"/>
              <a:t>C4	14	</a:t>
            </a:r>
            <a:r>
              <a:rPr lang="en-US" dirty="0" err="1" smtClean="0"/>
              <a:t>GT:works</a:t>
            </a:r>
            <a:r>
              <a:rPr lang="en-US" dirty="0" smtClean="0"/>
              <a:t>	Writing Tips: Discussing Physical Appearance</a:t>
            </a:r>
          </a:p>
          <a:p>
            <a:r>
              <a:rPr lang="en-US" dirty="0" smtClean="0"/>
              <a:t>C4	15	</a:t>
            </a:r>
            <a:r>
              <a:rPr lang="en-US" dirty="0" err="1" smtClean="0"/>
              <a:t>GT:works</a:t>
            </a:r>
            <a:r>
              <a:rPr lang="en-US" dirty="0" smtClean="0"/>
              <a:t>	Writing Tips: Two Reasons to Leave Your Ending Open</a:t>
            </a:r>
          </a:p>
          <a:p>
            <a:r>
              <a:rPr lang="en-US" dirty="0" smtClean="0"/>
              <a:t>C4	23	</a:t>
            </a:r>
            <a:r>
              <a:rPr lang="en-US" dirty="0" err="1" smtClean="0"/>
              <a:t>GT:irrelevant</a:t>
            </a:r>
            <a:r>
              <a:rPr lang="en-US" dirty="0" smtClean="0"/>
              <a:t>	Writing Tips: The Efficacy of Religious Rhetoric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K-Means Clustering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3200400"/>
            <a:ext cx="457200" cy="9144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1371600"/>
            <a:ext cx="457200" cy="12954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4419600"/>
            <a:ext cx="457200" cy="10668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Hierarchical Clustering</a:t>
            </a:r>
            <a:endParaRPr lang="en-US" dirty="0"/>
          </a:p>
        </p:txBody>
      </p:sp>
      <p:pic>
        <p:nvPicPr>
          <p:cNvPr id="1028" name="Picture 4" descr="C:\Users\Shashwat\Desktop\Classes\_SEM_PG_1\CS697\data25\feminism2old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49" y="1481138"/>
            <a:ext cx="7110702" cy="4525962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1143000" y="4800600"/>
            <a:ext cx="3200400" cy="16002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C0	1	GT:1	Louis Farrakhan: Barack Obama Is "The Messiah"</a:t>
            </a:r>
          </a:p>
          <a:p>
            <a:r>
              <a:rPr lang="en-US" dirty="0" smtClean="0"/>
              <a:t>C0	2	GT:2	Barack Obama Inaugural Address Part 1 of 5</a:t>
            </a:r>
          </a:p>
          <a:p>
            <a:r>
              <a:rPr lang="en-US" dirty="0" smtClean="0"/>
              <a:t>C0	3	GT:1	Hugo Chavez Wants to Be Friends with Barack Obama</a:t>
            </a:r>
          </a:p>
          <a:p>
            <a:r>
              <a:rPr lang="en-US" dirty="0" smtClean="0"/>
              <a:t>C0	5	GT:3	Barack Obama Jokes for the Politically Incorrect</a:t>
            </a:r>
          </a:p>
          <a:p>
            <a:r>
              <a:rPr lang="en-US" dirty="0" smtClean="0"/>
              <a:t>C0	6	GT:1	Barack Obama Leading John McCain in Wisconsin</a:t>
            </a:r>
          </a:p>
          <a:p>
            <a:r>
              <a:rPr lang="en-US" dirty="0" smtClean="0"/>
              <a:t>C0	10	GT:1	Reinventing America: President Barack Obama Stimulus Reform for America</a:t>
            </a:r>
          </a:p>
          <a:p>
            <a:r>
              <a:rPr lang="en-US" dirty="0" smtClean="0"/>
              <a:t>C0	12	GT:3	Barack Obama 'I'm Really Good at Killing People'</a:t>
            </a:r>
          </a:p>
          <a:p>
            <a:r>
              <a:rPr lang="en-US" dirty="0" smtClean="0"/>
              <a:t>C0	15	GT:2	Barack Obama Begins Train Ride to Washington, DC for Inauguration</a:t>
            </a:r>
          </a:p>
          <a:p>
            <a:r>
              <a:rPr lang="en-US" dirty="0" smtClean="0"/>
              <a:t>C0	16	GT:1	The Comedy/Drama Behind Barack Obama</a:t>
            </a:r>
          </a:p>
          <a:p>
            <a:r>
              <a:rPr lang="en-US" dirty="0" smtClean="0"/>
              <a:t>C0	17	GT:2	President Barack Obama's Health Care Plan to Cover Abortions</a:t>
            </a:r>
          </a:p>
          <a:p>
            <a:r>
              <a:rPr lang="en-US" dirty="0" smtClean="0"/>
              <a:t>C0	25	GT:1	How the Second Coming Could Be Near with Barack Obama as President</a:t>
            </a:r>
          </a:p>
          <a:p>
            <a:endParaRPr lang="en-US" dirty="0" smtClean="0"/>
          </a:p>
          <a:p>
            <a:r>
              <a:rPr lang="en-US" dirty="0" smtClean="0"/>
              <a:t>C1	4	GT:3	President Barack Obama: Should Have Used 'Opponents' and Not 'Enemies'</a:t>
            </a:r>
          </a:p>
          <a:p>
            <a:r>
              <a:rPr lang="en-US" dirty="0" smtClean="0"/>
              <a:t>C1	7	GT:2	Barack Obama &amp; John McCain: Change This, Change That</a:t>
            </a:r>
          </a:p>
          <a:p>
            <a:r>
              <a:rPr lang="en-US" dirty="0" smtClean="0"/>
              <a:t>C1	8	GT:1	President Barack Obama Wins Nobel Peace Prize; Attacked by Right Wing</a:t>
            </a:r>
          </a:p>
          <a:p>
            <a:r>
              <a:rPr lang="en-US" dirty="0" smtClean="0"/>
              <a:t>C1	11	GT:1	Barack Obama Has All the Momentum in This Democratic Race</a:t>
            </a:r>
          </a:p>
          <a:p>
            <a:r>
              <a:rPr lang="en-US" dirty="0" smtClean="0"/>
              <a:t>C1	13	GT:2	Barack Obama Answers Dick Cheney</a:t>
            </a:r>
          </a:p>
          <a:p>
            <a:r>
              <a:rPr lang="en-US" dirty="0" smtClean="0"/>
              <a:t>C1	21	GT:3	Former Muslim Raises Concerns About the Muslim Background of Presidential Candidate Barack Obama</a:t>
            </a:r>
          </a:p>
          <a:p>
            <a:r>
              <a:rPr lang="en-US" dirty="0" smtClean="0"/>
              <a:t>C1	23	GT:0	Republican Meme Machine: Blame Barack Obama for Sagging Stock Market</a:t>
            </a:r>
          </a:p>
          <a:p>
            <a:endParaRPr lang="en-US" dirty="0" smtClean="0"/>
          </a:p>
          <a:p>
            <a:r>
              <a:rPr lang="en-US" dirty="0" smtClean="0"/>
              <a:t>C2	9	GT:0	Tips for Creating a Barack Obama Halloween Costume</a:t>
            </a:r>
          </a:p>
          <a:p>
            <a:r>
              <a:rPr lang="en-US" dirty="0" smtClean="0"/>
              <a:t>C2	18	GT:3	Bristol Palin Promotes Her Reality Show by Attacking Barack Obama and ?Glee? with Anti-Gay Marriage Rant</a:t>
            </a:r>
          </a:p>
          <a:p>
            <a:endParaRPr lang="en-US" dirty="0" smtClean="0"/>
          </a:p>
          <a:p>
            <a:r>
              <a:rPr lang="en-US" dirty="0" smtClean="0"/>
              <a:t>C3	14	GT:1	Barack Obama Can't Do it Alone</a:t>
            </a:r>
          </a:p>
          <a:p>
            <a:r>
              <a:rPr lang="en-US" dirty="0" smtClean="0"/>
              <a:t>C3	19	GT:2	Barack Obama's Big Lead: Will it Last?</a:t>
            </a:r>
          </a:p>
          <a:p>
            <a:r>
              <a:rPr lang="en-US" dirty="0" smtClean="0"/>
              <a:t>C3	20	GT:3	Barack Obama's Growing Problem: The Reverend Dr. Jeremiah Wright</a:t>
            </a:r>
          </a:p>
          <a:p>
            <a:r>
              <a:rPr lang="en-US" dirty="0" smtClean="0"/>
              <a:t>C3	24	GT:2	Barack Obama, a New President</a:t>
            </a:r>
          </a:p>
          <a:p>
            <a:endParaRPr lang="en-US" dirty="0" smtClean="0"/>
          </a:p>
          <a:p>
            <a:r>
              <a:rPr lang="en-US" dirty="0" smtClean="0"/>
              <a:t>C4	22	GT:0	Interesting Barack Obama Videos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K-Means Clustering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of Hierarchical Clustering</a:t>
            </a:r>
            <a:endParaRPr lang="en-US" dirty="0"/>
          </a:p>
        </p:txBody>
      </p:sp>
      <p:pic>
        <p:nvPicPr>
          <p:cNvPr id="2" name="Picture 2" descr="C:\Users\Shashwat\Desktop\Classes\_SEM_PG_1\CS697\data25\barack+obamaold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49" y="1481138"/>
            <a:ext cx="7110702" cy="4525962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2438400" y="5562600"/>
            <a:ext cx="3124200" cy="533400"/>
          </a:xfrm>
          <a:prstGeom prst="ellipse">
            <a:avLst/>
          </a:prstGeom>
          <a:noFill/>
          <a:ln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Outliers</a:t>
            </a:r>
          </a:p>
          <a:p>
            <a:r>
              <a:rPr lang="en-US" dirty="0" smtClean="0"/>
              <a:t>Application of  α-mean technique to detect and reject outliers: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Calculate α-mean using middle (1-2α)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Reject merging thresholds if:</a:t>
            </a:r>
          </a:p>
          <a:p>
            <a:pPr marL="1088136" lvl="2" indent="-457200"/>
            <a:r>
              <a:rPr lang="en-US" dirty="0" smtClean="0"/>
              <a:t>Threshold above 1.5 × α-mean</a:t>
            </a:r>
          </a:p>
          <a:p>
            <a:pPr marL="1088136" lvl="2" indent="-457200"/>
            <a:r>
              <a:rPr lang="en-US" dirty="0" smtClean="0"/>
              <a:t>One of the merging clusters is a single article.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offending articles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Recalculate clustering.</a:t>
            </a:r>
          </a:p>
          <a:p>
            <a:pPr marL="594360" indent="-457200">
              <a:buNone/>
            </a:pPr>
            <a:endParaRPr lang="en-US" dirty="0" smtClean="0"/>
          </a:p>
          <a:p>
            <a:r>
              <a:rPr lang="en-US" dirty="0" smtClean="0"/>
              <a:t>Alternative: Harmonic Mean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- Feminism</a:t>
            </a:r>
            <a:endParaRPr lang="en-US" dirty="0"/>
          </a:p>
        </p:txBody>
      </p:sp>
      <p:pic>
        <p:nvPicPr>
          <p:cNvPr id="3076" name="Picture 4" descr="C:\Users\Shashwat\Desktop\Classes\_SEM_PG_1\CS697\data25\feminism2old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49" y="1481138"/>
            <a:ext cx="7110702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Results – Feminism (Cleaned)</a:t>
            </a:r>
            <a:endParaRPr lang="en-US" dirty="0"/>
          </a:p>
        </p:txBody>
      </p:sp>
      <p:pic>
        <p:nvPicPr>
          <p:cNvPr id="4098" name="Picture 2" descr="C:\Users\Shashwat\Desktop\Classes\_SEM_PG_1\CS697\data25\feminism2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49" y="1481138"/>
            <a:ext cx="7110702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</a:p>
          <a:p>
            <a:pPr lvl="1"/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Source</a:t>
            </a:r>
          </a:p>
          <a:p>
            <a:r>
              <a:rPr lang="en-US" dirty="0" smtClean="0"/>
              <a:t>Research</a:t>
            </a:r>
          </a:p>
          <a:p>
            <a:pPr lvl="1"/>
            <a:r>
              <a:rPr lang="en-US" dirty="0" smtClean="0"/>
              <a:t>Looking for viewpoints</a:t>
            </a:r>
          </a:p>
          <a:p>
            <a:pPr lvl="1"/>
            <a:r>
              <a:rPr lang="en-US" dirty="0" smtClean="0"/>
              <a:t>Holistic understanding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Results - Abortion</a:t>
            </a:r>
            <a:endParaRPr lang="en-US" dirty="0"/>
          </a:p>
        </p:txBody>
      </p:sp>
      <p:pic>
        <p:nvPicPr>
          <p:cNvPr id="2" name="Picture 2" descr="C:\Users\Shashwat\Desktop\Classes\_SEM_PG_1\CS697\data25\abortionold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511038"/>
            <a:ext cx="7016750" cy="4466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Results – Abortion (Cleaned)</a:t>
            </a:r>
            <a:endParaRPr lang="en-US" dirty="0"/>
          </a:p>
        </p:txBody>
      </p:sp>
      <p:pic>
        <p:nvPicPr>
          <p:cNvPr id="2" name="Picture 2" descr="C:\Users\Shashwat\Desktop\Classes\_SEM_PG_1\CS697\data25\abortion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511038"/>
            <a:ext cx="7016750" cy="4466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Results – Barack Obama</a:t>
            </a:r>
            <a:endParaRPr lang="en-US" dirty="0"/>
          </a:p>
        </p:txBody>
      </p:sp>
      <p:pic>
        <p:nvPicPr>
          <p:cNvPr id="7170" name="Picture 2" descr="C:\Users\Shashwat\Desktop\Classes\_SEM_PG_1\CS697\data25\barack+obamaold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49" y="1481138"/>
            <a:ext cx="7110702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Results – Barack Obama (Cleaned)</a:t>
            </a:r>
            <a:endParaRPr lang="en-US" dirty="0"/>
          </a:p>
        </p:txBody>
      </p:sp>
      <p:pic>
        <p:nvPicPr>
          <p:cNvPr id="8194" name="Picture 2" descr="C:\Users\Shashwat\Desktop\Classes\_SEM_PG_1\CS697\data25\barack+obama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511038"/>
            <a:ext cx="7016750" cy="4466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Results – Alcohol (Cleaned)</a:t>
            </a:r>
            <a:endParaRPr lang="en-US" dirty="0"/>
          </a:p>
        </p:txBody>
      </p:sp>
      <p:pic>
        <p:nvPicPr>
          <p:cNvPr id="9218" name="Picture 2" descr="C:\Users\Shashwat\Desktop\Classes\_SEM_PG_1\CS697\data25\alcohol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511038"/>
            <a:ext cx="7016750" cy="4466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NATO</a:t>
            </a:r>
            <a:endParaRPr lang="en-US" dirty="0"/>
          </a:p>
        </p:txBody>
      </p:sp>
      <p:pic>
        <p:nvPicPr>
          <p:cNvPr id="10242" name="Picture 2" descr="C:\Users\Shashwat\Desktop\Classes\_SEM_PG_1\CS697\data25\nato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511038"/>
            <a:ext cx="7016750" cy="4466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NATO</a:t>
            </a:r>
            <a:endParaRPr lang="en-US" dirty="0"/>
          </a:p>
        </p:txBody>
      </p:sp>
      <p:pic>
        <p:nvPicPr>
          <p:cNvPr id="11266" name="Picture 2" descr="C:\Users\Shashwat\Desktop\Classes\_SEM_PG_1\CS697\data25\nato2.png">
            <a:hlinkClick r:id="rId2" action="ppaction://hlinkfile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25" y="1511038"/>
            <a:ext cx="7016750" cy="44661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vector</a:t>
            </a:r>
          </a:p>
          <a:p>
            <a:endParaRPr lang="en-US" dirty="0" smtClean="0"/>
          </a:p>
          <a:p>
            <a:r>
              <a:rPr lang="en-US" dirty="0" smtClean="0"/>
              <a:t>Outlier detection</a:t>
            </a:r>
          </a:p>
          <a:p>
            <a:r>
              <a:rPr lang="en-US" dirty="0" smtClean="0"/>
              <a:t>Pro/Anti biases</a:t>
            </a:r>
          </a:p>
          <a:p>
            <a:endParaRPr lang="en-US" dirty="0" smtClean="0"/>
          </a:p>
          <a:p>
            <a:r>
              <a:rPr lang="en-US" dirty="0" smtClean="0"/>
              <a:t>Neutrality detection</a:t>
            </a:r>
          </a:p>
          <a:p>
            <a:r>
              <a:rPr lang="en-US" dirty="0" smtClean="0"/>
              <a:t>Non-ideological/Content biases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Features.</a:t>
            </a:r>
          </a:p>
          <a:p>
            <a:r>
              <a:rPr lang="en-US" dirty="0" smtClean="0"/>
              <a:t>Find splitting point in cleaned Hierarchical clusters. Use splitting point to get number of clusters for K-Means/Hierarchical combination.</a:t>
            </a:r>
          </a:p>
          <a:p>
            <a:r>
              <a:rPr lang="en-US" dirty="0" smtClean="0"/>
              <a:t>Use ‘</a:t>
            </a:r>
            <a:r>
              <a:rPr lang="en-US" smtClean="0"/>
              <a:t>pyramidal clustering’ to </a:t>
            </a:r>
            <a:r>
              <a:rPr lang="en-US" dirty="0" smtClean="0"/>
              <a:t>perform sub-clustering using different feature vectors: Ideological/Content divide.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b="1" dirty="0" smtClean="0"/>
              <a:t>Yahoo! </a:t>
            </a:r>
            <a:r>
              <a:rPr lang="en-US" dirty="0" smtClean="0"/>
              <a:t>Voices</a:t>
            </a:r>
          </a:p>
          <a:p>
            <a:pPr lvl="1"/>
            <a:r>
              <a:rPr lang="en-US" dirty="0" smtClean="0"/>
              <a:t>Opinionated Articles</a:t>
            </a:r>
          </a:p>
          <a:p>
            <a:pPr lvl="1"/>
            <a:r>
              <a:rPr lang="en-US" dirty="0" smtClean="0"/>
              <a:t>News Articles</a:t>
            </a:r>
          </a:p>
          <a:p>
            <a:r>
              <a:rPr lang="en-US" dirty="0" smtClean="0"/>
              <a:t>YQL API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/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Mathematica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Dataset/Tools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http://semanticreasoning.org/practical/bias.html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http://en.wikipedia.org/wiki/Wikipedia:Words_to_watch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http://en.wikipedia.org/wiki/Wikipedia:Neutral_point_of_view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err="1" smtClean="0"/>
              <a:t>Herzig</a:t>
            </a:r>
            <a:r>
              <a:rPr lang="en-US" sz="2000" dirty="0" smtClean="0"/>
              <a:t>, </a:t>
            </a:r>
            <a:r>
              <a:rPr lang="en-US" sz="2000" dirty="0" err="1" smtClean="0"/>
              <a:t>Livnat</a:t>
            </a:r>
            <a:r>
              <a:rPr lang="en-US" sz="2000" dirty="0" smtClean="0"/>
              <a:t>, Alex </a:t>
            </a:r>
            <a:r>
              <a:rPr lang="en-US" sz="2000" dirty="0" err="1" smtClean="0"/>
              <a:t>Nunes</a:t>
            </a:r>
            <a:r>
              <a:rPr lang="en-US" sz="2000" dirty="0" smtClean="0"/>
              <a:t>, and </a:t>
            </a:r>
            <a:r>
              <a:rPr lang="en-US" sz="2000" dirty="0" err="1" smtClean="0"/>
              <a:t>Batia</a:t>
            </a:r>
            <a:r>
              <a:rPr lang="en-US" sz="2000" dirty="0" smtClean="0"/>
              <a:t> </a:t>
            </a:r>
            <a:r>
              <a:rPr lang="en-US" sz="2000" dirty="0" err="1" smtClean="0"/>
              <a:t>Snir</a:t>
            </a:r>
            <a:r>
              <a:rPr lang="en-US" sz="2000" dirty="0" smtClean="0"/>
              <a:t>. "An annotation scheme for automated bias detection in Wikipedia." </a:t>
            </a:r>
            <a:r>
              <a:rPr lang="en-US" sz="2000" i="1" dirty="0" smtClean="0"/>
              <a:t>Proceedings of the 5th Linguistic Annotation Workshop</a:t>
            </a:r>
            <a:r>
              <a:rPr lang="en-US" sz="2000" dirty="0" smtClean="0"/>
              <a:t>. Association for Computational Linguistics, 2011.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http://www.alchemyapi.com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http://voices.yahoo.com</a:t>
            </a:r>
          </a:p>
          <a:p>
            <a:pPr marL="624078" indent="-514350">
              <a:buFont typeface="+mj-lt"/>
              <a:buAutoNum type="arabicPeriod"/>
            </a:pPr>
            <a:r>
              <a:rPr lang="en-US" sz="2000" dirty="0" smtClean="0"/>
              <a:t>https://developer.yahoo.com/yql/</a:t>
            </a:r>
          </a:p>
          <a:p>
            <a:pPr marL="624078" indent="-514350">
              <a:buNone/>
            </a:pPr>
            <a:endParaRPr lang="en-US" sz="2000" dirty="0" smtClean="0"/>
          </a:p>
          <a:p>
            <a:pPr marL="624078" indent="-514350">
              <a:buFont typeface="+mj-lt"/>
              <a:buAutoNum type="arabicPeriod"/>
            </a:pPr>
            <a:endParaRPr lang="en-US" sz="2000" dirty="0" smtClean="0"/>
          </a:p>
          <a:p>
            <a:pPr marL="624078" indent="-514350">
              <a:buFont typeface="+mj-lt"/>
              <a:buAutoNum type="arabicPeriod"/>
            </a:pP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14600" y="1752600"/>
            <a:ext cx="4800600" cy="1828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103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Topics:</a:t>
                      </a:r>
                    </a:p>
                    <a:p>
                      <a:pPr lvl="1"/>
                      <a:r>
                        <a:rPr lang="en-US" dirty="0" smtClean="0"/>
                        <a:t>Abortion</a:t>
                      </a:r>
                    </a:p>
                    <a:p>
                      <a:pPr lvl="1"/>
                      <a:r>
                        <a:rPr lang="en-US" dirty="0" smtClean="0"/>
                        <a:t>Alcohol</a:t>
                      </a:r>
                    </a:p>
                    <a:p>
                      <a:pPr lvl="1"/>
                      <a:r>
                        <a:rPr lang="en-US" dirty="0" smtClean="0"/>
                        <a:t>Barack Obama</a:t>
                      </a:r>
                    </a:p>
                    <a:p>
                      <a:pPr lvl="1"/>
                      <a:r>
                        <a:rPr lang="en-US" dirty="0" smtClean="0"/>
                        <a:t>Congress</a:t>
                      </a:r>
                    </a:p>
                    <a:p>
                      <a:pPr lvl="1"/>
                      <a:r>
                        <a:rPr lang="en-US" dirty="0" smtClean="0"/>
                        <a:t>Evolution</a:t>
                      </a:r>
                    </a:p>
                    <a:p>
                      <a:pPr lvl="1"/>
                      <a:r>
                        <a:rPr lang="en-US" dirty="0" smtClean="0"/>
                        <a:t>Feminism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2400" dirty="0" smtClean="0"/>
                    </a:p>
                    <a:p>
                      <a:pPr lvl="1"/>
                      <a:r>
                        <a:rPr lang="en-US" dirty="0" smtClean="0"/>
                        <a:t>Gun Rights</a:t>
                      </a:r>
                    </a:p>
                    <a:p>
                      <a:pPr lvl="1"/>
                      <a:r>
                        <a:rPr lang="en-US" dirty="0" smtClean="0"/>
                        <a:t>Homosexuality</a:t>
                      </a:r>
                    </a:p>
                    <a:p>
                      <a:pPr lvl="1"/>
                      <a:r>
                        <a:rPr lang="en-US" dirty="0" smtClean="0"/>
                        <a:t>NATO</a:t>
                      </a:r>
                    </a:p>
                    <a:p>
                      <a:pPr lvl="1"/>
                      <a:r>
                        <a:rPr lang="en-US" dirty="0" smtClean="0"/>
                        <a:t>Republican</a:t>
                      </a:r>
                    </a:p>
                    <a:p>
                      <a:pPr lvl="1"/>
                      <a:r>
                        <a:rPr lang="en-US" dirty="0" smtClean="0"/>
                        <a:t>Security</a:t>
                      </a:r>
                    </a:p>
                    <a:p>
                      <a:pPr lvl="1"/>
                      <a:r>
                        <a:rPr lang="en-US" dirty="0" smtClean="0"/>
                        <a:t>Terrorism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Dataset/Tools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810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Around 1000 articles per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Biased Word Frequency in the Article</a:t>
            </a:r>
          </a:p>
          <a:p>
            <a:pPr lvl="1"/>
            <a:r>
              <a:rPr lang="en-US" dirty="0" smtClean="0"/>
              <a:t>List from [1]</a:t>
            </a:r>
          </a:p>
          <a:p>
            <a:pPr lvl="1"/>
            <a:r>
              <a:rPr lang="en-US" dirty="0" smtClean="0"/>
              <a:t>Biased words in:</a:t>
            </a:r>
          </a:p>
          <a:p>
            <a:pPr lvl="2"/>
            <a:r>
              <a:rPr lang="en-US" dirty="0" smtClean="0"/>
              <a:t>Religious/Moral Terms</a:t>
            </a:r>
          </a:p>
          <a:p>
            <a:pPr lvl="2"/>
            <a:r>
              <a:rPr lang="en-US" dirty="0" smtClean="0"/>
              <a:t>Judgment Terms</a:t>
            </a:r>
          </a:p>
          <a:p>
            <a:pPr lvl="2"/>
            <a:r>
              <a:rPr lang="en-US" dirty="0" smtClean="0"/>
              <a:t>Social Terms</a:t>
            </a:r>
          </a:p>
          <a:p>
            <a:pPr lvl="1"/>
            <a:r>
              <a:rPr lang="en-US" dirty="0" smtClean="0"/>
              <a:t>Words like:</a:t>
            </a:r>
          </a:p>
          <a:p>
            <a:pPr lvl="2"/>
            <a:r>
              <a:rPr lang="en-US" dirty="0" smtClean="0"/>
              <a:t>Moral, Immoral, Repulsive, Heathen, Unnatural</a:t>
            </a:r>
          </a:p>
          <a:p>
            <a:pPr lvl="2"/>
            <a:r>
              <a:rPr lang="en-US" dirty="0" smtClean="0"/>
              <a:t>Unfair, Fair, Deserve, Fault, Justice</a:t>
            </a:r>
          </a:p>
          <a:p>
            <a:pPr lvl="2"/>
            <a:r>
              <a:rPr lang="en-US" dirty="0" smtClean="0"/>
              <a:t>Accuse, Worth, Shame, Appropriate, Decency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Wikipedia:</a:t>
            </a:r>
          </a:p>
          <a:p>
            <a:pPr lvl="1"/>
            <a:r>
              <a:rPr lang="en-US" dirty="0" smtClean="0"/>
              <a:t>Words to Watch [2]</a:t>
            </a:r>
          </a:p>
          <a:p>
            <a:pPr lvl="1"/>
            <a:r>
              <a:rPr lang="en-US" dirty="0" smtClean="0"/>
              <a:t>Neutral Point of View [3][4]</a:t>
            </a:r>
          </a:p>
          <a:p>
            <a:pPr lvl="1"/>
            <a:r>
              <a:rPr lang="en-US" dirty="0" smtClean="0"/>
              <a:t>Categories:</a:t>
            </a:r>
          </a:p>
          <a:p>
            <a:pPr lvl="2"/>
            <a:r>
              <a:rPr lang="en-US" dirty="0" smtClean="0"/>
              <a:t>Words that may introduce bias</a:t>
            </a:r>
          </a:p>
          <a:p>
            <a:pPr lvl="3"/>
            <a:r>
              <a:rPr lang="en-US" dirty="0" smtClean="0"/>
              <a:t>Puffery: </a:t>
            </a:r>
            <a:r>
              <a:rPr lang="en-US" i="1" dirty="0" smtClean="0"/>
              <a:t>legendary, great, …</a:t>
            </a:r>
          </a:p>
          <a:p>
            <a:pPr lvl="3"/>
            <a:r>
              <a:rPr lang="en-US" dirty="0" err="1" smtClean="0"/>
              <a:t>Contentitious</a:t>
            </a:r>
            <a:r>
              <a:rPr lang="en-US" dirty="0" smtClean="0"/>
              <a:t> Labels: </a:t>
            </a:r>
            <a:r>
              <a:rPr lang="en-US" i="1" dirty="0" smtClean="0"/>
              <a:t>cult, racist, freedom fighter …</a:t>
            </a:r>
          </a:p>
          <a:p>
            <a:pPr lvl="3"/>
            <a:r>
              <a:rPr lang="en-US" dirty="0" smtClean="0"/>
              <a:t>Expressions of doubt: </a:t>
            </a:r>
            <a:r>
              <a:rPr lang="en-US" i="1" dirty="0" smtClean="0"/>
              <a:t>supposed, apparent, …</a:t>
            </a:r>
          </a:p>
          <a:p>
            <a:pPr lvl="3"/>
            <a:r>
              <a:rPr lang="en-US" dirty="0" smtClean="0"/>
              <a:t>Weasel-words, Editorializing</a:t>
            </a:r>
          </a:p>
          <a:p>
            <a:pPr lvl="2"/>
            <a:r>
              <a:rPr lang="en-US" dirty="0" smtClean="0"/>
              <a:t>Expressions that lack precision</a:t>
            </a:r>
          </a:p>
          <a:p>
            <a:pPr lvl="3"/>
            <a:r>
              <a:rPr lang="en-US" dirty="0" smtClean="0"/>
              <a:t>Euphemisms, Clichés, Idioms, Unspecified place/time</a:t>
            </a:r>
          </a:p>
          <a:p>
            <a:pPr lvl="2"/>
            <a:r>
              <a:rPr lang="en-US" dirty="0" smtClean="0"/>
              <a:t>Vulgarities, Obscenities and Profanities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Featured Article Count</a:t>
            </a:r>
          </a:p>
          <a:p>
            <a:pPr lvl="1"/>
            <a:r>
              <a:rPr lang="en-US" dirty="0" smtClean="0"/>
              <a:t>YQL</a:t>
            </a:r>
          </a:p>
          <a:p>
            <a:pPr lvl="1"/>
            <a:r>
              <a:rPr lang="en-US" dirty="0" smtClean="0"/>
              <a:t>Indicates popularity/neutrality of author</a:t>
            </a:r>
          </a:p>
          <a:p>
            <a:endParaRPr lang="en-US" dirty="0" smtClean="0"/>
          </a:p>
          <a:p>
            <a:r>
              <a:rPr lang="en-US" dirty="0" smtClean="0"/>
              <a:t>4. Sentiment of Text</a:t>
            </a:r>
          </a:p>
          <a:p>
            <a:pPr lvl="1"/>
            <a:r>
              <a:rPr lang="en-US" dirty="0" err="1" smtClean="0"/>
              <a:t>AlchemyAPI</a:t>
            </a:r>
            <a:r>
              <a:rPr lang="en-US" dirty="0" smtClean="0"/>
              <a:t> [5]</a:t>
            </a:r>
          </a:p>
          <a:p>
            <a:pPr lvl="1"/>
            <a:r>
              <a:rPr lang="en-US" dirty="0" smtClean="0"/>
              <a:t>Relevant sentences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Number of Comments in Current Article</a:t>
            </a:r>
          </a:p>
          <a:p>
            <a:pPr lvl="1"/>
            <a:r>
              <a:rPr lang="en-US" dirty="0" smtClean="0"/>
              <a:t>Degree of interest/controversy generated.</a:t>
            </a:r>
          </a:p>
          <a:p>
            <a:pPr lvl="1"/>
            <a:r>
              <a:rPr lang="en-US" dirty="0" smtClean="0"/>
              <a:t>Article-dependant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6. Number of Comments in Recent Articles</a:t>
            </a:r>
          </a:p>
          <a:p>
            <a:pPr lvl="1"/>
            <a:r>
              <a:rPr lang="en-US" dirty="0" smtClean="0"/>
              <a:t>YQL</a:t>
            </a:r>
          </a:p>
          <a:p>
            <a:pPr lvl="1"/>
            <a:r>
              <a:rPr lang="en-US" dirty="0" smtClean="0"/>
              <a:t>Broader indicator</a:t>
            </a:r>
          </a:p>
          <a:p>
            <a:pPr lvl="1"/>
            <a:r>
              <a:rPr lang="en-US" dirty="0" smtClean="0"/>
              <a:t>How controversial the author is (Author-dependant)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7. Biased Word Frequency in Comments</a:t>
            </a:r>
          </a:p>
          <a:p>
            <a:pPr lvl="1"/>
            <a:r>
              <a:rPr lang="en-US" dirty="0" smtClean="0"/>
              <a:t>Same List of bias-words [1]</a:t>
            </a:r>
          </a:p>
          <a:p>
            <a:pPr lvl="1"/>
            <a:r>
              <a:rPr lang="en-US" dirty="0" smtClean="0"/>
              <a:t>Actually looks at degree of controversial-</a:t>
            </a:r>
            <a:r>
              <a:rPr lang="en-US" dirty="0" err="1" smtClean="0"/>
              <a:t>ness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8. Search-term Synonym/Antonym Count</a:t>
            </a:r>
          </a:p>
          <a:p>
            <a:pPr lvl="1"/>
            <a:r>
              <a:rPr lang="en-US" dirty="0" smtClean="0"/>
              <a:t>NLTK</a:t>
            </a:r>
          </a:p>
          <a:p>
            <a:pPr lvl="1"/>
            <a:r>
              <a:rPr lang="en-US" dirty="0" smtClean="0"/>
              <a:t>Bias direction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493</TotalTime>
  <Words>593</Words>
  <Application>Microsoft Office PowerPoint</Application>
  <PresentationFormat>On-screen Show (4:3)</PresentationFormat>
  <Paragraphs>218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Article Clustering on the Basis of Content-Bias</vt:lpstr>
      <vt:lpstr>Why?</vt:lpstr>
      <vt:lpstr>Dataset/Tools</vt:lpstr>
      <vt:lpstr>Dataset/Tools</vt:lpstr>
      <vt:lpstr>Features</vt:lpstr>
      <vt:lpstr>Features</vt:lpstr>
      <vt:lpstr>Features</vt:lpstr>
      <vt:lpstr>Features</vt:lpstr>
      <vt:lpstr>Features</vt:lpstr>
      <vt:lpstr>Features Selected</vt:lpstr>
      <vt:lpstr>Clustering</vt:lpstr>
      <vt:lpstr>Clustering</vt:lpstr>
      <vt:lpstr>Results of K-Means Clustering</vt:lpstr>
      <vt:lpstr>Results of Hierarchical Clustering</vt:lpstr>
      <vt:lpstr>Results of K-Means Clustering</vt:lpstr>
      <vt:lpstr>Results of Hierarchical Clustering</vt:lpstr>
      <vt:lpstr>Cleaning</vt:lpstr>
      <vt:lpstr>Final Results - Feminism</vt:lpstr>
      <vt:lpstr>Final Results – Feminism (Cleaned)</vt:lpstr>
      <vt:lpstr>Final Results - Abortion</vt:lpstr>
      <vt:lpstr>Final Results – Abortion (Cleaned)</vt:lpstr>
      <vt:lpstr>Final Results – Barack Obama</vt:lpstr>
      <vt:lpstr>Final Results – Barack Obama (Cleaned)</vt:lpstr>
      <vt:lpstr>Final Results – Alcohol (Cleaned)</vt:lpstr>
      <vt:lpstr>NATO</vt:lpstr>
      <vt:lpstr>NATO</vt:lpstr>
      <vt:lpstr>Conclusion</vt:lpstr>
      <vt:lpstr>Future Work</vt:lpstr>
      <vt:lpstr>Acknowledgements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 Clustering on the Basis of Content-Bias</dc:title>
  <dc:creator>Shashwat</dc:creator>
  <cp:lastModifiedBy>Shashwat</cp:lastModifiedBy>
  <cp:revision>34</cp:revision>
  <dcterms:created xsi:type="dcterms:W3CDTF">2014-04-24T18:30:29Z</dcterms:created>
  <dcterms:modified xsi:type="dcterms:W3CDTF">2014-04-25T12:07:54Z</dcterms:modified>
</cp:coreProperties>
</file>