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57" r:id="rId5"/>
    <p:sldId id="259"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11BF-819C-4953-92DB-6D4E845758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68C01A-9CD7-4592-BD90-017D5E02C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0D674AF-A862-4FE9-9152-4809B39A1FB3}"/>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5" name="Footer Placeholder 4">
            <a:extLst>
              <a:ext uri="{FF2B5EF4-FFF2-40B4-BE49-F238E27FC236}">
                <a16:creationId xmlns:a16="http://schemas.microsoft.com/office/drawing/2014/main" id="{5D92D5A4-116F-4376-94C4-25F2BAFEB8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CE1AC6-00FD-4E6D-AD9E-2CB2DC3A62B9}"/>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427130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706B-6F95-4066-A9AD-BA564A0B78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27DB3D-2355-4BA4-9C27-31DAF15CF5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1245D6-9ED5-4CC3-858E-5F7496F78668}"/>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5" name="Footer Placeholder 4">
            <a:extLst>
              <a:ext uri="{FF2B5EF4-FFF2-40B4-BE49-F238E27FC236}">
                <a16:creationId xmlns:a16="http://schemas.microsoft.com/office/drawing/2014/main" id="{02B6859D-A5C2-498C-BC47-9DC0BAA717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ABE989-E261-48D7-849B-A3A58D8BEE6F}"/>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354204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35B62-D45A-4682-AF6A-49C431C938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F3D94F-FE2F-4EA3-83F8-4FE9CDDD6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81E40D-C3CD-4EBF-B038-98C2B3DB44AD}"/>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5" name="Footer Placeholder 4">
            <a:extLst>
              <a:ext uri="{FF2B5EF4-FFF2-40B4-BE49-F238E27FC236}">
                <a16:creationId xmlns:a16="http://schemas.microsoft.com/office/drawing/2014/main" id="{63EA3291-BB5D-425A-A08F-FC3A473871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EA6370-F8B9-4F5C-93C5-FBD8D8A48C48}"/>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361035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3A2C-C381-4451-816B-4FE69DF8A0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46A5F5-9C4F-46EE-9623-9B20F5135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06E358-36FD-4BA6-A52B-13442F72496A}"/>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5" name="Footer Placeholder 4">
            <a:extLst>
              <a:ext uri="{FF2B5EF4-FFF2-40B4-BE49-F238E27FC236}">
                <a16:creationId xmlns:a16="http://schemas.microsoft.com/office/drawing/2014/main" id="{86F35B9D-AFD5-4EC2-A865-6D57A49225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BD9C0C-4F56-4A2C-8D44-80BAA7ADFDB3}"/>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382198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D494-FCCA-4F52-A71B-66AC2750D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94FD7A7-6BC8-45AA-BEE9-3DB56C0B2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63D772-5505-469D-AD05-B8B5F267FAA3}"/>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5" name="Footer Placeholder 4">
            <a:extLst>
              <a:ext uri="{FF2B5EF4-FFF2-40B4-BE49-F238E27FC236}">
                <a16:creationId xmlns:a16="http://schemas.microsoft.com/office/drawing/2014/main" id="{5979747C-ECCA-4CAA-865F-495821C28C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79F566-5330-4731-ABA0-EEB133D43A91}"/>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392366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A9AF-A392-4368-8EE9-0E963F5810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2287B4-417F-4DC6-AE92-E6C347BF8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971023-FB06-4AD0-B524-4F31EBC9E6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347933-9481-4505-B070-6BBF4B46751B}"/>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6" name="Footer Placeholder 5">
            <a:extLst>
              <a:ext uri="{FF2B5EF4-FFF2-40B4-BE49-F238E27FC236}">
                <a16:creationId xmlns:a16="http://schemas.microsoft.com/office/drawing/2014/main" id="{ACBB70A7-BD90-4C67-A1D5-A8D617A5EF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8176EA-AFB0-4959-A4D7-9878F1C331F6}"/>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235914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09BC-8DC3-465F-A1FE-1CA4FFC098C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47F1A8-C47B-4BA0-A825-26801FA59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6B4B6-9909-41E3-8C77-31003F2599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C62BDA-2BA7-4414-9C14-5A394CA4B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06C15-4993-48D6-B772-294860FD7C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A8AB088-080B-40B6-9807-8B76C0043FCB}"/>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8" name="Footer Placeholder 7">
            <a:extLst>
              <a:ext uri="{FF2B5EF4-FFF2-40B4-BE49-F238E27FC236}">
                <a16:creationId xmlns:a16="http://schemas.microsoft.com/office/drawing/2014/main" id="{C965FE9B-D268-4B1D-A630-EBE21E9A40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E887BC1-908E-4B71-A9B7-487018664F6B}"/>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36529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9EA1-93EA-47ED-9900-BA66973D71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68A21A-ABA5-4C8F-A966-2AF7C5263673}"/>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4" name="Footer Placeholder 3">
            <a:extLst>
              <a:ext uri="{FF2B5EF4-FFF2-40B4-BE49-F238E27FC236}">
                <a16:creationId xmlns:a16="http://schemas.microsoft.com/office/drawing/2014/main" id="{FF1953BE-A47B-484A-9159-01CA7C26D5C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97BE67-B7C1-4BEB-8742-62D2C719D264}"/>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217099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7C4020-80D7-44AF-BB14-63B0B84AADE0}"/>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3" name="Footer Placeholder 2">
            <a:extLst>
              <a:ext uri="{FF2B5EF4-FFF2-40B4-BE49-F238E27FC236}">
                <a16:creationId xmlns:a16="http://schemas.microsoft.com/office/drawing/2014/main" id="{2CEB27AE-9D6B-4BE3-8CAF-2BE879014E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A1825AA-B675-4D0E-BF6D-41036EE2EA14}"/>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214216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F571-B508-4B00-8812-E7C83A67F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207DC09-1F12-4653-AB49-CFB3C21D5A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EDB8A0-12A0-42BB-8A87-8EBF3A75B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3EAF0-1291-4417-81E3-D49903647FF6}"/>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6" name="Footer Placeholder 5">
            <a:extLst>
              <a:ext uri="{FF2B5EF4-FFF2-40B4-BE49-F238E27FC236}">
                <a16:creationId xmlns:a16="http://schemas.microsoft.com/office/drawing/2014/main" id="{4A1D1A3C-D0E2-4B8B-8D69-87FEA10C04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404392-4B13-44B0-B9CD-E6B07A25D891}"/>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23080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601C-8B30-4882-A1BF-D63FDCCE3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C21237-8CD3-4ED4-AA5B-A36648988C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A3CAD52-4C8E-4E57-9B0B-C0FBD4F26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47569-FCCB-4FB2-BC2E-CB2D29863F3D}"/>
              </a:ext>
            </a:extLst>
          </p:cNvPr>
          <p:cNvSpPr>
            <a:spLocks noGrp="1"/>
          </p:cNvSpPr>
          <p:nvPr>
            <p:ph type="dt" sz="half" idx="10"/>
          </p:nvPr>
        </p:nvSpPr>
        <p:spPr/>
        <p:txBody>
          <a:bodyPr/>
          <a:lstStyle/>
          <a:p>
            <a:fld id="{A2DAB2F7-5886-42C1-87B3-1F099E18B8B3}" type="datetimeFigureOut">
              <a:rPr lang="en-GB" smtClean="0"/>
              <a:t>20/01/2022</a:t>
            </a:fld>
            <a:endParaRPr lang="en-GB"/>
          </a:p>
        </p:txBody>
      </p:sp>
      <p:sp>
        <p:nvSpPr>
          <p:cNvPr id="6" name="Footer Placeholder 5">
            <a:extLst>
              <a:ext uri="{FF2B5EF4-FFF2-40B4-BE49-F238E27FC236}">
                <a16:creationId xmlns:a16="http://schemas.microsoft.com/office/drawing/2014/main" id="{4D34F054-0BB9-4B9D-964B-443D8F1494C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BAAAEE-6EBD-4815-ADA5-1CF06C2EDEE3}"/>
              </a:ext>
            </a:extLst>
          </p:cNvPr>
          <p:cNvSpPr>
            <a:spLocks noGrp="1"/>
          </p:cNvSpPr>
          <p:nvPr>
            <p:ph type="sldNum" sz="quarter" idx="12"/>
          </p:nvPr>
        </p:nvSpPr>
        <p:spPr/>
        <p:txBody>
          <a:bodyPr/>
          <a:lstStyle/>
          <a:p>
            <a:fld id="{97E6040D-AF98-414A-99F8-C7FDACC81F19}" type="slidenum">
              <a:rPr lang="en-GB" smtClean="0"/>
              <a:t>‹#›</a:t>
            </a:fld>
            <a:endParaRPr lang="en-GB"/>
          </a:p>
        </p:txBody>
      </p:sp>
    </p:spTree>
    <p:extLst>
      <p:ext uri="{BB962C8B-B14F-4D97-AF65-F5344CB8AC3E}">
        <p14:creationId xmlns:p14="http://schemas.microsoft.com/office/powerpoint/2010/main" val="242673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DFA57-A44C-49F6-AAB7-47C8169B31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6E027B-5FC4-4519-BD74-FEF07A95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DB5093-BDF2-4036-9321-4C0FA1E75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AB2F7-5886-42C1-87B3-1F099E18B8B3}" type="datetimeFigureOut">
              <a:rPr lang="en-GB" smtClean="0"/>
              <a:t>20/01/2022</a:t>
            </a:fld>
            <a:endParaRPr lang="en-GB"/>
          </a:p>
        </p:txBody>
      </p:sp>
      <p:sp>
        <p:nvSpPr>
          <p:cNvPr id="5" name="Footer Placeholder 4">
            <a:extLst>
              <a:ext uri="{FF2B5EF4-FFF2-40B4-BE49-F238E27FC236}">
                <a16:creationId xmlns:a16="http://schemas.microsoft.com/office/drawing/2014/main" id="{3294CF3B-A53E-4928-9A1E-3A962F818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04A573-F082-4D54-AEB9-FF0CA09F8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6040D-AF98-414A-99F8-C7FDACC81F19}" type="slidenum">
              <a:rPr lang="en-GB" smtClean="0"/>
              <a:t>‹#›</a:t>
            </a:fld>
            <a:endParaRPr lang="en-GB"/>
          </a:p>
        </p:txBody>
      </p:sp>
    </p:spTree>
    <p:extLst>
      <p:ext uri="{BB962C8B-B14F-4D97-AF65-F5344CB8AC3E}">
        <p14:creationId xmlns:p14="http://schemas.microsoft.com/office/powerpoint/2010/main" val="1198311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9021-383A-4641-952B-25051A8655B7}"/>
              </a:ext>
            </a:extLst>
          </p:cNvPr>
          <p:cNvSpPr>
            <a:spLocks noGrp="1"/>
          </p:cNvSpPr>
          <p:nvPr>
            <p:ph type="ctrTitle"/>
          </p:nvPr>
        </p:nvSpPr>
        <p:spPr/>
        <p:txBody>
          <a:bodyPr/>
          <a:lstStyle/>
          <a:p>
            <a:r>
              <a:rPr lang="en-GB" b="1" dirty="0">
                <a:latin typeface="Adobe Fan Heiti Std B" panose="020B0700000000000000" pitchFamily="34" charset="-128"/>
                <a:ea typeface="Adobe Fan Heiti Std B" panose="020B0700000000000000" pitchFamily="34" charset="-128"/>
              </a:rPr>
              <a:t>Egbaidomeh Daniel </a:t>
            </a:r>
            <a:r>
              <a:rPr lang="en-GB" b="1" dirty="0" err="1">
                <a:latin typeface="Adobe Fan Heiti Std B" panose="020B0700000000000000" pitchFamily="34" charset="-128"/>
                <a:ea typeface="Adobe Fan Heiti Std B" panose="020B0700000000000000" pitchFamily="34" charset="-128"/>
              </a:rPr>
              <a:t>Ehiz</a:t>
            </a:r>
            <a:r>
              <a:rPr lang="en-GB" b="1" dirty="0">
                <a:latin typeface="Adobe Fan Heiti Std B" panose="020B0700000000000000" pitchFamily="34" charset="-128"/>
                <a:ea typeface="Adobe Fan Heiti Std B" panose="020B0700000000000000" pitchFamily="34" charset="-128"/>
              </a:rPr>
              <a:t> </a:t>
            </a:r>
          </a:p>
        </p:txBody>
      </p:sp>
      <p:sp>
        <p:nvSpPr>
          <p:cNvPr id="3" name="Subtitle 2">
            <a:extLst>
              <a:ext uri="{FF2B5EF4-FFF2-40B4-BE49-F238E27FC236}">
                <a16:creationId xmlns:a16="http://schemas.microsoft.com/office/drawing/2014/main" id="{22507256-B3E8-481D-BCB0-C9308D53D597}"/>
              </a:ext>
            </a:extLst>
          </p:cNvPr>
          <p:cNvSpPr>
            <a:spLocks noGrp="1"/>
          </p:cNvSpPr>
          <p:nvPr>
            <p:ph type="subTitle" idx="1"/>
          </p:nvPr>
        </p:nvSpPr>
        <p:spPr/>
        <p:txBody>
          <a:bodyPr/>
          <a:lstStyle/>
          <a:p>
            <a:r>
              <a:rPr lang="en-GB" dirty="0">
                <a:solidFill>
                  <a:srgbClr val="002060"/>
                </a:solidFill>
                <a:effectLst>
                  <a:outerShdw blurRad="38100" dist="38100" dir="2700000" algn="tl">
                    <a:srgbClr val="000000">
                      <a:alpha val="43137"/>
                    </a:srgbClr>
                  </a:outerShdw>
                </a:effectLst>
              </a:rPr>
              <a:t>Graphical Representation and Interpretation of Exploratory Data Analysis.</a:t>
            </a:r>
          </a:p>
          <a:p>
            <a:r>
              <a:rPr lang="en-GB" dirty="0">
                <a:solidFill>
                  <a:srgbClr val="002060"/>
                </a:solidFill>
                <a:effectLst>
                  <a:outerShdw blurRad="38100" dist="38100" dir="2700000" algn="tl">
                    <a:srgbClr val="000000">
                      <a:alpha val="43137"/>
                    </a:srgbClr>
                  </a:outerShdw>
                </a:effectLst>
              </a:rPr>
              <a:t> </a:t>
            </a:r>
            <a:r>
              <a:rPr lang="en-GB" u="sng" dirty="0">
                <a:solidFill>
                  <a:srgbClr val="002060"/>
                </a:solidFill>
                <a:effectLst>
                  <a:outerShdw blurRad="38100" dist="38100" dir="2700000" algn="tl">
                    <a:srgbClr val="000000">
                      <a:alpha val="43137"/>
                    </a:srgbClr>
                  </a:outerShdw>
                </a:effectLst>
              </a:rPr>
              <a:t>In Partial Fulfilment of </a:t>
            </a:r>
            <a:r>
              <a:rPr lang="en-GB" u="sng" dirty="0" err="1">
                <a:solidFill>
                  <a:srgbClr val="002060"/>
                </a:solidFill>
                <a:effectLst>
                  <a:outerShdw blurRad="38100" dist="38100" dir="2700000" algn="tl">
                    <a:srgbClr val="000000">
                      <a:alpha val="43137"/>
                    </a:srgbClr>
                  </a:outerShdw>
                </a:effectLst>
              </a:rPr>
              <a:t>BiWeekly</a:t>
            </a:r>
            <a:r>
              <a:rPr lang="en-GB" u="sng" dirty="0">
                <a:solidFill>
                  <a:srgbClr val="002060"/>
                </a:solidFill>
                <a:effectLst>
                  <a:outerShdw blurRad="38100" dist="38100" dir="2700000" algn="tl">
                    <a:srgbClr val="000000">
                      <a:alpha val="43137"/>
                    </a:srgbClr>
                  </a:outerShdw>
                </a:effectLst>
              </a:rPr>
              <a:t> Challenge 4.</a:t>
            </a:r>
          </a:p>
        </p:txBody>
      </p:sp>
    </p:spTree>
    <p:extLst>
      <p:ext uri="{BB962C8B-B14F-4D97-AF65-F5344CB8AC3E}">
        <p14:creationId xmlns:p14="http://schemas.microsoft.com/office/powerpoint/2010/main" val="4021691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1002-04AD-4841-BEF5-042FF6F58706}"/>
              </a:ext>
            </a:extLst>
          </p:cNvPr>
          <p:cNvSpPr>
            <a:spLocks noGrp="1"/>
          </p:cNvSpPr>
          <p:nvPr>
            <p:ph type="title"/>
          </p:nvPr>
        </p:nvSpPr>
        <p:spPr/>
        <p:txBody>
          <a:bodyPr>
            <a:normAutofit fontScale="90000"/>
          </a:bodyPr>
          <a:lstStyle/>
          <a:p>
            <a:r>
              <a:rPr lang="en-GB" u="sng" dirty="0"/>
              <a:t>Pair Plot showing relationship between 5 feature engineered variables</a:t>
            </a:r>
          </a:p>
        </p:txBody>
      </p:sp>
      <p:pic>
        <p:nvPicPr>
          <p:cNvPr id="6" name="Content Placeholder 5">
            <a:extLst>
              <a:ext uri="{FF2B5EF4-FFF2-40B4-BE49-F238E27FC236}">
                <a16:creationId xmlns:a16="http://schemas.microsoft.com/office/drawing/2014/main" id="{AC7B0273-AA90-42C1-A3DD-C999333BD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0" y="370703"/>
            <a:ext cx="7030996" cy="6054811"/>
          </a:xfrm>
        </p:spPr>
      </p:pic>
      <p:sp>
        <p:nvSpPr>
          <p:cNvPr id="4" name="Text Placeholder 3">
            <a:extLst>
              <a:ext uri="{FF2B5EF4-FFF2-40B4-BE49-F238E27FC236}">
                <a16:creationId xmlns:a16="http://schemas.microsoft.com/office/drawing/2014/main" id="{9F05E084-BA87-46C2-B5C5-ADBC58F58522}"/>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These variables have the highest causality with Death</a:t>
            </a:r>
          </a:p>
          <a:p>
            <a:endParaRPr lang="en-GB" dirty="0"/>
          </a:p>
        </p:txBody>
      </p:sp>
    </p:spTree>
    <p:extLst>
      <p:ext uri="{BB962C8B-B14F-4D97-AF65-F5344CB8AC3E}">
        <p14:creationId xmlns:p14="http://schemas.microsoft.com/office/powerpoint/2010/main" val="400963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BCCDC0-57B6-4FA8-AD10-DC4A0605E0CD}"/>
              </a:ext>
            </a:extLst>
          </p:cNvPr>
          <p:cNvSpPr>
            <a:spLocks noGrp="1"/>
          </p:cNvSpPr>
          <p:nvPr>
            <p:ph type="title"/>
          </p:nvPr>
        </p:nvSpPr>
        <p:spPr>
          <a:xfrm>
            <a:off x="838200" y="365125"/>
            <a:ext cx="10515600" cy="5669915"/>
          </a:xfrm>
        </p:spPr>
        <p:txBody>
          <a:bodyPr>
            <a:normAutofit/>
          </a:bodyPr>
          <a:lstStyle/>
          <a:p>
            <a:pPr algn="ctr"/>
            <a:r>
              <a:rPr lang="en-GB" sz="8800" b="1" u="sng" dirty="0">
                <a:solidFill>
                  <a:schemeClr val="accent4">
                    <a:lumMod val="50000"/>
                  </a:schemeClr>
                </a:solidFill>
                <a:effectLst>
                  <a:outerShdw blurRad="38100" dist="38100" dir="2700000" algn="tl">
                    <a:srgbClr val="000000">
                      <a:alpha val="43137"/>
                    </a:srgbClr>
                  </a:outerShdw>
                </a:effectLst>
                <a:latin typeface="Castellar" panose="020A0402060406010301" pitchFamily="18" charset="0"/>
              </a:rPr>
              <a:t>THANK</a:t>
            </a:r>
            <a:r>
              <a:rPr lang="en-GB" sz="8800" b="1" u="sng" dirty="0">
                <a:solidFill>
                  <a:schemeClr val="accent6">
                    <a:lumMod val="50000"/>
                  </a:schemeClr>
                </a:solidFill>
                <a:effectLst>
                  <a:outerShdw blurRad="38100" dist="38100" dir="2700000" algn="tl">
                    <a:srgbClr val="000000">
                      <a:alpha val="43137"/>
                    </a:srgbClr>
                  </a:outerShdw>
                </a:effectLst>
                <a:latin typeface="Castellar" panose="020A0402060406010301" pitchFamily="18" charset="0"/>
              </a:rPr>
              <a:t> YOU</a:t>
            </a:r>
            <a:endParaRPr lang="en-GB" sz="8800" u="sng" dirty="0"/>
          </a:p>
        </p:txBody>
      </p:sp>
    </p:spTree>
    <p:extLst>
      <p:ext uri="{BB962C8B-B14F-4D97-AF65-F5344CB8AC3E}">
        <p14:creationId xmlns:p14="http://schemas.microsoft.com/office/powerpoint/2010/main" val="413203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6E0864-46FA-4EAE-92D4-8D705841467D}"/>
              </a:ext>
            </a:extLst>
          </p:cNvPr>
          <p:cNvSpPr>
            <a:spLocks noGrp="1"/>
          </p:cNvSpPr>
          <p:nvPr>
            <p:ph type="body" sz="half" idx="4294967295"/>
          </p:nvPr>
        </p:nvSpPr>
        <p:spPr>
          <a:xfrm>
            <a:off x="0" y="2057400"/>
            <a:ext cx="11948984" cy="3811588"/>
          </a:xfrm>
        </p:spPr>
        <p:txBody>
          <a:bodyPr>
            <a:normAutofit fontScale="92500" lnSpcReduction="20000"/>
          </a:bodyPr>
          <a:lstStyle/>
          <a:p>
            <a:endParaRPr lang="en-GB" b="1" dirty="0">
              <a:effectLst>
                <a:outerShdw blurRad="38100" dist="38100" dir="2700000" algn="tl">
                  <a:srgbClr val="000000">
                    <a:alpha val="43137"/>
                  </a:srgbClr>
                </a:outerShdw>
              </a:effectLst>
              <a:latin typeface="Minion Pro SmBd" panose="02040603060306020203" pitchFamily="18" charset="0"/>
            </a:endParaRPr>
          </a:p>
          <a:p>
            <a:r>
              <a:rPr lang="en-GB" b="1" dirty="0">
                <a:effectLst>
                  <a:outerShdw blurRad="38100" dist="38100" dir="2700000" algn="tl">
                    <a:srgbClr val="000000">
                      <a:alpha val="43137"/>
                    </a:srgbClr>
                  </a:outerShdw>
                </a:effectLst>
                <a:latin typeface="Minion Pro SmBd" panose="02040603060306020203" pitchFamily="18" charset="0"/>
              </a:rPr>
              <a:t>The Statement of the problem is to train the dataset to predict the possibility of a patient's survival or death.</a:t>
            </a:r>
          </a:p>
          <a:p>
            <a:endParaRPr lang="en-GB" b="1" dirty="0">
              <a:effectLst>
                <a:outerShdw blurRad="38100" dist="38100" dir="2700000" algn="tl">
                  <a:srgbClr val="000000">
                    <a:alpha val="43137"/>
                  </a:srgbClr>
                </a:outerShdw>
              </a:effectLst>
              <a:latin typeface="Minion Pro SmBd" panose="02040603060306020203" pitchFamily="18" charset="0"/>
            </a:endParaRPr>
          </a:p>
          <a:p>
            <a:r>
              <a:rPr lang="en-GB" b="1" dirty="0">
                <a:effectLst>
                  <a:outerShdw blurRad="38100" dist="38100" dir="2700000" algn="tl">
                    <a:srgbClr val="000000">
                      <a:alpha val="43137"/>
                    </a:srgbClr>
                  </a:outerShdw>
                </a:effectLst>
                <a:latin typeface="Minion Pro SmBd" panose="02040603060306020203" pitchFamily="18" charset="0"/>
              </a:rPr>
              <a:t>There are 299 rows which contains individual observations and 13 columns which shows segregations by age, gender, health conditions, and the target column - Death Event</a:t>
            </a:r>
          </a:p>
          <a:p>
            <a:endParaRPr lang="en-GB" b="1" dirty="0">
              <a:effectLst>
                <a:outerShdw blurRad="38100" dist="38100" dir="2700000" algn="tl">
                  <a:srgbClr val="000000">
                    <a:alpha val="43137"/>
                  </a:srgbClr>
                </a:outerShdw>
              </a:effectLst>
              <a:latin typeface="Minion Pro SmBd" panose="02040603060306020203" pitchFamily="18" charset="0"/>
            </a:endParaRPr>
          </a:p>
          <a:p>
            <a:r>
              <a:rPr lang="en-GB" b="1" dirty="0">
                <a:effectLst>
                  <a:outerShdw blurRad="38100" dist="38100" dir="2700000" algn="tl">
                    <a:srgbClr val="000000">
                      <a:alpha val="43137"/>
                    </a:srgbClr>
                  </a:outerShdw>
                </a:effectLst>
                <a:latin typeface="Minion Pro SmBd" panose="02040603060306020203" pitchFamily="18" charset="0"/>
              </a:rPr>
              <a:t>The aim is to perform an Exploratory Data Analysis to show relationships between variables, and get detailed insights provided by the dataset</a:t>
            </a:r>
          </a:p>
          <a:p>
            <a:endParaRPr lang="en-GB"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909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C367-B715-405B-A261-98B855592212}"/>
              </a:ext>
            </a:extLst>
          </p:cNvPr>
          <p:cNvSpPr>
            <a:spLocks noGrp="1"/>
          </p:cNvSpPr>
          <p:nvPr>
            <p:ph type="title"/>
          </p:nvPr>
        </p:nvSpPr>
        <p:spPr/>
        <p:txBody>
          <a:bodyPr>
            <a:normAutofit/>
          </a:bodyPr>
          <a:lstStyle/>
          <a:p>
            <a:pPr marL="285750" indent="-285750">
              <a:buFont typeface="Arial" panose="020B0604020202020204" pitchFamily="34" charset="0"/>
              <a:buChar char="•"/>
            </a:pPr>
            <a:r>
              <a:rPr lang="en-GB" sz="1800" b="1" dirty="0">
                <a:latin typeface="Consolas" panose="020B0609020204030204" pitchFamily="49" charset="0"/>
              </a:rPr>
              <a:t>Generally, there are more survivors than dead patients. Approximately 7 out of every 10 patient survived, while 3 died.</a:t>
            </a:r>
            <a:br>
              <a:rPr lang="en-GB" sz="1800" b="1" dirty="0">
                <a:latin typeface="Consolas" panose="020B0609020204030204" pitchFamily="49" charset="0"/>
              </a:rPr>
            </a:br>
            <a:endParaRPr lang="en-GB" sz="1800" dirty="0">
              <a:latin typeface="Consolas" panose="020B0609020204030204" pitchFamily="49" charset="0"/>
            </a:endParaRPr>
          </a:p>
        </p:txBody>
      </p:sp>
      <p:pic>
        <p:nvPicPr>
          <p:cNvPr id="5" name="Content Placeholder 4">
            <a:extLst>
              <a:ext uri="{FF2B5EF4-FFF2-40B4-BE49-F238E27FC236}">
                <a16:creationId xmlns:a16="http://schemas.microsoft.com/office/drawing/2014/main" id="{74914C81-1728-4089-B2FF-EED854C20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714" y="1556951"/>
            <a:ext cx="7179275" cy="4534930"/>
          </a:xfrm>
        </p:spPr>
      </p:pic>
    </p:spTree>
    <p:extLst>
      <p:ext uri="{BB962C8B-B14F-4D97-AF65-F5344CB8AC3E}">
        <p14:creationId xmlns:p14="http://schemas.microsoft.com/office/powerpoint/2010/main" val="398492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FE27-1879-45B8-BCA2-2B4ED6795424}"/>
              </a:ext>
            </a:extLst>
          </p:cNvPr>
          <p:cNvSpPr>
            <a:spLocks noGrp="1"/>
          </p:cNvSpPr>
          <p:nvPr>
            <p:ph type="title"/>
          </p:nvPr>
        </p:nvSpPr>
        <p:spPr/>
        <p:txBody>
          <a:bodyPr>
            <a:normAutofit/>
          </a:bodyPr>
          <a:lstStyle/>
          <a:p>
            <a:r>
              <a:rPr lang="en-GB" sz="2000" b="1" dirty="0"/>
              <a:t>The correlation matrix shows there are no causalities between the independent variables and the dependent variable – Death Event</a:t>
            </a:r>
          </a:p>
        </p:txBody>
      </p:sp>
      <p:pic>
        <p:nvPicPr>
          <p:cNvPr id="5" name="Content Placeholder 4">
            <a:extLst>
              <a:ext uri="{FF2B5EF4-FFF2-40B4-BE49-F238E27FC236}">
                <a16:creationId xmlns:a16="http://schemas.microsoft.com/office/drawing/2014/main" id="{9D2A5C1D-D179-4202-9C8B-F982D1033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773" y="1977081"/>
            <a:ext cx="10155195" cy="4769707"/>
          </a:xfrm>
        </p:spPr>
      </p:pic>
    </p:spTree>
    <p:extLst>
      <p:ext uri="{BB962C8B-B14F-4D97-AF65-F5344CB8AC3E}">
        <p14:creationId xmlns:p14="http://schemas.microsoft.com/office/powerpoint/2010/main" val="245006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9B9D-19B5-4013-B11C-D173F4050B7B}"/>
              </a:ext>
            </a:extLst>
          </p:cNvPr>
          <p:cNvSpPr>
            <a:spLocks noGrp="1"/>
          </p:cNvSpPr>
          <p:nvPr>
            <p:ph type="title"/>
          </p:nvPr>
        </p:nvSpPr>
        <p:spPr/>
        <p:txBody>
          <a:bodyPr/>
          <a:lstStyle/>
          <a:p>
            <a:r>
              <a:rPr lang="en-GB" b="1" u="sng" dirty="0"/>
              <a:t>ANAEMIA VS AGE, SEX and MORTALITY RATE. </a:t>
            </a:r>
          </a:p>
        </p:txBody>
      </p:sp>
      <p:pic>
        <p:nvPicPr>
          <p:cNvPr id="6" name="Content Placeholder 5">
            <a:extLst>
              <a:ext uri="{FF2B5EF4-FFF2-40B4-BE49-F238E27FC236}">
                <a16:creationId xmlns:a16="http://schemas.microsoft.com/office/drawing/2014/main" id="{70374151-92B2-4EC5-B384-EE445477C6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8422" y="108357"/>
            <a:ext cx="4728518" cy="3320643"/>
          </a:xfrm>
        </p:spPr>
      </p:pic>
      <p:sp>
        <p:nvSpPr>
          <p:cNvPr id="4" name="Text Placeholder 3">
            <a:extLst>
              <a:ext uri="{FF2B5EF4-FFF2-40B4-BE49-F238E27FC236}">
                <a16:creationId xmlns:a16="http://schemas.microsoft.com/office/drawing/2014/main" id="{6BFC814B-7B2E-488C-949D-7B2E657CC36B}"/>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More patients within the age range of 55 – 65 years of age has anaemia.</a:t>
            </a:r>
          </a:p>
          <a:p>
            <a:pPr marL="285750" indent="-285750">
              <a:buFont typeface="Arial" panose="020B0604020202020204" pitchFamily="34" charset="0"/>
              <a:buChar char="•"/>
            </a:pPr>
            <a:r>
              <a:rPr lang="en-GB" dirty="0"/>
              <a:t>Above 50% of patients has anaemia, and most are females</a:t>
            </a:r>
          </a:p>
          <a:p>
            <a:pPr marL="285750" indent="-285750">
              <a:buFont typeface="Arial" panose="020B0604020202020204" pitchFamily="34" charset="0"/>
              <a:buChar char="•"/>
            </a:pPr>
            <a:r>
              <a:rPr lang="en-GB" dirty="0"/>
              <a:t>Visibly, 50% of all patients with anaemia didn’t survive it. </a:t>
            </a:r>
          </a:p>
          <a:p>
            <a:pPr marL="285750" indent="-285750">
              <a:buFont typeface="Arial" panose="020B0604020202020204" pitchFamily="34" charset="0"/>
              <a:buChar char="•"/>
            </a:pPr>
            <a:r>
              <a:rPr lang="en-GB" dirty="0"/>
              <a:t>Almost all male, 98% precisely, has anaemia, while 70% of females has anaemia</a:t>
            </a:r>
          </a:p>
          <a:p>
            <a:pPr marL="285750" indent="-285750">
              <a:buFont typeface="Arial" panose="020B0604020202020204" pitchFamily="34" charset="0"/>
              <a:buChar char="•"/>
            </a:pPr>
            <a:r>
              <a:rPr lang="en-GB" dirty="0"/>
              <a:t>There are lesser survivors of anaemia than any other listed ailment. More dead patients with anaemia than any other.</a:t>
            </a:r>
          </a:p>
          <a:p>
            <a:pPr marL="285750" indent="-285750">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4E2A139C-D119-4610-B448-CECAC289B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3297" y="3429000"/>
            <a:ext cx="3418703" cy="3148346"/>
          </a:xfrm>
          <a:prstGeom prst="rect">
            <a:avLst/>
          </a:prstGeom>
        </p:spPr>
      </p:pic>
      <p:pic>
        <p:nvPicPr>
          <p:cNvPr id="10" name="Picture 9">
            <a:extLst>
              <a:ext uri="{FF2B5EF4-FFF2-40B4-BE49-F238E27FC236}">
                <a16:creationId xmlns:a16="http://schemas.microsoft.com/office/drawing/2014/main" id="{F8435694-CDE8-4FBA-BE47-ECBFB1A9F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752" y="3429000"/>
            <a:ext cx="3292296" cy="3631746"/>
          </a:xfrm>
          <a:prstGeom prst="rect">
            <a:avLst/>
          </a:prstGeom>
        </p:spPr>
      </p:pic>
    </p:spTree>
    <p:extLst>
      <p:ext uri="{BB962C8B-B14F-4D97-AF65-F5344CB8AC3E}">
        <p14:creationId xmlns:p14="http://schemas.microsoft.com/office/powerpoint/2010/main" val="41158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CFA7-5C12-42CD-AAF9-DB99F59C5B67}"/>
              </a:ext>
            </a:extLst>
          </p:cNvPr>
          <p:cNvSpPr>
            <a:spLocks noGrp="1"/>
          </p:cNvSpPr>
          <p:nvPr>
            <p:ph type="title"/>
          </p:nvPr>
        </p:nvSpPr>
        <p:spPr/>
        <p:txBody>
          <a:bodyPr/>
          <a:lstStyle/>
          <a:p>
            <a:r>
              <a:rPr lang="en-GB" b="1" u="sng" dirty="0"/>
              <a:t>HIGH BP vs AGE, SEX, and MORTALITY RATE.</a:t>
            </a:r>
          </a:p>
        </p:txBody>
      </p:sp>
      <p:sp>
        <p:nvSpPr>
          <p:cNvPr id="4" name="Text Placeholder 3">
            <a:extLst>
              <a:ext uri="{FF2B5EF4-FFF2-40B4-BE49-F238E27FC236}">
                <a16:creationId xmlns:a16="http://schemas.microsoft.com/office/drawing/2014/main" id="{9A0785E8-1057-497A-9805-08C1E7AB64D8}"/>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More females have High BP occurrence than males. </a:t>
            </a:r>
          </a:p>
          <a:p>
            <a:pPr marL="285750" indent="-285750">
              <a:buFont typeface="Arial" panose="020B0604020202020204" pitchFamily="34" charset="0"/>
              <a:buChar char="•"/>
            </a:pPr>
            <a:r>
              <a:rPr lang="en-GB" dirty="0"/>
              <a:t>Old adults (65 -75 years) have higher occurrence of High BP</a:t>
            </a:r>
          </a:p>
          <a:p>
            <a:pPr marL="285750" indent="-285750">
              <a:buFont typeface="Arial" panose="020B0604020202020204" pitchFamily="34" charset="0"/>
              <a:buChar char="•"/>
            </a:pPr>
            <a:r>
              <a:rPr lang="en-GB" dirty="0"/>
              <a:t>An average of 35% patients have High BP</a:t>
            </a:r>
          </a:p>
          <a:p>
            <a:pPr marL="285750" indent="-285750">
              <a:buFont typeface="Arial" panose="020B0604020202020204" pitchFamily="34" charset="0"/>
              <a:buChar char="•"/>
            </a:pPr>
            <a:r>
              <a:rPr lang="en-GB" dirty="0"/>
              <a:t>About 70% of  35% patients with High BP didn’t survive. </a:t>
            </a:r>
          </a:p>
          <a:p>
            <a:pPr marL="285750" indent="-285750">
              <a:buFont typeface="Arial" panose="020B0604020202020204" pitchFamily="34" charset="0"/>
              <a:buChar char="•"/>
            </a:pPr>
            <a:r>
              <a:rPr lang="en-GB" dirty="0"/>
              <a:t>About 80% of dead patients have high blood pressure</a:t>
            </a:r>
          </a:p>
          <a:p>
            <a:pPr marL="285750" indent="-285750">
              <a:buFont typeface="Arial" panose="020B0604020202020204" pitchFamily="34" charset="0"/>
              <a:buChar char="•"/>
            </a:pPr>
            <a:endParaRPr lang="en-GB" dirty="0"/>
          </a:p>
        </p:txBody>
      </p:sp>
      <p:pic>
        <p:nvPicPr>
          <p:cNvPr id="14" name="Content Placeholder 13">
            <a:extLst>
              <a:ext uri="{FF2B5EF4-FFF2-40B4-BE49-F238E27FC236}">
                <a16:creationId xmlns:a16="http://schemas.microsoft.com/office/drawing/2014/main" id="{2C91B2EF-AAF5-44E8-85AA-DF4055D2C8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0108" y="3389012"/>
            <a:ext cx="3784127" cy="3707936"/>
          </a:xfrm>
        </p:spPr>
      </p:pic>
      <p:pic>
        <p:nvPicPr>
          <p:cNvPr id="16" name="Picture 15">
            <a:extLst>
              <a:ext uri="{FF2B5EF4-FFF2-40B4-BE49-F238E27FC236}">
                <a16:creationId xmlns:a16="http://schemas.microsoft.com/office/drawing/2014/main" id="{5AFB5392-196A-4E8C-A0D7-6622BAD1C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2318" y="3429000"/>
            <a:ext cx="4139682" cy="3336324"/>
          </a:xfrm>
          <a:prstGeom prst="rect">
            <a:avLst/>
          </a:prstGeom>
        </p:spPr>
      </p:pic>
      <p:pic>
        <p:nvPicPr>
          <p:cNvPr id="18" name="Picture 17">
            <a:extLst>
              <a:ext uri="{FF2B5EF4-FFF2-40B4-BE49-F238E27FC236}">
                <a16:creationId xmlns:a16="http://schemas.microsoft.com/office/drawing/2014/main" id="{B5176FDF-E14C-4A8C-8E12-D0528A81B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004" y="179173"/>
            <a:ext cx="6079524" cy="3249827"/>
          </a:xfrm>
          <a:prstGeom prst="rect">
            <a:avLst/>
          </a:prstGeom>
        </p:spPr>
      </p:pic>
    </p:spTree>
    <p:extLst>
      <p:ext uri="{BB962C8B-B14F-4D97-AF65-F5344CB8AC3E}">
        <p14:creationId xmlns:p14="http://schemas.microsoft.com/office/powerpoint/2010/main" val="286482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248D-A210-4560-AF31-90234FB07760}"/>
              </a:ext>
            </a:extLst>
          </p:cNvPr>
          <p:cNvSpPr>
            <a:spLocks noGrp="1"/>
          </p:cNvSpPr>
          <p:nvPr>
            <p:ph type="title"/>
          </p:nvPr>
        </p:nvSpPr>
        <p:spPr/>
        <p:txBody>
          <a:bodyPr/>
          <a:lstStyle/>
          <a:p>
            <a:r>
              <a:rPr lang="en-GB" b="1" u="sng" dirty="0"/>
              <a:t>MORTALITY RATE vs AGE and SEX.</a:t>
            </a:r>
          </a:p>
        </p:txBody>
      </p:sp>
      <p:pic>
        <p:nvPicPr>
          <p:cNvPr id="6" name="Content Placeholder 5">
            <a:extLst>
              <a:ext uri="{FF2B5EF4-FFF2-40B4-BE49-F238E27FC236}">
                <a16:creationId xmlns:a16="http://schemas.microsoft.com/office/drawing/2014/main" id="{ABCF2382-5435-4014-A0E2-9DCF89C42B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1763" y="3219392"/>
            <a:ext cx="3784127" cy="3218478"/>
          </a:xfrm>
        </p:spPr>
      </p:pic>
      <p:sp>
        <p:nvSpPr>
          <p:cNvPr id="4" name="Text Placeholder 3">
            <a:extLst>
              <a:ext uri="{FF2B5EF4-FFF2-40B4-BE49-F238E27FC236}">
                <a16:creationId xmlns:a16="http://schemas.microsoft.com/office/drawing/2014/main" id="{DEB4D9D0-D0BE-47A7-B21B-207DFC1F73E4}"/>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With respect to total number of observations, there are more death cases in female than male with an average of 65 female deaths, and average of 35 male deaths. While with respect to gender segregation, there is higher mortality rate in male than female, with an average of   45% female mortality rate and an average of 50% mortality rate in male.</a:t>
            </a:r>
          </a:p>
          <a:p>
            <a:pPr marL="285750" indent="-285750">
              <a:buFont typeface="Arial" panose="020B0604020202020204" pitchFamily="34" charset="0"/>
              <a:buChar char="•"/>
            </a:pPr>
            <a:r>
              <a:rPr lang="en-GB" dirty="0"/>
              <a:t>Mortality rate is high within the age class of 55 - 65 years old. 85- 100 years has the least mortality.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10" name="Picture 9">
            <a:extLst>
              <a:ext uri="{FF2B5EF4-FFF2-40B4-BE49-F238E27FC236}">
                <a16:creationId xmlns:a16="http://schemas.microsoft.com/office/drawing/2014/main" id="{E4BB605B-2913-4A60-9226-CD0989172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354" y="235178"/>
            <a:ext cx="4279365" cy="3193822"/>
          </a:xfrm>
          <a:prstGeom prst="rect">
            <a:avLst/>
          </a:prstGeom>
        </p:spPr>
      </p:pic>
    </p:spTree>
    <p:extLst>
      <p:ext uri="{BB962C8B-B14F-4D97-AF65-F5344CB8AC3E}">
        <p14:creationId xmlns:p14="http://schemas.microsoft.com/office/powerpoint/2010/main" val="12226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F23A-2239-4F71-8CB1-E6E342E8236E}"/>
              </a:ext>
            </a:extLst>
          </p:cNvPr>
          <p:cNvSpPr>
            <a:spLocks noGrp="1"/>
          </p:cNvSpPr>
          <p:nvPr>
            <p:ph type="title"/>
          </p:nvPr>
        </p:nvSpPr>
        <p:spPr/>
        <p:txBody>
          <a:bodyPr/>
          <a:lstStyle/>
          <a:p>
            <a:r>
              <a:rPr lang="en-GB" b="1" u="sng" dirty="0"/>
              <a:t>DIABETES vs SEX, AGE, and MORTALITY RATE.</a:t>
            </a:r>
          </a:p>
        </p:txBody>
      </p:sp>
      <p:pic>
        <p:nvPicPr>
          <p:cNvPr id="6" name="Content Placeholder 5">
            <a:extLst>
              <a:ext uri="{FF2B5EF4-FFF2-40B4-BE49-F238E27FC236}">
                <a16:creationId xmlns:a16="http://schemas.microsoft.com/office/drawing/2014/main" id="{9913FE70-CDDF-4BF6-9D51-763E79CD8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326" y="3523959"/>
            <a:ext cx="3809524" cy="3187473"/>
          </a:xfrm>
        </p:spPr>
      </p:pic>
      <p:sp>
        <p:nvSpPr>
          <p:cNvPr id="4" name="Text Placeholder 3">
            <a:extLst>
              <a:ext uri="{FF2B5EF4-FFF2-40B4-BE49-F238E27FC236}">
                <a16:creationId xmlns:a16="http://schemas.microsoft.com/office/drawing/2014/main" id="{ED99537C-6EA6-4127-910E-F704D5A1158D}"/>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An average of 6 out of 10 females are diabetic. While there are more males with diabetes than there are not.</a:t>
            </a:r>
          </a:p>
          <a:p>
            <a:pPr marL="285750" indent="-285750">
              <a:buFont typeface="Arial" panose="020B0604020202020204" pitchFamily="34" charset="0"/>
              <a:buChar char="•"/>
            </a:pPr>
            <a:r>
              <a:rPr lang="en-GB" dirty="0"/>
              <a:t>Mid aged adults (55 – 65 years old) are more diabetic, while older adults has least occurrence. Its pertinent to deduce that younger adult below the age of 65 are more diabetic than older adults above the age of 65.</a:t>
            </a:r>
          </a:p>
          <a:p>
            <a:pPr marL="285750" indent="-285750">
              <a:buFont typeface="Arial" panose="020B0604020202020204" pitchFamily="34" charset="0"/>
              <a:buChar char="•"/>
            </a:pPr>
            <a:r>
              <a:rPr lang="en-GB" dirty="0"/>
              <a:t>An average of 45% total observation of patients with diabetes didn’t survive.</a:t>
            </a:r>
          </a:p>
          <a:p>
            <a:pPr marL="285750" indent="-285750">
              <a:buFont typeface="Arial" panose="020B0604020202020204" pitchFamily="34" charset="0"/>
              <a:buChar char="•"/>
            </a:pPr>
            <a:r>
              <a:rPr lang="en-GB" dirty="0"/>
              <a:t>About 80% of dead patients are diabetic</a:t>
            </a:r>
          </a:p>
          <a:p>
            <a:pPr marL="285750" indent="-285750">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2A0650DB-727A-4C82-967E-228244AE7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2152" y="3826935"/>
            <a:ext cx="3019488" cy="2835876"/>
          </a:xfrm>
          <a:prstGeom prst="rect">
            <a:avLst/>
          </a:prstGeom>
        </p:spPr>
      </p:pic>
      <p:pic>
        <p:nvPicPr>
          <p:cNvPr id="10" name="Picture 9">
            <a:extLst>
              <a:ext uri="{FF2B5EF4-FFF2-40B4-BE49-F238E27FC236}">
                <a16:creationId xmlns:a16="http://schemas.microsoft.com/office/drawing/2014/main" id="{25BC660F-15B6-454A-9CFD-4672B158E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0858" y="241527"/>
            <a:ext cx="5301303" cy="3187473"/>
          </a:xfrm>
          <a:prstGeom prst="rect">
            <a:avLst/>
          </a:prstGeom>
        </p:spPr>
      </p:pic>
    </p:spTree>
    <p:extLst>
      <p:ext uri="{BB962C8B-B14F-4D97-AF65-F5344CB8AC3E}">
        <p14:creationId xmlns:p14="http://schemas.microsoft.com/office/powerpoint/2010/main" val="36987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CC57-02C2-4CA4-9ABC-86BFD0A9D445}"/>
              </a:ext>
            </a:extLst>
          </p:cNvPr>
          <p:cNvSpPr>
            <a:spLocks noGrp="1"/>
          </p:cNvSpPr>
          <p:nvPr>
            <p:ph type="title"/>
          </p:nvPr>
        </p:nvSpPr>
        <p:spPr/>
        <p:txBody>
          <a:bodyPr/>
          <a:lstStyle/>
          <a:p>
            <a:r>
              <a:rPr lang="en-GB" b="1" u="sng" dirty="0"/>
              <a:t>SMOKING vs MORTALITY RATE.</a:t>
            </a:r>
          </a:p>
        </p:txBody>
      </p:sp>
      <p:pic>
        <p:nvPicPr>
          <p:cNvPr id="6" name="Content Placeholder 5">
            <a:extLst>
              <a:ext uri="{FF2B5EF4-FFF2-40B4-BE49-F238E27FC236}">
                <a16:creationId xmlns:a16="http://schemas.microsoft.com/office/drawing/2014/main" id="{FCB498D3-7DDF-439A-B721-B8C5FF4BF6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8831" y="187637"/>
            <a:ext cx="4228571" cy="3056411"/>
          </a:xfrm>
        </p:spPr>
      </p:pic>
      <p:sp>
        <p:nvSpPr>
          <p:cNvPr id="4" name="Text Placeholder 3">
            <a:extLst>
              <a:ext uri="{FF2B5EF4-FFF2-40B4-BE49-F238E27FC236}">
                <a16:creationId xmlns:a16="http://schemas.microsoft.com/office/drawing/2014/main" id="{677E26B4-50E2-4E3A-8BF3-C85E612ABED3}"/>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There are more female smokers than male smokers. </a:t>
            </a:r>
          </a:p>
          <a:p>
            <a:pPr marL="285750" indent="-285750">
              <a:buFont typeface="Arial" panose="020B0604020202020204" pitchFamily="34" charset="0"/>
              <a:buChar char="•"/>
            </a:pPr>
            <a:r>
              <a:rPr lang="en-GB" dirty="0"/>
              <a:t>The youngest class of adults smokes hardest, while the consumption reduces the older they grow.</a:t>
            </a:r>
          </a:p>
          <a:p>
            <a:pPr marL="285750" indent="-285750">
              <a:buFont typeface="Arial" panose="020B0604020202020204" pitchFamily="34" charset="0"/>
              <a:buChar char="•"/>
            </a:pPr>
            <a:r>
              <a:rPr lang="en-GB" dirty="0"/>
              <a:t>Smoking doesn’t variably affect mortality as it has the lowest mortality rate of all the independent variables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F8A8AD14-E523-4E99-92B6-C56A14E4F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167" y="3213556"/>
            <a:ext cx="3847619" cy="3644444"/>
          </a:xfrm>
          <a:prstGeom prst="rect">
            <a:avLst/>
          </a:prstGeom>
        </p:spPr>
      </p:pic>
    </p:spTree>
    <p:extLst>
      <p:ext uri="{BB962C8B-B14F-4D97-AF65-F5344CB8AC3E}">
        <p14:creationId xmlns:p14="http://schemas.microsoft.com/office/powerpoint/2010/main" val="1075172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558</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Adobe Fan Heiti Std B</vt:lpstr>
      <vt:lpstr>Arial</vt:lpstr>
      <vt:lpstr>Calibri</vt:lpstr>
      <vt:lpstr>Calibri Light</vt:lpstr>
      <vt:lpstr>Castellar</vt:lpstr>
      <vt:lpstr>Consolas</vt:lpstr>
      <vt:lpstr>Minion Pro SmBd</vt:lpstr>
      <vt:lpstr>Office Theme</vt:lpstr>
      <vt:lpstr>Egbaidomeh Daniel Ehiz </vt:lpstr>
      <vt:lpstr>PowerPoint Presentation</vt:lpstr>
      <vt:lpstr>Generally, there are more survivors than dead patients. Approximately 7 out of every 10 patient survived, while 3 died. </vt:lpstr>
      <vt:lpstr>The correlation matrix shows there are no causalities between the independent variables and the dependent variable – Death Event</vt:lpstr>
      <vt:lpstr>ANAEMIA VS AGE, SEX and MORTALITY RATE. </vt:lpstr>
      <vt:lpstr>HIGH BP vs AGE, SEX, and MORTALITY RATE.</vt:lpstr>
      <vt:lpstr>MORTALITY RATE vs AGE and SEX.</vt:lpstr>
      <vt:lpstr>DIABETES vs SEX, AGE, and MORTALITY RATE.</vt:lpstr>
      <vt:lpstr>SMOKING vs MORTALITY RATE.</vt:lpstr>
      <vt:lpstr>Pair Plot showing relationship between 5 feature engineered variables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Egbaidomeh Daniel Ehiz </dc:title>
  <dc:creator>daniel egbaidomeh</dc:creator>
  <cp:lastModifiedBy>daniel egbaidomeh</cp:lastModifiedBy>
  <cp:revision>1</cp:revision>
  <dcterms:created xsi:type="dcterms:W3CDTF">2022-01-20T16:41:51Z</dcterms:created>
  <dcterms:modified xsi:type="dcterms:W3CDTF">2022-01-20T19:29:48Z</dcterms:modified>
</cp:coreProperties>
</file>