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321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67" r:id="rId15"/>
    <p:sldId id="271" r:id="rId16"/>
    <p:sldId id="272" r:id="rId17"/>
    <p:sldId id="273" r:id="rId18"/>
    <p:sldId id="274" r:id="rId19"/>
    <p:sldId id="278" r:id="rId20"/>
    <p:sldId id="275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92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2" r:id="rId40"/>
    <p:sldId id="303" r:id="rId41"/>
    <p:sldId id="305" r:id="rId42"/>
    <p:sldId id="306" r:id="rId43"/>
    <p:sldId id="308" r:id="rId44"/>
    <p:sldId id="310" r:id="rId45"/>
    <p:sldId id="311" r:id="rId46"/>
    <p:sldId id="312" r:id="rId47"/>
    <p:sldId id="320" r:id="rId48"/>
    <p:sldId id="322" r:id="rId49"/>
    <p:sldId id="366" r:id="rId50"/>
    <p:sldId id="323" r:id="rId51"/>
    <p:sldId id="324" r:id="rId52"/>
    <p:sldId id="328" r:id="rId53"/>
    <p:sldId id="329" r:id="rId54"/>
    <p:sldId id="330" r:id="rId55"/>
    <p:sldId id="331" r:id="rId56"/>
    <p:sldId id="333" r:id="rId57"/>
    <p:sldId id="338" r:id="rId58"/>
    <p:sldId id="339" r:id="rId59"/>
    <p:sldId id="340" r:id="rId60"/>
    <p:sldId id="341" r:id="rId61"/>
    <p:sldId id="342" r:id="rId62"/>
    <p:sldId id="345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D2A9-4101-F446-B5CB-522347617830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FCB11-3C01-6143-B462-6DADE420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7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0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soup.body.contents[1].contents[2]?</a:t>
            </a:r>
          </a:p>
          <a:p>
            <a:r>
              <a:rPr lang="en-US" smtClean="0"/>
              <a:t>https://www.polleverywhere.com/multiple_choice_polls/E4aaIgrUo41Ze1j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0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4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8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5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3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8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93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9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2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70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6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9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4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58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19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0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5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12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4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05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1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45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18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88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84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6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6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1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83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30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7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CB11-3C01-6143-B462-6DADE42067E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328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60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33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6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191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60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12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7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86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741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10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4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But beware</a:t>
            </a:r>
            <a:r>
              <a:rPr lang="en-US" dirty="0" smtClean="0"/>
              <a:t>:  Different databases define BETWEEN inconsistently: some define endpoints as inclusive, some exclusive, and some [inclusive, exclusive)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21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23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93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12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94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94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683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32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62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61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161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99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83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01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31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85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122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52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467D-5325-1748-A490-C2A48E11F07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764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B1A5B-A681-48C9-99EE-371D1AA221B0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2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0E0A3-9BF8-4DB2-8CB8-4256C0A802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0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3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9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6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54CE-D02D-6844-8940-272F9447B1EF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E050-EA5C-124F-9EAB-9B0BD908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crummy.com/software/BeautifulSoup/bs4/doc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rummy.com/software/BeautifulSoup/bs4/doc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crummy.com/software/BeautifulSoup/bs4/do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en.wikipedia.org/wiki/X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w3schools.com/xml/xml_tree.asp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ffbot.org/downloads/" TargetMode="External"/><Relationship Id="rId4" Type="http://schemas.openxmlformats.org/officeDocument/2006/relationships/hyperlink" Target="http://effbot.org/zone/element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ypi.python.org/pypi/pytagcloud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docs.python.org/2/library/js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doughellmann.com/PyMOTW/json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en.wikipedia.org/wiki/Representational_state_transfer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lp.com/developers/documentation/v2/overview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docs/api/1.1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arshall.com/easy/http/" TargetMode="External"/><Relationship Id="rId4" Type="http://schemas.openxmlformats.org/officeDocument/2006/relationships/hyperlink" Target="http://docs.python.org/2/howto/urllib2.html" TargetMode="External"/><Relationship Id="rId5" Type="http://schemas.openxmlformats.org/officeDocument/2006/relationships/hyperlink" Target="http://www.w3schools.com/html/html_elements.asp" TargetMode="External"/><Relationship Id="rId6" Type="http://schemas.openxmlformats.org/officeDocument/2006/relationships/hyperlink" Target="http://www.crummy.com/software/BeautifulSoup/bs4/doc/" TargetMode="External"/><Relationship Id="rId7" Type="http://schemas.openxmlformats.org/officeDocument/2006/relationships/hyperlink" Target="http://www.doughellmann.com/PyMOTW/js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w3schools.com/sql/default.asp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w3schools.com/sql/sql_groupby.asp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w3schools.com/sql/sql_having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www.w3ctutorial.com/sql-advanced/sql_join_left" TargetMode="Externa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ocs.python.org/3/library/sqlite3.html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4" Type="http://schemas.openxmlformats.org/officeDocument/2006/relationships/hyperlink" Target="http://docs.python.org/2/library/sqlite3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docs.python.org/2/library/sqlite3.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crummy.com/software/BeautifulSoup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MySQL-python" TargetMode="External"/><Relationship Id="rId4" Type="http://schemas.openxmlformats.org/officeDocument/2006/relationships/hyperlink" Target="http://pypi.python.org/pypi/cx_Oracl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 618</a:t>
            </a:r>
            <a:br>
              <a:rPr lang="en-US" dirty="0" smtClean="0"/>
            </a:br>
            <a:r>
              <a:rPr lang="en-US" dirty="0" smtClean="0"/>
              <a:t>Refresher on </a:t>
            </a:r>
            <a:r>
              <a:rPr lang="en-US" dirty="0" err="1" smtClean="0"/>
              <a:t>BeautifulSoup</a:t>
            </a:r>
            <a:r>
              <a:rPr lang="en-US" dirty="0" smtClean="0"/>
              <a:t>, APIs, and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Ceren Budak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0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 smtClean="0"/>
              <a:t>To </a:t>
            </a:r>
            <a:r>
              <a:rPr lang="en-US" sz="4200" dirty="0"/>
              <a:t>parse a document, pass it into the </a:t>
            </a:r>
            <a:r>
              <a:rPr lang="en-US" sz="4200" dirty="0" err="1"/>
              <a:t>BeautifulSoup</a:t>
            </a:r>
            <a:r>
              <a:rPr lang="en-US" sz="4200" dirty="0"/>
              <a:t> constructor. </a:t>
            </a:r>
            <a:endParaRPr lang="en-US" sz="4200" dirty="0" smtClean="0"/>
          </a:p>
          <a:p>
            <a:pPr marL="0" indent="0">
              <a:buNone/>
            </a:pPr>
            <a:r>
              <a:rPr lang="en-US" sz="4200" dirty="0" smtClean="0"/>
              <a:t>You </a:t>
            </a:r>
            <a:r>
              <a:rPr lang="en-US" sz="4200" dirty="0"/>
              <a:t>can pass in a string or an open </a:t>
            </a:r>
            <a:r>
              <a:rPr lang="en-US" sz="4200" dirty="0" err="1"/>
              <a:t>filehandle</a:t>
            </a:r>
            <a:r>
              <a:rPr lang="en-US" sz="4200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bs4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(open("index.html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("&lt;html&gt;data&lt;/html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&gt;")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</a:t>
            </a:r>
            <a:r>
              <a:rPr lang="en-US" dirty="0"/>
              <a:t>, the document is converted to </a:t>
            </a:r>
            <a:r>
              <a:rPr lang="en-US" dirty="0" smtClean="0"/>
              <a:t>Unicode: HTML </a:t>
            </a:r>
            <a:r>
              <a:rPr lang="en-US" dirty="0"/>
              <a:t>entities are converted to Unicode </a:t>
            </a:r>
            <a:r>
              <a:rPr lang="en-US" dirty="0" smtClean="0"/>
              <a:t>characters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Sacr&amp;eacute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bleu!")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html&gt;&lt;head&gt;&lt;/head&gt;&lt;body&gt;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Sacré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bleu!&lt;/body&gt;&lt;/html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 smtClean="0"/>
              <a:t>Beautiful </a:t>
            </a:r>
            <a:r>
              <a:rPr lang="en-US" dirty="0"/>
              <a:t>Soup then parses the document using the best available parser.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will use an HTML parser unless you specifically tell it to use an XML parser. (See Parsing XML</a:t>
            </a:r>
            <a:r>
              <a:rPr lang="en-US" dirty="0" smtClean="0"/>
              <a:t>.)  It turns a complex </a:t>
            </a:r>
            <a:r>
              <a:rPr lang="en-US" dirty="0"/>
              <a:t>HTML document into a complex tree of Python </a:t>
            </a:r>
            <a:r>
              <a:rPr lang="en-US" dirty="0" smtClean="0"/>
              <a:t>objects</a:t>
            </a: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 smtClean="0"/>
              <a:t>You can manipulate, e.g. change tag names</a:t>
            </a:r>
          </a:p>
          <a:p>
            <a:pPr marL="514350" indent="-514350">
              <a:buAutoNum type="arabicPeriod" startAt="2"/>
            </a:pPr>
            <a:r>
              <a:rPr lang="en-US" dirty="0" smtClean="0"/>
              <a:t>Then optionally save a new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46E2-ABF7-1E48-956F-A4D3481FE18C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BeautifulSoup</a:t>
            </a:r>
            <a:r>
              <a:rPr lang="en-US" dirty="0" smtClean="0"/>
              <a:t> tag tree:</a:t>
            </a:r>
            <a:br>
              <a:rPr lang="en-US" dirty="0" smtClean="0"/>
            </a:br>
            <a:r>
              <a:rPr lang="en-US" dirty="0" smtClean="0"/>
              <a:t>A graphical example of simple 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1483502"/>
            <a:ext cx="61722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Dormouse's story&lt;/title&gt;&lt;/head&gt;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were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Elsie&lt;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/a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/a&gt; and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354" y="6488668"/>
            <a:ext cx="658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http://www.crummy.com/software/BeautifulSoup/bs4/doc/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97146" y="4204475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&lt;html&gt;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2759146" y="3723496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&lt;head&gt;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759146" y="4766744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&lt;body&gt;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3562335" y="3723496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&lt;title&gt;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3562335" y="4334221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562335" y="62484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562335" y="4766744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365524" y="4334221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&lt;b&gt;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365524" y="3725408"/>
            <a:ext cx="144162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Dormouse's story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251090" y="4334221"/>
            <a:ext cx="144162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Dormouse's story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4365524" y="4766744"/>
            <a:ext cx="2327188" cy="332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Once upon a time there were three little sisters; and their names were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10" idx="0"/>
            <a:endCxn id="11" idx="1"/>
          </p:cNvCxnSpPr>
          <p:nvPr/>
        </p:nvCxnSpPr>
        <p:spPr>
          <a:xfrm flipV="1">
            <a:off x="2301946" y="3837796"/>
            <a:ext cx="457200" cy="3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3" idx="1"/>
          </p:cNvCxnSpPr>
          <p:nvPr/>
        </p:nvCxnSpPr>
        <p:spPr>
          <a:xfrm>
            <a:off x="3368746" y="3837796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9" idx="1"/>
          </p:cNvCxnSpPr>
          <p:nvPr/>
        </p:nvCxnSpPr>
        <p:spPr>
          <a:xfrm>
            <a:off x="4171935" y="3837796"/>
            <a:ext cx="193589" cy="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2" idx="1"/>
          </p:cNvCxnSpPr>
          <p:nvPr/>
        </p:nvCxnSpPr>
        <p:spPr>
          <a:xfrm>
            <a:off x="2301946" y="4433075"/>
            <a:ext cx="457200" cy="44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  <a:endCxn id="14" idx="1"/>
          </p:cNvCxnSpPr>
          <p:nvPr/>
        </p:nvCxnSpPr>
        <p:spPr>
          <a:xfrm flipV="1">
            <a:off x="3063946" y="4448521"/>
            <a:ext cx="498389" cy="31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15" idx="1"/>
          </p:cNvCxnSpPr>
          <p:nvPr/>
        </p:nvCxnSpPr>
        <p:spPr>
          <a:xfrm>
            <a:off x="3063946" y="4995344"/>
            <a:ext cx="498389" cy="136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6" idx="1"/>
          </p:cNvCxnSpPr>
          <p:nvPr/>
        </p:nvCxnSpPr>
        <p:spPr>
          <a:xfrm>
            <a:off x="3368746" y="4881044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8" idx="1"/>
          </p:cNvCxnSpPr>
          <p:nvPr/>
        </p:nvCxnSpPr>
        <p:spPr>
          <a:xfrm>
            <a:off x="4171935" y="4448521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4171935" y="4881044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3"/>
            <a:endCxn id="20" idx="1"/>
          </p:cNvCxnSpPr>
          <p:nvPr/>
        </p:nvCxnSpPr>
        <p:spPr>
          <a:xfrm>
            <a:off x="4975124" y="4448521"/>
            <a:ext cx="27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359345" y="6251141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  <a:endParaRPr lang="en-US" sz="1000" dirty="0"/>
          </a:p>
        </p:txBody>
      </p:sp>
      <p:cxnSp>
        <p:nvCxnSpPr>
          <p:cNvPr id="60" name="Straight Arrow Connector 59"/>
          <p:cNvCxnSpPr>
            <a:stCxn id="15" idx="3"/>
            <a:endCxn id="58" idx="1"/>
          </p:cNvCxnSpPr>
          <p:nvPr/>
        </p:nvCxnSpPr>
        <p:spPr>
          <a:xfrm>
            <a:off x="4171935" y="6362700"/>
            <a:ext cx="187410" cy="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359345" y="5144063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4359345" y="5517530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4359345" y="5818558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cxnSp>
        <p:nvCxnSpPr>
          <p:cNvPr id="73" name="Straight Arrow Connector 72"/>
          <p:cNvCxnSpPr>
            <a:stCxn id="16" idx="2"/>
          </p:cNvCxnSpPr>
          <p:nvPr/>
        </p:nvCxnSpPr>
        <p:spPr>
          <a:xfrm>
            <a:off x="3867135" y="4995344"/>
            <a:ext cx="492210" cy="25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6" idx="2"/>
            <a:endCxn id="67" idx="1"/>
          </p:cNvCxnSpPr>
          <p:nvPr/>
        </p:nvCxnSpPr>
        <p:spPr>
          <a:xfrm>
            <a:off x="3867135" y="4995344"/>
            <a:ext cx="492210" cy="58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6" idx="2"/>
            <a:endCxn id="71" idx="1"/>
          </p:cNvCxnSpPr>
          <p:nvPr/>
        </p:nvCxnSpPr>
        <p:spPr>
          <a:xfrm>
            <a:off x="3867135" y="4995344"/>
            <a:ext cx="492210" cy="88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113107" y="5144063"/>
            <a:ext cx="525693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Elsie</a:t>
            </a:r>
            <a:endParaRPr 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5113107" y="5517530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Lacie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5113107" y="5822330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Tillie</a:t>
            </a:r>
            <a:endParaRPr lang="en-US" sz="1000" dirty="0"/>
          </a:p>
        </p:txBody>
      </p:sp>
      <p:cxnSp>
        <p:nvCxnSpPr>
          <p:cNvPr id="87" name="Straight Arrow Connector 86"/>
          <p:cNvCxnSpPr>
            <a:stCxn id="66" idx="3"/>
            <a:endCxn id="84" idx="1"/>
          </p:cNvCxnSpPr>
          <p:nvPr/>
        </p:nvCxnSpPr>
        <p:spPr>
          <a:xfrm>
            <a:off x="4800600" y="5217860"/>
            <a:ext cx="312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7" idx="3"/>
            <a:endCxn id="85" idx="1"/>
          </p:cNvCxnSpPr>
          <p:nvPr/>
        </p:nvCxnSpPr>
        <p:spPr>
          <a:xfrm>
            <a:off x="4961238" y="5578165"/>
            <a:ext cx="15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1" idx="3"/>
            <a:endCxn id="86" idx="1"/>
          </p:cNvCxnSpPr>
          <p:nvPr/>
        </p:nvCxnSpPr>
        <p:spPr>
          <a:xfrm>
            <a:off x="4961238" y="5879193"/>
            <a:ext cx="151869" cy="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21497" y="3352800"/>
            <a:ext cx="4784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tag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3887" y="3364064"/>
            <a:ext cx="71269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string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1451-4F75-6A4D-82AD-0CBBCE599F16}" type="datetime1">
              <a:rPr lang="en-US" smtClean="0"/>
              <a:t>9/4/17</a:t>
            </a:fld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343400" y="5338807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,</a:t>
            </a:r>
            <a:endParaRPr lang="en-US" sz="1000" dirty="0"/>
          </a:p>
        </p:txBody>
      </p:sp>
      <p:cxnSp>
        <p:nvCxnSpPr>
          <p:cNvPr id="55" name="Straight Arrow Connector 54"/>
          <p:cNvCxnSpPr>
            <a:stCxn id="16" idx="2"/>
          </p:cNvCxnSpPr>
          <p:nvPr/>
        </p:nvCxnSpPr>
        <p:spPr>
          <a:xfrm>
            <a:off x="3867135" y="4995344"/>
            <a:ext cx="511275" cy="45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362465" y="5677463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and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endCxn id="57" idx="1"/>
          </p:cNvCxnSpPr>
          <p:nvPr/>
        </p:nvCxnSpPr>
        <p:spPr>
          <a:xfrm>
            <a:off x="3886200" y="5029200"/>
            <a:ext cx="476265" cy="72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362465" y="5982263"/>
            <a:ext cx="2419335" cy="189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; and they lived at the bottom of a well.</a:t>
            </a:r>
            <a:endParaRPr lang="en-US" sz="1000" dirty="0"/>
          </a:p>
        </p:txBody>
      </p:sp>
      <p:cxnSp>
        <p:nvCxnSpPr>
          <p:cNvPr id="62" name="Straight Arrow Connector 61"/>
          <p:cNvCxnSpPr>
            <a:endCxn id="61" idx="1"/>
          </p:cNvCxnSpPr>
          <p:nvPr/>
        </p:nvCxnSpPr>
        <p:spPr>
          <a:xfrm>
            <a:off x="3886200" y="5029200"/>
            <a:ext cx="476265" cy="104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7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58" grpId="0" animBg="1"/>
      <p:bldP spid="66" grpId="0" animBg="1"/>
      <p:bldP spid="67" grpId="0" animBg="1"/>
      <p:bldP spid="71" grpId="0" animBg="1"/>
      <p:bldP spid="84" grpId="0" animBg="1"/>
      <p:bldP spid="85" grpId="0" animBg="1"/>
      <p:bldP spid="86" grpId="0" animBg="1"/>
      <p:bldP spid="3" grpId="0" animBg="1"/>
      <p:bldP spid="6" grpId="0" animBg="1"/>
      <p:bldP spid="54" grpId="0" animBg="1"/>
      <p:bldP spid="57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the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Use tag name to get the </a:t>
            </a:r>
            <a:r>
              <a:rPr lang="en-US" i="1" dirty="0" smtClean="0"/>
              <a:t>first</a:t>
            </a:r>
            <a:r>
              <a:rPr lang="en-US" dirty="0" smtClean="0"/>
              <a:t> tag by that name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soup.head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soup.title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These return tag objects.  </a:t>
            </a:r>
            <a:endParaRPr lang="en-US" dirty="0"/>
          </a:p>
          <a:p>
            <a:r>
              <a:rPr lang="en-US" dirty="0" smtClean="0"/>
              <a:t>If a </a:t>
            </a:r>
            <a:r>
              <a:rPr lang="en-US" dirty="0"/>
              <a:t>tag's child is  a string, use </a:t>
            </a:r>
            <a:r>
              <a:rPr lang="en-US" b="1" dirty="0"/>
              <a:t>.</a:t>
            </a:r>
            <a:r>
              <a:rPr lang="en-US" b="1" dirty="0" smtClean="0"/>
              <a:t>string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soup.title.string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'The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Dormouse's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story'</a:t>
            </a:r>
            <a:endParaRPr lang="en-US" dirty="0"/>
          </a:p>
          <a:p>
            <a:r>
              <a:rPr lang="en-US" dirty="0" smtClean="0"/>
              <a:t>You can zoom in like this: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soup.body.b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Getting a tag's direct children:  .contents and .children</a:t>
            </a:r>
          </a:p>
          <a:p>
            <a:pPr marL="457200" lvl="1" indent="0">
              <a:buNone/>
            </a:pP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head_tag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soup.head</a:t>
            </a:r>
            <a:endParaRPr lang="en-U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head_tag.contents</a:t>
            </a:r>
            <a:endParaRPr lang="en-U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[&lt;title&gt;The Dormouse's story&lt;/title&gt;]         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title_tag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head_tag.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457200" lvl="1" indent="0">
              <a:buNone/>
            </a:pP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title_tag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 &lt;title&gt;The Dormouse's story&lt;/title&gt;</a:t>
            </a:r>
          </a:p>
          <a:p>
            <a:pPr marL="457200" lvl="1" indent="0"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title_tag.contents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[“The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Dormouse's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story”]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child in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title_tag</a:t>
            </a:r>
            <a:r>
              <a:rPr lang="en-US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.children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print(child)</a:t>
            </a:r>
          </a:p>
          <a:p>
            <a:pPr marL="457200" lvl="1" indent="0">
              <a:buNone/>
            </a:pPr>
            <a:r>
              <a:rPr lang="en-US" sz="2500" dirty="0">
                <a:latin typeface="Courier"/>
                <a:cs typeface="Courier"/>
              </a:rPr>
              <a:t>The Dormouse's story</a:t>
            </a:r>
            <a:endParaRPr lang="en-US" sz="25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child in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head_tag</a:t>
            </a:r>
            <a:r>
              <a:rPr lang="en-US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.descendants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recursively iterate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print(child)</a:t>
            </a:r>
          </a:p>
          <a:p>
            <a:pPr marL="400050" lvl="1" indent="0">
              <a:buNone/>
            </a:pPr>
            <a:r>
              <a:rPr lang="en-US" dirty="0" smtClean="0"/>
              <a:t>  &lt;</a:t>
            </a:r>
            <a:r>
              <a:rPr lang="en-US" dirty="0"/>
              <a:t>title&gt;The Dormouse's story&lt;/title&gt;</a:t>
            </a:r>
          </a:p>
          <a:p>
            <a:pPr marL="400050" lvl="1" indent="0">
              <a:buNone/>
            </a:pPr>
            <a:r>
              <a:rPr lang="en-US" dirty="0" smtClean="0"/>
              <a:t>  The </a:t>
            </a:r>
            <a:r>
              <a:rPr lang="en-US" dirty="0"/>
              <a:t>Dormouse's story</a:t>
            </a:r>
            <a:endParaRPr lang="en-US" sz="6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332C-00B6-2D49-B360-5F986F4EA108}" type="datetime1">
              <a:rPr lang="en-US" smtClean="0"/>
              <a:t>9/4/17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9346" y="2081179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&lt;html&gt;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5121346" y="16002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&lt;head&gt;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5121346" y="2643448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&lt;body&gt;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5924535" y="1600200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&lt;title&gt;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924535" y="2210925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5924535" y="4125104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5924535" y="2643448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&lt;p&gt;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6727724" y="2210925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&lt;b&gt;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6727724" y="1602112"/>
            <a:ext cx="144162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Dormouse's story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7613290" y="2210925"/>
            <a:ext cx="1441622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Dormouse's story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6727724" y="2643448"/>
            <a:ext cx="2327188" cy="332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Once upon a time there were three little sisters; and their names were</a:t>
            </a:r>
            <a:endParaRPr lang="en-US" sz="1000" dirty="0"/>
          </a:p>
        </p:txBody>
      </p:sp>
      <p:cxnSp>
        <p:nvCxnSpPr>
          <p:cNvPr id="19" name="Straight Arrow Connector 18"/>
          <p:cNvCxnSpPr>
            <a:stCxn id="8" idx="0"/>
            <a:endCxn id="9" idx="1"/>
          </p:cNvCxnSpPr>
          <p:nvPr/>
        </p:nvCxnSpPr>
        <p:spPr>
          <a:xfrm flipV="1">
            <a:off x="4664146" y="1714500"/>
            <a:ext cx="457200" cy="3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1"/>
          </p:cNvCxnSpPr>
          <p:nvPr/>
        </p:nvCxnSpPr>
        <p:spPr>
          <a:xfrm>
            <a:off x="5730946" y="1714500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6" idx="1"/>
          </p:cNvCxnSpPr>
          <p:nvPr/>
        </p:nvCxnSpPr>
        <p:spPr>
          <a:xfrm>
            <a:off x="6534135" y="1714500"/>
            <a:ext cx="193589" cy="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0" idx="1"/>
          </p:cNvCxnSpPr>
          <p:nvPr/>
        </p:nvCxnSpPr>
        <p:spPr>
          <a:xfrm>
            <a:off x="4664146" y="2309779"/>
            <a:ext cx="457200" cy="44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  <a:endCxn id="12" idx="1"/>
          </p:cNvCxnSpPr>
          <p:nvPr/>
        </p:nvCxnSpPr>
        <p:spPr>
          <a:xfrm flipV="1">
            <a:off x="5426146" y="2325225"/>
            <a:ext cx="498389" cy="31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3" idx="1"/>
          </p:cNvCxnSpPr>
          <p:nvPr/>
        </p:nvCxnSpPr>
        <p:spPr>
          <a:xfrm>
            <a:off x="5426146" y="2872048"/>
            <a:ext cx="498389" cy="136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4" idx="1"/>
          </p:cNvCxnSpPr>
          <p:nvPr/>
        </p:nvCxnSpPr>
        <p:spPr>
          <a:xfrm>
            <a:off x="5730946" y="2757748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5" idx="1"/>
          </p:cNvCxnSpPr>
          <p:nvPr/>
        </p:nvCxnSpPr>
        <p:spPr>
          <a:xfrm>
            <a:off x="6534135" y="2325225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</p:cNvCxnSpPr>
          <p:nvPr/>
        </p:nvCxnSpPr>
        <p:spPr>
          <a:xfrm>
            <a:off x="6534135" y="2757748"/>
            <a:ext cx="19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7" idx="1"/>
          </p:cNvCxnSpPr>
          <p:nvPr/>
        </p:nvCxnSpPr>
        <p:spPr>
          <a:xfrm>
            <a:off x="7337324" y="2325225"/>
            <a:ext cx="275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21545" y="4127845"/>
            <a:ext cx="609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stCxn id="13" idx="3"/>
            <a:endCxn id="29" idx="1"/>
          </p:cNvCxnSpPr>
          <p:nvPr/>
        </p:nvCxnSpPr>
        <p:spPr>
          <a:xfrm>
            <a:off x="6534135" y="4239404"/>
            <a:ext cx="187410" cy="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21545" y="3020767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6721545" y="3394234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6721545" y="3695262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&lt;a&gt;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14" idx="2"/>
          </p:cNvCxnSpPr>
          <p:nvPr/>
        </p:nvCxnSpPr>
        <p:spPr>
          <a:xfrm>
            <a:off x="6229335" y="2872048"/>
            <a:ext cx="492210" cy="25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32" idx="1"/>
          </p:cNvCxnSpPr>
          <p:nvPr/>
        </p:nvCxnSpPr>
        <p:spPr>
          <a:xfrm>
            <a:off x="6229335" y="2872048"/>
            <a:ext cx="492210" cy="58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33" idx="1"/>
          </p:cNvCxnSpPr>
          <p:nvPr/>
        </p:nvCxnSpPr>
        <p:spPr>
          <a:xfrm>
            <a:off x="6229335" y="2872048"/>
            <a:ext cx="492210" cy="88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75307" y="3020767"/>
            <a:ext cx="525693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Elsie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7475307" y="3394234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Lacie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7475307" y="3699034"/>
            <a:ext cx="601893" cy="121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Tillie</a:t>
            </a:r>
            <a:endParaRPr lang="en-US" sz="1000" dirty="0"/>
          </a:p>
        </p:txBody>
      </p:sp>
      <p:cxnSp>
        <p:nvCxnSpPr>
          <p:cNvPr id="40" name="Straight Arrow Connector 39"/>
          <p:cNvCxnSpPr>
            <a:stCxn id="31" idx="3"/>
            <a:endCxn id="37" idx="1"/>
          </p:cNvCxnSpPr>
          <p:nvPr/>
        </p:nvCxnSpPr>
        <p:spPr>
          <a:xfrm>
            <a:off x="7162800" y="3094564"/>
            <a:ext cx="312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  <a:endCxn id="38" idx="1"/>
          </p:cNvCxnSpPr>
          <p:nvPr/>
        </p:nvCxnSpPr>
        <p:spPr>
          <a:xfrm>
            <a:off x="7323438" y="3454869"/>
            <a:ext cx="151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3"/>
            <a:endCxn id="39" idx="1"/>
          </p:cNvCxnSpPr>
          <p:nvPr/>
        </p:nvCxnSpPr>
        <p:spPr>
          <a:xfrm>
            <a:off x="7323438" y="3755897"/>
            <a:ext cx="151869" cy="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05600" y="3215511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,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14" idx="2"/>
          </p:cNvCxnSpPr>
          <p:nvPr/>
        </p:nvCxnSpPr>
        <p:spPr>
          <a:xfrm>
            <a:off x="6229335" y="2872048"/>
            <a:ext cx="511275" cy="45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24665" y="3554167"/>
            <a:ext cx="441255" cy="147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and</a:t>
            </a:r>
            <a:endParaRPr lang="en-US" sz="1000" dirty="0"/>
          </a:p>
        </p:txBody>
      </p:sp>
      <p:cxnSp>
        <p:nvCxnSpPr>
          <p:cNvPr id="47" name="Straight Arrow Connector 46"/>
          <p:cNvCxnSpPr>
            <a:endCxn id="46" idx="1"/>
          </p:cNvCxnSpPr>
          <p:nvPr/>
        </p:nvCxnSpPr>
        <p:spPr>
          <a:xfrm>
            <a:off x="6248400" y="2905904"/>
            <a:ext cx="476265" cy="72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724665" y="3858967"/>
            <a:ext cx="2419335" cy="189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; and they lived at the bottom of a well.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6248400" y="2905904"/>
            <a:ext cx="476265" cy="104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and easy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05201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/>
              <a:t>soup.body.contents</a:t>
            </a:r>
            <a:r>
              <a:rPr lang="en-US" dirty="0"/>
              <a:t>[1].contents</a:t>
            </a:r>
            <a:r>
              <a:rPr lang="en-US" dirty="0" smtClean="0"/>
              <a:t>[2]?</a:t>
            </a:r>
          </a:p>
          <a:p>
            <a:pPr lvl="1"/>
            <a:r>
              <a:rPr lang="en-US" sz="2400" dirty="0" err="1"/>
              <a:t>u</a:t>
            </a:r>
            <a:r>
              <a:rPr lang="en-US" sz="2400" dirty="0" err="1" smtClean="0"/>
              <a:t>’Elsie</a:t>
            </a:r>
            <a:r>
              <a:rPr lang="en-US" sz="2400" dirty="0" smtClean="0"/>
              <a:t>’</a:t>
            </a:r>
          </a:p>
          <a:p>
            <a:pPr lvl="1"/>
            <a:r>
              <a:rPr lang="en-US" sz="2400" dirty="0" smtClean="0"/>
              <a:t>‘, ’</a:t>
            </a:r>
          </a:p>
          <a:p>
            <a:pPr lvl="1"/>
            <a:r>
              <a:rPr lang="en-US" sz="2400" dirty="0" err="1" smtClean="0"/>
              <a:t>u'Once</a:t>
            </a:r>
            <a:r>
              <a:rPr lang="en-US" sz="2400" dirty="0" smtClean="0"/>
              <a:t> </a:t>
            </a:r>
            <a:r>
              <a:rPr lang="en-US" sz="2400" dirty="0"/>
              <a:t>upon a time there were three little sisters; and their names </a:t>
            </a:r>
            <a:r>
              <a:rPr lang="en-US" sz="2400" dirty="0" smtClean="0"/>
              <a:t>were’</a:t>
            </a:r>
          </a:p>
          <a:p>
            <a:pPr lvl="1"/>
            <a:r>
              <a:rPr lang="en-US" sz="2400" dirty="0"/>
              <a:t>&lt;b&gt;The Dormouse's story&lt;/b</a:t>
            </a:r>
            <a:r>
              <a:rPr lang="en-US" sz="2400" dirty="0" smtClean="0"/>
              <a:t>&gt;</a:t>
            </a:r>
          </a:p>
          <a:p>
            <a:r>
              <a:rPr lang="en-US" dirty="0"/>
              <a:t>Ways to respond:</a:t>
            </a:r>
          </a:p>
          <a:p>
            <a:pPr lvl="1"/>
            <a:r>
              <a:rPr lang="en-US" sz="2600" dirty="0"/>
              <a:t>Respond at </a:t>
            </a:r>
            <a:r>
              <a:rPr lang="en-US" sz="2600" dirty="0" err="1"/>
              <a:t>PollEv.com</a:t>
            </a:r>
            <a:r>
              <a:rPr lang="en-US" sz="2600" dirty="0"/>
              <a:t>/cerenbudak421</a:t>
            </a:r>
          </a:p>
          <a:p>
            <a:pPr lvl="1"/>
            <a:r>
              <a:rPr lang="en-US" sz="2600" dirty="0"/>
              <a:t>Text CERENBUDAK421 to 37607 once to join, then A,B, or 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D6F4-5641-284C-AA93-5147F78DEE5D}" type="datetime1">
              <a:rPr lang="en-US" smtClean="0"/>
              <a:t>9/4/17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1524000"/>
            <a:ext cx="61722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Dormouse's story&lt;/title&gt;&lt;/head&gt;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were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Elsie&lt;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/a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/a&gt; and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&lt;/body&gt;&lt;/html&gt;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4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865215CB-CF4E-47C3-901A-2E6938FCB53F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4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and filtering the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631D-39E7-C54D-8565-0818FA0CABC7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and filtering the tree: </a:t>
            </a:r>
            <a:br>
              <a:rPr lang="en-US" dirty="0" smtClean="0"/>
            </a:b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find_all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find_all</a:t>
            </a:r>
            <a:r>
              <a:rPr lang="en-U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tag_name</a:t>
            </a: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attributes, </a:t>
            </a: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recursive, </a:t>
            </a:r>
            <a:r>
              <a:rPr lang="en-US" sz="5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text</a:t>
            </a: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, limit, **</a:t>
            </a:r>
            <a:r>
              <a:rPr lang="en-US" sz="5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cs typeface="Courier New" panose="02070309020205020404" pitchFamily="49" charset="0"/>
              </a:rPr>
              <a:t>Returns a </a:t>
            </a:r>
            <a:r>
              <a:rPr lang="en-US" sz="4000" dirty="0" err="1" smtClean="0">
                <a:cs typeface="Courier New" panose="02070309020205020404" pitchFamily="49" charset="0"/>
              </a:rPr>
              <a:t>ResultSet</a:t>
            </a:r>
            <a:r>
              <a:rPr lang="en-US" sz="4000" dirty="0" smtClean="0">
                <a:cs typeface="Courier New" panose="02070309020205020404" pitchFamily="49" charset="0"/>
              </a:rPr>
              <a:t> object: a list of tags and strings</a:t>
            </a:r>
          </a:p>
          <a:p>
            <a:pPr marL="0" indent="0">
              <a:buNone/>
            </a:pPr>
            <a:r>
              <a:rPr lang="en-US" sz="4000" u="sng" dirty="0" err="1" smtClean="0">
                <a:cs typeface="Courier New" panose="02070309020205020404" pitchFamily="49" charset="0"/>
              </a:rPr>
              <a:t>tag_name</a:t>
            </a:r>
            <a:r>
              <a:rPr lang="en-US" sz="4000" dirty="0" smtClean="0">
                <a:cs typeface="Courier New" panose="02070309020205020404" pitchFamily="49" charset="0"/>
              </a:rPr>
              <a:t> </a:t>
            </a:r>
            <a:r>
              <a:rPr lang="en-US" sz="4000" dirty="0" smtClean="0"/>
              <a:t>argument:</a:t>
            </a:r>
            <a:endParaRPr lang="en-US" sz="4000" u="sng" dirty="0" smtClean="0"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oup.find_all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('a')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movie_table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('table')[0]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row in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movie_table.find_all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  <a:r>
              <a:rPr lang="en-US" sz="2800" dirty="0" smtClean="0">
                <a:cs typeface="Courier New" panose="02070309020205020404" pitchFamily="49" charset="0"/>
              </a:rPr>
              <a:t> finds all 'a' AND all 'b' tags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Custom name functions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has_class_but_no_id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(tag):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tag.has_attr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('class')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and not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tag.has_attr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('id')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Pass this function into </a:t>
            </a:r>
            <a:r>
              <a:rPr lang="en-US" sz="2800" dirty="0" err="1" smtClean="0"/>
              <a:t>find_all</a:t>
            </a:r>
            <a:r>
              <a:rPr lang="en-US" sz="2800" dirty="0" smtClean="0"/>
              <a:t>() and you’ll pick up all the &lt;p&gt; tags: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has_class_but_no_id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[&lt;p class="title"&gt;&lt;b&gt;The Dormouse's story&lt;/b&gt;&lt;/p&gt;,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&lt;p class="story"&gt;Once upon a time there were...&lt;/p&gt;,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&lt;p class="story"&gt;...&lt;/p&gt;]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 general, </a:t>
            </a:r>
            <a:r>
              <a:rPr lang="en-US" sz="28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find_all</a:t>
            </a: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looks through all tag descendants and returns</a:t>
            </a:r>
          </a:p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the ones that match your filter conditions.</a:t>
            </a: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57800" y="2514600"/>
            <a:ext cx="3581400" cy="33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Dormouse's story&lt;/title&gt;&lt;/head&gt;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id="link1"&gt;Elsie&lt;/a&gt;,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 and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class="story"&gt;...&lt;/p&gt;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8BB2-059B-5749-84F0-02277419BB25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and filtering the tree: </a:t>
            </a:r>
            <a:br>
              <a:rPr lang="en-US" dirty="0"/>
            </a:b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find_all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7771"/>
            <a:ext cx="4648200" cy="49514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sz="26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dirty="0" smtClean="0"/>
              <a:t> argument:</a:t>
            </a:r>
          </a:p>
          <a:p>
            <a:pPr marL="0" indent="0">
              <a:buNone/>
            </a:pPr>
            <a:r>
              <a:rPr lang="en-US" dirty="0" smtClean="0"/>
              <a:t>Any unrecognized argument will be turned into a filter on that tag attribute:</a:t>
            </a:r>
            <a:endParaRPr lang="en-US" dirty="0"/>
          </a:p>
          <a:p>
            <a:pPr marL="0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[&lt;a class="sister"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id="link1"&gt;Elsie&lt;/a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/>
              <a:t> argument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("a", text="Elsie")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[&lt;a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id="link1"&gt;Elsie&lt;/a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dirty="0" smtClean="0"/>
              <a:t> argument: </a:t>
            </a:r>
          </a:p>
          <a:p>
            <a:pPr marL="0" indent="0">
              <a:buNone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("a", limit=2)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[&lt;a class="sister"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 id="link1"&gt;Elsie&lt;/a&gt;,</a:t>
            </a:r>
          </a:p>
          <a:p>
            <a:pPr marL="0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 &lt;a class="sister"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" id="link2"&gt;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r>
              <a:rPr lang="en-US" sz="25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Good for large documents where you only need a few results</a:t>
            </a:r>
          </a:p>
          <a:p>
            <a:pPr marL="0" indent="0">
              <a:buNone/>
            </a:pP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6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ecursive</a:t>
            </a:r>
            <a:r>
              <a:rPr lang="en-US" dirty="0" smtClean="0"/>
              <a:t> argument: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400" dirty="0" smtClean="0"/>
              <a:t> Search direct </a:t>
            </a:r>
            <a:r>
              <a:rPr lang="en-US" sz="2400" dirty="0"/>
              <a:t>children </a:t>
            </a:r>
            <a:r>
              <a:rPr lang="en-US" sz="2400" dirty="0" smtClean="0"/>
              <a:t>only: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recursive=False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45500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recursive,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limit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,**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2286000"/>
            <a:ext cx="3581400" cy="330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Dormouse's story&lt;/title&gt;&lt;/head&gt;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id="link1"&gt;Elsie&lt;/a&gt;,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 and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81E0-D580-E540-A48B-BCC1BB703481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filter the tree with regular expressions (remember those?)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tag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("^b")):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print(tag.name)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body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tag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("t")):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print(tag.name)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html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1828800"/>
            <a:ext cx="4038600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&lt;html&gt;&lt;head&gt;&lt;title&gt;The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Dormouse's story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&lt;/title&gt;&lt;/head&gt;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class="title"&gt;&lt;b&gt;The Dormouse's story&lt;/b&gt;&lt;/p&gt;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class="story"&gt;Once upon a time there were three little sisters; and their names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elsie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id="link1"&gt;Elsie&lt;/a&gt;,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id="link2"&gt;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Lacie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 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tillie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class="sister" id="link3"&gt;Tillie&lt;/a&gt;;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and they lived at the bottom of a well.&lt;/p&gt;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 class="story"&gt;...&lt;/p&gt;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987018"/>
            <a:ext cx="658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http://www.crummy.com/software/BeautifulSoup/bs4/doc/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04FB-57B9-AE4A-9AA6-2314D6629FF1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HTML: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soup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('&lt;b class="boldest"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&gt;Very bold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&lt;/b&gt;')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soup.b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tag.name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ag.string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"Extremely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Bold"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['class'] =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verybold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tag['id'] = 1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verybold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id="1"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&gt;Extremely bold&lt;/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tag['class']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tag['id']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&gt;Extremely bold&lt;/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5987018"/>
            <a:ext cx="658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http://www.crummy.com/software/BeautifulSoup/bs4/doc/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24D7-49A4-E84C-9957-B11FD340999B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Gathering/Storing/Processing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part of 618 is about methods to gather, store, and process data—before we jump to analysis.</a:t>
            </a:r>
          </a:p>
          <a:p>
            <a:r>
              <a:rPr lang="en-US" dirty="0" smtClean="0"/>
              <a:t>You are not new to this!</a:t>
            </a:r>
          </a:p>
          <a:p>
            <a:r>
              <a:rPr lang="en-US" dirty="0" smtClean="0"/>
              <a:t>Today we will go through methods that you should already know some about from 507.</a:t>
            </a:r>
          </a:p>
          <a:p>
            <a:pPr lvl="1"/>
            <a:r>
              <a:rPr lang="en-US" dirty="0" smtClean="0"/>
              <a:t>Data gathering: </a:t>
            </a:r>
            <a:r>
              <a:rPr lang="en-US" dirty="0" err="1" smtClean="0"/>
              <a:t>urllib</a:t>
            </a:r>
            <a:r>
              <a:rPr lang="en-US" dirty="0" smtClean="0"/>
              <a:t>, </a:t>
            </a:r>
            <a:r>
              <a:rPr lang="en-US" dirty="0" err="1" smtClean="0"/>
              <a:t>BeautifulSoup</a:t>
            </a:r>
            <a:r>
              <a:rPr lang="en-US" dirty="0" smtClean="0"/>
              <a:t>, APIs</a:t>
            </a:r>
          </a:p>
          <a:p>
            <a:pPr lvl="1"/>
            <a:r>
              <a:rPr lang="en-US" dirty="0" smtClean="0"/>
              <a:t>Data storage/processing: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5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find_all</a:t>
            </a:r>
            <a:r>
              <a:rPr lang="en-US" dirty="0" smtClean="0"/>
              <a:t> exercises for the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"Find all the links on the page"</a:t>
            </a:r>
          </a:p>
          <a:p>
            <a:pPr marL="0" indent="0">
              <a:buNone/>
            </a:pPr>
            <a:r>
              <a:rPr lang="en-US" dirty="0"/>
              <a:t>"Find all the links of class </a:t>
            </a:r>
            <a:r>
              <a:rPr lang="en-US" dirty="0" err="1"/>
              <a:t>externalLink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"Find all the links whose </a:t>
            </a:r>
            <a:r>
              <a:rPr lang="en-US" dirty="0" err="1"/>
              <a:t>urls</a:t>
            </a:r>
            <a:r>
              <a:rPr lang="en-US" dirty="0"/>
              <a:t> match "foo.com"</a:t>
            </a:r>
          </a:p>
          <a:p>
            <a:pPr marL="0" indent="0">
              <a:buNone/>
            </a:pPr>
            <a:r>
              <a:rPr lang="en-US" dirty="0"/>
              <a:t>"Find the table heading that's got bold text, then get that text"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DA1F-E96C-9D49-8395-67786FB8AB69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4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and parsing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('http:/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html_doc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soup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movie_table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soup.find_all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('table')[0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row in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movie_table.find_all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'):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row.a.get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4FC9-1B63-5046-8358-BF4C9C112486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30FC-50A0-B44A-A390-0471EAFB26BC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34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Web pages: XML 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376232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/>
              <a:t>S</a:t>
            </a:r>
            <a:r>
              <a:rPr lang="en-US" dirty="0" smtClean="0"/>
              <a:t>eparation of data and its presentation</a:t>
            </a:r>
          </a:p>
          <a:p>
            <a:pPr lvl="1"/>
            <a:r>
              <a:rPr lang="en-US" dirty="0" smtClean="0"/>
              <a:t>in contrast to HTML</a:t>
            </a:r>
          </a:p>
          <a:p>
            <a:r>
              <a:rPr lang="en-US" dirty="0" smtClean="0"/>
              <a:t>Simple tag-based file format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pPr lvl="1"/>
            <a:r>
              <a:rPr lang="en-US" dirty="0" smtClean="0"/>
              <a:t>Heavy-duty web services</a:t>
            </a:r>
          </a:p>
          <a:p>
            <a:pPr lvl="1"/>
            <a:r>
              <a:rPr lang="en-US" dirty="0" smtClean="0"/>
              <a:t>Document archiving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nformation exchange between applications</a:t>
            </a:r>
          </a:p>
          <a:p>
            <a:pPr lvl="1"/>
            <a:r>
              <a:rPr lang="en-US" dirty="0" smtClean="0"/>
              <a:t>XML databases</a:t>
            </a:r>
            <a:endParaRPr lang="en-US" dirty="0"/>
          </a:p>
          <a:p>
            <a:pPr lvl="1"/>
            <a:r>
              <a:rPr lang="en-US" dirty="0" smtClean="0"/>
              <a:t>W</a:t>
            </a:r>
            <a:r>
              <a:rPr lang="fr-FR" dirty="0" err="1" smtClean="0"/>
              <a:t>eb</a:t>
            </a:r>
            <a:r>
              <a:rPr lang="fr-FR" dirty="0" smtClean="0"/>
              <a:t> </a:t>
            </a:r>
            <a:r>
              <a:rPr lang="fr-FR" dirty="0" err="1" smtClean="0"/>
              <a:t>feeds</a:t>
            </a:r>
            <a:r>
              <a:rPr lang="fr-FR" dirty="0" smtClean="0"/>
              <a:t>: RSS </a:t>
            </a:r>
            <a:r>
              <a:rPr lang="fr-FR" dirty="0" err="1" smtClean="0"/>
              <a:t>feeds</a:t>
            </a:r>
            <a:r>
              <a:rPr lang="fr-FR" dirty="0" smtClean="0"/>
              <a:t>, </a:t>
            </a:r>
            <a:r>
              <a:rPr lang="fr-FR" dirty="0" err="1" smtClean="0"/>
              <a:t>Atom</a:t>
            </a:r>
            <a:r>
              <a:rPr lang="fr-FR" dirty="0" smtClean="0"/>
              <a:t> </a:t>
            </a:r>
            <a:r>
              <a:rPr lang="fr-FR" dirty="0" err="1" smtClean="0"/>
              <a:t>feeds</a:t>
            </a:r>
            <a:r>
              <a:rPr lang="fr-FR" dirty="0" smtClean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6056591"/>
            <a:ext cx="334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http://en.wikipedia.org/wiki/XML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0402-01BA-C54E-BEFD-550DD4BA0ECC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XML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525588"/>
            <a:ext cx="85344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&lt;note&gt;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&lt;to&gt;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&lt;from&gt;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&lt;/from&gt;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&lt;heading&gt;Reminder&lt;/heading&gt;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&lt;body&gt;Don't forget me this weekend!&lt;/body&gt;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&lt;/note&gt;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6248400"/>
            <a:ext cx="4274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http://www.w3schools.com/xml/xml_tree.asp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092F-4F59-024B-9174-9FEC5B80F210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3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9596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&lt;note&gt;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&lt;to&gt;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&lt;from&gt;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&lt;/from&gt;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&lt;heading&gt;Reminder&lt;/heading&gt;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&lt;body&gt;Don't forget me this weekend!&lt;/body&gt;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&lt;/note&gt;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E16A-B8F1-5542-8FCF-076879D72893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nodes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34844"/>
            <a:ext cx="8408773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&lt;note&gt;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&lt;to&gt;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&lt;/to&gt;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&lt;from&gt;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Jani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&lt;/from&gt;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&lt;heading&gt;Reminder&lt;/heading&gt;</a:t>
            </a:r>
            <a:b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&lt;body&gt;Don't forget me this weekend!&lt;/body&gt;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&lt;/note&gt;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26FC-EECA-0645-9384-2A92DB6BBABC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4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81914" y="1417638"/>
            <a:ext cx="8534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encoding="ISO-8859-1"?&gt;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"10/01/</a:t>
            </a:r>
            <a:r>
              <a:rPr lang="nl-NL" sz="2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  	&lt;to&gt;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Tove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&lt;from&gt;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Jani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&lt;/from&gt;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&lt;heading&gt;Reminder&lt;/heading&gt;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	&lt;body&gt;Don't forget me this weekend!&lt;/body&gt;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&lt;/note&gt;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b="1" dirty="0" smtClean="0"/>
              <a:t> = attribute name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10/01/2008"</a:t>
            </a:r>
            <a:r>
              <a:rPr lang="en-US" b="1" dirty="0"/>
              <a:t>= </a:t>
            </a:r>
            <a:r>
              <a:rPr lang="en-US" b="1" dirty="0" smtClean="0"/>
              <a:t>attribute value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CDF1-634E-4B4F-A499-9E4BB92D4D57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19400" y="1447800"/>
            <a:ext cx="63246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&lt;bibliography&gt;</a:t>
            </a:r>
          </a:p>
          <a:p>
            <a:pPr>
              <a:buNone/>
            </a:pPr>
            <a:r>
              <a:rPr lang="en-US" b="1" dirty="0" smtClean="0"/>
              <a:t>	&lt;paper &gt; </a:t>
            </a:r>
          </a:p>
          <a:p>
            <a:pPr>
              <a:buNone/>
            </a:pPr>
            <a:r>
              <a:rPr lang="en-US" b="1" dirty="0" smtClean="0"/>
              <a:t>		&lt;authors&gt;</a:t>
            </a:r>
          </a:p>
          <a:p>
            <a:pPr>
              <a:buNone/>
            </a:pPr>
            <a:r>
              <a:rPr lang="en-US" b="1" dirty="0" smtClean="0"/>
              <a:t>			&lt;author&gt;</a:t>
            </a:r>
            <a:r>
              <a:rPr lang="en-US" b="1" dirty="0" err="1" smtClean="0"/>
              <a:t>Yannis</a:t>
            </a:r>
            <a:r>
              <a:rPr lang="en-US" b="1" dirty="0" smtClean="0"/>
              <a:t>&lt;/author&gt;</a:t>
            </a:r>
          </a:p>
          <a:p>
            <a:pPr>
              <a:buNone/>
            </a:pPr>
            <a:r>
              <a:rPr lang="en-US" b="1" dirty="0" smtClean="0"/>
              <a:t>			&lt;author&gt;Serge&lt;/author&gt;</a:t>
            </a:r>
          </a:p>
          <a:p>
            <a:pPr>
              <a:buNone/>
            </a:pPr>
            <a:r>
              <a:rPr lang="en-US" b="1" dirty="0" smtClean="0"/>
              <a:t>	...</a:t>
            </a:r>
          </a:p>
          <a:p>
            <a:pPr>
              <a:buNone/>
            </a:pPr>
            <a:r>
              <a:rPr lang="en-US" b="1" dirty="0" smtClean="0"/>
              <a:t>		&lt;/authors&gt; </a:t>
            </a:r>
          </a:p>
          <a:p>
            <a:pPr>
              <a:buNone/>
            </a:pPr>
            <a:r>
              <a:rPr lang="en-US" b="1" dirty="0" smtClean="0"/>
              <a:t>		&lt;</a:t>
            </a:r>
            <a:r>
              <a:rPr lang="en-US" b="1" dirty="0" err="1" smtClean="0"/>
              <a:t>fullpaper</a:t>
            </a:r>
            <a:r>
              <a:rPr lang="en-US" b="1" dirty="0" smtClean="0"/>
              <a:t>&gt;Object Fusion&lt;/</a:t>
            </a:r>
            <a:r>
              <a:rPr lang="en-US" b="1" dirty="0" err="1" smtClean="0"/>
              <a:t>fullpaper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smtClean="0"/>
              <a:t>	...</a:t>
            </a:r>
          </a:p>
          <a:p>
            <a:pPr>
              <a:buNone/>
            </a:pPr>
            <a:r>
              <a:rPr lang="en-US" b="1" dirty="0" smtClean="0"/>
              <a:t>	&lt;/paper&gt;</a:t>
            </a:r>
          </a:p>
          <a:p>
            <a:pPr>
              <a:buNone/>
            </a:pPr>
            <a:r>
              <a:rPr lang="en-US" b="1" dirty="0" smtClean="0"/>
              <a:t>&lt;/bibliography&gt;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301724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A0C3-6F1F-5741-9D98-25656D08ABEA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9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parsing in Python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BeautifulSoup</a:t>
            </a:r>
            <a:r>
              <a:rPr lang="en-US" dirty="0"/>
              <a:t>(</a:t>
            </a:r>
            <a:r>
              <a:rPr lang="en-US" dirty="0" err="1"/>
              <a:t>markup,"xml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Must install the </a:t>
            </a:r>
            <a:r>
              <a:rPr lang="en-US" dirty="0" err="1" smtClean="0"/>
              <a:t>lxml</a:t>
            </a:r>
            <a:r>
              <a:rPr lang="en-US" dirty="0" smtClean="0"/>
              <a:t> parser first  (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lxml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Various other modules can be used:</a:t>
            </a:r>
          </a:p>
          <a:p>
            <a:pPr lvl="1"/>
            <a:r>
              <a:rPr lang="en-US" b="1" dirty="0" err="1" smtClean="0"/>
              <a:t>xml.etree.ElementTree</a:t>
            </a:r>
            <a:r>
              <a:rPr lang="en-US" dirty="0" smtClean="0"/>
              <a:t> </a:t>
            </a:r>
            <a:r>
              <a:rPr lang="en-US" dirty="0"/>
              <a:t>- provides a lightweight </a:t>
            </a:r>
            <a:r>
              <a:rPr lang="en-US" dirty="0" err="1"/>
              <a:t>Pythonic</a:t>
            </a:r>
            <a:r>
              <a:rPr lang="en-US" dirty="0"/>
              <a:t> </a:t>
            </a:r>
            <a:r>
              <a:rPr lang="en-US" dirty="0" smtClean="0"/>
              <a:t>API that is easy to work with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C0A9-CF06-A34F-AF73-140A28EC3D1A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Python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Default XML support in 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xml.etree.ElementTree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elementtree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 err="1" smtClean="0"/>
              <a:t>ElementTree</a:t>
            </a:r>
            <a:r>
              <a:rPr lang="en-US" dirty="0" smtClean="0"/>
              <a:t> toolkit:</a:t>
            </a:r>
            <a:endParaRPr lang="en-US" dirty="0"/>
          </a:p>
          <a:p>
            <a:r>
              <a:rPr lang="en-US" dirty="0">
                <a:hlinkClick r:id="rId3"/>
              </a:rPr>
              <a:t>http://effbot.org/downloads/#</a:t>
            </a:r>
            <a:r>
              <a:rPr lang="en-US" dirty="0" smtClean="0">
                <a:hlinkClick r:id="rId3"/>
              </a:rPr>
              <a:t>elementtree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install the </a:t>
            </a:r>
            <a:r>
              <a:rPr lang="en-US" dirty="0" err="1" smtClean="0"/>
              <a:t>elementtree</a:t>
            </a:r>
            <a:r>
              <a:rPr lang="en-US" dirty="0" smtClean="0"/>
              <a:t> package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Useful documentation of elements, etc.:</a:t>
            </a:r>
          </a:p>
          <a:p>
            <a:pPr marL="0" indent="0">
              <a:buNone/>
            </a:pPr>
            <a:r>
              <a:rPr lang="en-US" dirty="0"/>
              <a:t>Element Type:   </a:t>
            </a:r>
            <a:r>
              <a:rPr lang="en-US" dirty="0">
                <a:hlinkClick r:id="rId4"/>
              </a:rPr>
              <a:t>http://effbot.org/zone/element.htm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Element has:  tag, attributes, text, child elements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elementtree.parse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('senate-lobbying-2013_1_1_1.xml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dom.getroot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node in root: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node.tag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48B3-0F5A-334D-BD6B-E4C210C6030A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tag clouds!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5FE9-F415-9F4D-926C-7CC10E252B68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XML government lobbying data sample</a:t>
            </a:r>
            <a:br>
              <a:rPr lang="en-US" sz="3600" dirty="0" smtClean="0"/>
            </a:br>
            <a:r>
              <a:rPr lang="en-US" sz="2200" dirty="0" smtClean="0"/>
              <a:t>See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senate-lobbying-2013_1_1_1.xml</a:t>
            </a:r>
            <a:r>
              <a:rPr lang="en-US" sz="2200" dirty="0" smtClean="0"/>
              <a:t>  in </a:t>
            </a:r>
            <a:r>
              <a:rPr lang="en-US" sz="2200" dirty="0" smtClean="0"/>
              <a:t>lectures/</a:t>
            </a:r>
            <a:r>
              <a:rPr lang="en-US" sz="2200" dirty="0" smtClean="0"/>
              <a:t>w</a:t>
            </a:r>
            <a:r>
              <a:rPr lang="en-US" sz="2200" dirty="0" smtClean="0"/>
              <a:t>eek1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&lt;?xml version='1.0' encoding='UTF-16'?&gt;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PublicFilings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&lt;Filing ID="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306B3144-3E4F-48CF-98F1-C6BF455B6A6B“  Year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="2012" Received="2013-01-01T00:58:03.067" Amount="15000"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Period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="4th Quarter (Oct 1 - Dec 31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)"&gt;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Registrant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RegistrantID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="6848"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RegistrantName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="Marshall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Brachman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="ADAMS COUNTY COLORADO"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ClientID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="12" </a:t>
            </a:r>
            <a:endParaRPr lang="en-US" sz="4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Lobbyists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Lobbyist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LobbyistName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="BRACHMAN, MARSHALL A"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Lobbyists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GovernmentEntities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GovernmentEntity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GovEntityName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="SENATE"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GovernmentEntity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GovEntityName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="Federal Aviation Administration (FAA)"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GovernmentEntity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800" dirty="0" err="1" smtClean="0">
                <a:latin typeface="Courier New" pitchFamily="49" charset="0"/>
                <a:cs typeface="Courier New" pitchFamily="49" charset="0"/>
              </a:rPr>
              <a:t>GovEntityName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="HOUSE OF REPRESENTATIVES"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GovernmentEntities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Issues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&lt;Issue Code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="BUDGET/APPROPRIATIONS"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SpecificIssue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="DERA funding regarding Rocky Mountain Arsenal&amp;#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xA;DoD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Appropriations for the above&amp;#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xA;TTHUD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funding for railroad grade separation&amp;#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xA;funding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for contract tower program and commercial flight program"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Issue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="DEFENSE"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SpecificIssue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="DERA funding regarding Rocky Mountain Arsenal&amp;#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xA;DoD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 Authorization"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   &lt;Issue Code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="NATURAL RESOURCES" </a:t>
            </a: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SpecificIssue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="land trade issues regarding the Rocky Mountain Arsenal NWP" 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Issues</a:t>
            </a: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4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Filing&gt;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DE3F-3722-3F42-BAD5-5FE90B767EB7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Clouds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wordcloud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from </a:t>
            </a:r>
            <a:r>
              <a:rPr lang="en-US" sz="2000" dirty="0" err="1">
                <a:latin typeface="+mj-lt"/>
              </a:rPr>
              <a:t>wordcloud</a:t>
            </a:r>
            <a:r>
              <a:rPr lang="en-US" sz="2000" dirty="0">
                <a:latin typeface="+mj-lt"/>
              </a:rPr>
              <a:t> import </a:t>
            </a:r>
            <a:r>
              <a:rPr lang="en-US" sz="2000" dirty="0" err="1">
                <a:latin typeface="+mj-lt"/>
              </a:rPr>
              <a:t>WordCloud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import </a:t>
            </a:r>
            <a:r>
              <a:rPr lang="en-US" sz="2000" dirty="0" err="1">
                <a:latin typeface="+mj-lt"/>
              </a:rPr>
              <a:t>matplotlib.pyplot</a:t>
            </a:r>
            <a:r>
              <a:rPr lang="en-US" sz="2000" dirty="0">
                <a:latin typeface="+mj-lt"/>
              </a:rPr>
              <a:t> as </a:t>
            </a:r>
            <a:r>
              <a:rPr lang="en-US" sz="2000" dirty="0" err="1" smtClean="0">
                <a:latin typeface="+mj-lt"/>
              </a:rPr>
              <a:t>plt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YOUR_TEXT 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= "A tag cloud is a visual representation for text data, typically\ used to depict keyword metadata on websites, or to visualize free form text." </a:t>
            </a:r>
            <a:endParaRPr lang="en-US" sz="20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+mj-lt"/>
              </a:rPr>
              <a:t>wc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WordCloud</a:t>
            </a:r>
            <a:r>
              <a:rPr lang="en-US" sz="2000" dirty="0">
                <a:latin typeface="+mj-lt"/>
              </a:rPr>
              <a:t>().generate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>
                <a:cs typeface="Courier New" panose="02070309020205020404" pitchFamily="49" charset="0"/>
              </a:rPr>
              <a:t>YOUR_TEXT 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 err="1">
                <a:latin typeface="+mj-lt"/>
              </a:rPr>
              <a:t>wc.to_file</a:t>
            </a:r>
            <a:r>
              <a:rPr lang="en-US" sz="2000" dirty="0" smtClean="0">
                <a:latin typeface="+mj-lt"/>
              </a:rPr>
              <a:t>(”</a:t>
            </a:r>
            <a:r>
              <a:rPr lang="en-US" sz="2000" dirty="0" err="1" smtClean="0">
                <a:latin typeface="+mj-lt"/>
              </a:rPr>
              <a:t>yourfile.png</a:t>
            </a:r>
            <a:r>
              <a:rPr lang="en-US" sz="2000" dirty="0" smtClean="0">
                <a:latin typeface="+mj-lt"/>
              </a:rPr>
              <a:t>")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sz="3000" dirty="0" smtClean="0"/>
              <a:t>May need to limit input length to a representative sample of text if module is too slow.</a:t>
            </a:r>
          </a:p>
          <a:p>
            <a:pPr marL="0" indent="0">
              <a:buNone/>
            </a:pPr>
            <a:r>
              <a:rPr lang="en-US" sz="3000" dirty="0" smtClean="0"/>
              <a:t>Need to install </a:t>
            </a:r>
            <a:r>
              <a:rPr lang="en-US" sz="3000" dirty="0" err="1" smtClean="0"/>
              <a:t>wordcloud</a:t>
            </a:r>
            <a:r>
              <a:rPr lang="en-US" sz="3000" dirty="0" smtClean="0"/>
              <a:t> and image packages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6758" y="6098661"/>
            <a:ext cx="411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https://pypi.python.org/pypi/pytagcloud/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C64D-AEDB-1B48-8C41-91018BFA691F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Creating tag cloud from lobbying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438400"/>
            <a:ext cx="4800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wordcloud</a:t>
            </a:r>
            <a:r>
              <a:rPr lang="en-US" dirty="0"/>
              <a:t> import </a:t>
            </a:r>
            <a:r>
              <a:rPr lang="en-US" dirty="0" err="1"/>
              <a:t>WordCloud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xml.etree.ElementTree</a:t>
            </a:r>
            <a:r>
              <a:rPr lang="en-US" dirty="0"/>
              <a:t> as </a:t>
            </a:r>
            <a:r>
              <a:rPr lang="en-US" dirty="0" err="1"/>
              <a:t>elementtree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allText</a:t>
            </a:r>
            <a:r>
              <a:rPr lang="en-US" dirty="0"/>
              <a:t> = ""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dom</a:t>
            </a:r>
            <a:r>
              <a:rPr lang="en-US" dirty="0"/>
              <a:t> = </a:t>
            </a:r>
            <a:r>
              <a:rPr lang="en-US" dirty="0" err="1"/>
              <a:t>elementtree.parse</a:t>
            </a:r>
            <a:r>
              <a:rPr lang="en-US" dirty="0"/>
              <a:t>('senate-lobbying-2013_1_1_1.xml')</a:t>
            </a:r>
          </a:p>
          <a:p>
            <a:pPr marL="0" indent="0">
              <a:buNone/>
            </a:pPr>
            <a:r>
              <a:rPr lang="en-US" dirty="0"/>
              <a:t>#retrieve the first xml tag (&lt;tag&gt;data&lt;/tag&gt;) that the parser finds with name </a:t>
            </a:r>
            <a:r>
              <a:rPr lang="en-US" dirty="0" err="1"/>
              <a:t>tagName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filinglist</a:t>
            </a:r>
            <a:r>
              <a:rPr lang="en-US" dirty="0"/>
              <a:t> = </a:t>
            </a:r>
            <a:r>
              <a:rPr lang="en-US" dirty="0" err="1"/>
              <a:t>dom.getroot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for filing in </a:t>
            </a:r>
            <a:r>
              <a:rPr lang="en-US" dirty="0" err="1"/>
              <a:t>filinglist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issues = list(</a:t>
            </a:r>
            <a:r>
              <a:rPr lang="en-US" dirty="0" err="1"/>
              <a:t>filing.getiterator</a:t>
            </a:r>
            <a:r>
              <a:rPr lang="en-US" dirty="0"/>
              <a:t>('Issues'))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(issues) &gt; 0: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issuelist</a:t>
            </a:r>
            <a:r>
              <a:rPr lang="en-US" dirty="0"/>
              <a:t> = issues[0].</a:t>
            </a:r>
            <a:r>
              <a:rPr lang="en-US" dirty="0" err="1"/>
              <a:t>getiterator</a:t>
            </a:r>
            <a:r>
              <a:rPr lang="en-US" dirty="0"/>
              <a:t>('Issue')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issuelist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allText</a:t>
            </a:r>
            <a:r>
              <a:rPr lang="en-US" dirty="0"/>
              <a:t> = </a:t>
            </a:r>
            <a:r>
              <a:rPr lang="en-US" dirty="0" err="1"/>
              <a:t>allText</a:t>
            </a:r>
            <a:r>
              <a:rPr lang="en-US" dirty="0"/>
              <a:t> + ' ' +  </a:t>
            </a:r>
            <a:r>
              <a:rPr lang="en-US" dirty="0" err="1"/>
              <a:t>i.attrib.get</a:t>
            </a:r>
            <a:r>
              <a:rPr lang="en-US" dirty="0"/>
              <a:t>('</a:t>
            </a:r>
            <a:r>
              <a:rPr lang="en-US" dirty="0" err="1"/>
              <a:t>SpecificIssue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wordcloud</a:t>
            </a:r>
            <a:r>
              <a:rPr lang="en-US" dirty="0"/>
              <a:t> = </a:t>
            </a:r>
            <a:r>
              <a:rPr lang="en-US" dirty="0" err="1"/>
              <a:t>WordCloud</a:t>
            </a:r>
            <a:r>
              <a:rPr lang="en-US" dirty="0"/>
              <a:t>().generate(</a:t>
            </a:r>
            <a:r>
              <a:rPr lang="en-US" dirty="0" err="1"/>
              <a:t>allText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wordcloud.to_image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img.save</a:t>
            </a:r>
            <a:r>
              <a:rPr lang="en-US" dirty="0"/>
              <a:t>("senate-</a:t>
            </a:r>
            <a:r>
              <a:rPr lang="en-US" dirty="0" err="1"/>
              <a:t>wordcloud.png</a:t>
            </a:r>
            <a:r>
              <a:rPr lang="en-US" dirty="0"/>
              <a:t>")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58687"/>
            <a:ext cx="75953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&lt;Issue Code="DEFENSE"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SpecificIssue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="DERA funding regarding Rocky Mountain Arsenal&amp;#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DoD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Authorization" /&gt;</a:t>
            </a:r>
          </a:p>
          <a:p>
            <a:endParaRPr lang="en-US" sz="1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0B13-5AC7-AD4B-8928-A65730634746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E9B2-961C-C043-B056-03C6195F9B0D}" type="datetime1">
              <a:rPr lang="en-US" smtClean="0"/>
              <a:t>9/4/17</a:t>
            </a:fld>
            <a:endParaRPr lang="en-US"/>
          </a:p>
        </p:txBody>
      </p:sp>
      <p:pic>
        <p:nvPicPr>
          <p:cNvPr id="6" name="Picture 5" descr="senate-word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3" y="1973126"/>
            <a:ext cx="7485040" cy="374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E688-7288-A549-AE85-0827AE1DE347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7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JSON:</a:t>
            </a:r>
            <a:br>
              <a:rPr lang="en-US" dirty="0"/>
            </a:br>
            <a:r>
              <a:rPr lang="en-US" u="sng" dirty="0"/>
              <a:t>J</a:t>
            </a:r>
            <a:r>
              <a:rPr lang="en-US" dirty="0"/>
              <a:t>ava</a:t>
            </a:r>
            <a:r>
              <a:rPr lang="en-US" u="sng" dirty="0"/>
              <a:t>S</a:t>
            </a:r>
            <a:r>
              <a:rPr lang="en-US" dirty="0"/>
              <a:t>cript </a:t>
            </a:r>
            <a:r>
              <a:rPr lang="en-US" u="sng" dirty="0"/>
              <a:t>O</a:t>
            </a:r>
            <a:r>
              <a:rPr lang="en-US" dirty="0"/>
              <a:t>bject </a:t>
            </a:r>
            <a:r>
              <a:rPr lang="en-US" u="sng" dirty="0"/>
              <a:t>N</a:t>
            </a:r>
            <a:r>
              <a:rPr lang="en-US" dirty="0"/>
              <a:t>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employees":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":"John" 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":"Doe" }, 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":"Anna" 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":"Smith" }, 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":"Peter" , 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":"Jones" }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JSON syntax is a subset of </a:t>
            </a:r>
            <a:r>
              <a:rPr lang="en-US" dirty="0" smtClean="0"/>
              <a:t>JavaScript </a:t>
            </a:r>
            <a:r>
              <a:rPr lang="en-US" dirty="0"/>
              <a:t>object </a:t>
            </a:r>
            <a:r>
              <a:rPr lang="en-US" dirty="0" smtClean="0"/>
              <a:t>notation</a:t>
            </a:r>
            <a:endParaRPr lang="en-US" dirty="0"/>
          </a:p>
          <a:p>
            <a:pPr lvl="1"/>
            <a:r>
              <a:rPr lang="en-US" dirty="0"/>
              <a:t>Data is in </a:t>
            </a:r>
            <a:r>
              <a:rPr lang="en-US" b="1" dirty="0"/>
              <a:t>name/value pairs</a:t>
            </a:r>
          </a:p>
          <a:p>
            <a:pPr lvl="1"/>
            <a:r>
              <a:rPr lang="en-US" dirty="0"/>
              <a:t>Data is separated by commas</a:t>
            </a:r>
          </a:p>
          <a:p>
            <a:pPr lvl="1"/>
            <a:r>
              <a:rPr lang="en-US" b="1" dirty="0"/>
              <a:t>Curly braces </a:t>
            </a:r>
            <a:r>
              <a:rPr lang="en-US" dirty="0"/>
              <a:t>hold objects</a:t>
            </a:r>
          </a:p>
          <a:p>
            <a:pPr lvl="1"/>
            <a:r>
              <a:rPr lang="en-US" b="1" dirty="0"/>
              <a:t>Square brackets </a:t>
            </a:r>
            <a:r>
              <a:rPr lang="en-US" dirty="0"/>
              <a:t>hold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Filename extension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/>
              <a:t>MIME type (e.g. HTTP header)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Similar to XML but smaller, easier and faster to parse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946-975F-234A-9624-EFDCDEE55B79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</a:t>
            </a:r>
            <a:r>
              <a:rPr lang="en-US" dirty="0" err="1" smtClean="0"/>
              <a:t>vs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JSON is a lot like </a:t>
            </a:r>
            <a:r>
              <a:rPr lang="en-US" dirty="0"/>
              <a:t>XML</a:t>
            </a:r>
          </a:p>
          <a:p>
            <a:pPr lvl="1"/>
            <a:r>
              <a:rPr lang="en-US" dirty="0"/>
              <a:t>JSON is plain text</a:t>
            </a:r>
          </a:p>
          <a:p>
            <a:pPr lvl="1"/>
            <a:r>
              <a:rPr lang="en-US" dirty="0"/>
              <a:t>JSON is "self-describing" (human readable)</a:t>
            </a:r>
          </a:p>
          <a:p>
            <a:pPr lvl="1"/>
            <a:r>
              <a:rPr lang="en-US" dirty="0"/>
              <a:t>JSON is hierarchical (values within values)</a:t>
            </a:r>
          </a:p>
          <a:p>
            <a:r>
              <a:rPr lang="en-US" dirty="0" smtClean="0"/>
              <a:t>JSON is very different from </a:t>
            </a:r>
            <a:r>
              <a:rPr lang="en-US" dirty="0"/>
              <a:t>XML</a:t>
            </a:r>
          </a:p>
          <a:p>
            <a:pPr lvl="1"/>
            <a:r>
              <a:rPr lang="en-US" dirty="0"/>
              <a:t>No end </a:t>
            </a:r>
            <a:r>
              <a:rPr lang="en-US" dirty="0" smtClean="0"/>
              <a:t>tags</a:t>
            </a:r>
            <a:endParaRPr lang="en-US" dirty="0"/>
          </a:p>
          <a:p>
            <a:pPr lvl="1"/>
            <a:r>
              <a:rPr lang="en-US" dirty="0"/>
              <a:t>Shorter</a:t>
            </a:r>
          </a:p>
          <a:p>
            <a:pPr lvl="1"/>
            <a:r>
              <a:rPr lang="en-US" dirty="0"/>
              <a:t>Quicker to read and write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arrays</a:t>
            </a:r>
          </a:p>
          <a:p>
            <a:pPr lvl="1"/>
            <a:r>
              <a:rPr lang="en-US" dirty="0"/>
              <a:t>No reserved </a:t>
            </a:r>
            <a:r>
              <a:rPr lang="en-US" dirty="0" smtClean="0"/>
              <a:t>words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E180-F44B-D74B-83C6-79C35EB96835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Default support: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Encoding Python objects &amp; pretty printing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Decoding JSON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356350"/>
            <a:ext cx="4215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http://docs.python.org/2/library/json.html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0620-7CFB-4340-B380-42FEE683E955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4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u="sng" dirty="0" smtClean="0"/>
              <a:t>Fetching</a:t>
            </a:r>
            <a:r>
              <a:rPr lang="en-US" dirty="0" smtClean="0"/>
              <a:t> Web content: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urllib3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u="sng" dirty="0" smtClean="0"/>
              <a:t>Parsing</a:t>
            </a:r>
            <a:r>
              <a:rPr lang="en-US" dirty="0" smtClean="0"/>
              <a:t> Web content: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514350"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marL="914400" lvl="1" indent="-514350">
              <a:buAutoNum type="arabicPeriod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Web services + JSON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664D-9D5C-B840-B619-310EEA33A7B9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273"/>
            <a:ext cx="8229600" cy="53252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[ {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a':'A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'b':(2, 4), 'c':3.0 }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'DATA:',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22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2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version of an object</a:t>
            </a:r>
            <a:endParaRPr lang="en-US" sz="22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2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dumps: create JSON string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'JSON:',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/>
              <a:t>Values are encoded in a manner very similar to Python’s </a:t>
            </a:r>
            <a:r>
              <a:rPr lang="en-US" sz="3800" dirty="0" err="1"/>
              <a:t>repr</a:t>
            </a:r>
            <a:r>
              <a:rPr lang="en-US" sz="3800" dirty="0"/>
              <a:t>()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python json_simple_types.py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DATA: [{'a': 'A', 'c': 3.0, 'b': (2, 4)}]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JSON: [{"a": "A", "c": 3.0, "b": [2, 4]}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800" dirty="0" smtClean="0"/>
              <a:t>To create JSON, strings are converted to </a:t>
            </a:r>
            <a:r>
              <a:rPr lang="en-US" sz="3800" b="1" dirty="0" err="1" smtClean="0"/>
              <a:t>unicode</a:t>
            </a:r>
            <a:r>
              <a:rPr lang="en-US" sz="3800" dirty="0" smtClean="0"/>
              <a:t> and </a:t>
            </a:r>
            <a:r>
              <a:rPr lang="en-US" sz="3800" b="1" dirty="0" smtClean="0"/>
              <a:t>tuples</a:t>
            </a:r>
            <a:r>
              <a:rPr lang="en-US" sz="3800" dirty="0" smtClean="0"/>
              <a:t> become </a:t>
            </a:r>
            <a:r>
              <a:rPr lang="en-US" sz="3800" b="1" dirty="0" smtClean="0"/>
              <a:t>lists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ENCODED: [{"a": "A", "c": 3.0, "b": [2, 4]}]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DECODED: [{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3.0,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u'b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[2, 4]}]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ORIGINAL: &lt;type 'tuple'&gt;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DECODED : &lt;type 'list'&gt;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92598" y="6409223"/>
            <a:ext cx="5471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http://www.doughellmann.com/PyMOTW/json/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791B-F656-AB48-9833-86CDB18EEDFD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useful options to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dumps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loads: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sort_keys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indent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 { 'a':'A', 'b':(2, 4), 'c':3.0 }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'JSON:', json.dumps(data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sort_keys</a:t>
            </a:r>
            <a:endParaRPr lang="pt-BR" sz="2000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'SORT:', json.dumps(data,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sort_keys=True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[{"a": "A", "c": 3.0, "b": [2, 4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]}]   # random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SORT: [{"a": "A", "b": [2, 4], "c": 3.0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   # sorted</a:t>
            </a:r>
          </a:p>
          <a:p>
            <a:pPr marL="0" indent="0"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000" i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ndent</a:t>
            </a:r>
            <a:endParaRPr lang="pt-BR" sz="2000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'INDENT:',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sort_keys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indent=2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INDENT: [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"a": "A",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"b": [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2,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"c": 3.0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DF2E-12EA-4B4B-8EFA-1CD4602D6085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9CD2-CD4B-7B47-BAAF-C30D469B4A32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 acronym you should know:</a:t>
            </a:r>
            <a:br>
              <a:rPr lang="en-US" sz="3600" dirty="0" smtClean="0"/>
            </a:br>
            <a:r>
              <a:rPr lang="en-US" sz="3600" u="sng" dirty="0" smtClean="0"/>
              <a:t>Re</a:t>
            </a:r>
            <a:r>
              <a:rPr lang="en-US" sz="3600" dirty="0" smtClean="0"/>
              <a:t>presentational </a:t>
            </a:r>
            <a:r>
              <a:rPr lang="en-US" sz="3600" u="sng" dirty="0" smtClean="0"/>
              <a:t>S</a:t>
            </a:r>
            <a:r>
              <a:rPr lang="en-US" sz="3600" dirty="0" smtClean="0"/>
              <a:t>tate </a:t>
            </a:r>
            <a:r>
              <a:rPr lang="en-US" sz="3600" u="sng" dirty="0" smtClean="0"/>
              <a:t>T</a:t>
            </a:r>
            <a:r>
              <a:rPr lang="en-US" sz="3600" dirty="0" smtClean="0"/>
              <a:t>ransfer (REST) APIs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Uniform client–server interface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interface separates clients from servers. </a:t>
            </a:r>
            <a:endParaRPr lang="en-US" dirty="0" smtClean="0"/>
          </a:p>
          <a:p>
            <a:pPr lvl="1"/>
            <a:r>
              <a:rPr lang="en-US" dirty="0" smtClean="0"/>
              <a:t>Clients </a:t>
            </a:r>
            <a:r>
              <a:rPr lang="en-US" dirty="0"/>
              <a:t>are not concerned with data </a:t>
            </a:r>
            <a:r>
              <a:rPr lang="en-US" dirty="0" smtClean="0"/>
              <a:t>storage (portability)</a:t>
            </a:r>
          </a:p>
          <a:p>
            <a:pPr lvl="1"/>
            <a:r>
              <a:rPr lang="en-US" dirty="0" smtClean="0"/>
              <a:t>Servers </a:t>
            </a:r>
            <a:r>
              <a:rPr lang="en-US" dirty="0"/>
              <a:t>are not concerned with the user </a:t>
            </a:r>
            <a:r>
              <a:rPr lang="en-US" dirty="0" smtClean="0"/>
              <a:t>interface (simplicity, scalability)</a:t>
            </a:r>
            <a:endParaRPr lang="en-US" dirty="0"/>
          </a:p>
          <a:p>
            <a:r>
              <a:rPr lang="en-US" dirty="0"/>
              <a:t>Stateless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client context being stored on the server between requests. </a:t>
            </a:r>
            <a:endParaRPr lang="en-US" dirty="0" smtClean="0"/>
          </a:p>
          <a:p>
            <a:pPr lvl="1"/>
            <a:r>
              <a:rPr lang="en-US" dirty="0" smtClean="0"/>
              <a:t>Each client request has </a:t>
            </a:r>
            <a:r>
              <a:rPr lang="en-US" dirty="0"/>
              <a:t>all </a:t>
            </a:r>
            <a:r>
              <a:rPr lang="en-US" dirty="0" smtClean="0"/>
              <a:t>information </a:t>
            </a:r>
            <a:r>
              <a:rPr lang="en-US" dirty="0"/>
              <a:t>necessary to service the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Cacheable</a:t>
            </a:r>
            <a:endParaRPr lang="en-US" dirty="0"/>
          </a:p>
          <a:p>
            <a:pPr lvl="1"/>
            <a:r>
              <a:rPr lang="en-US" dirty="0" smtClean="0"/>
              <a:t>Clients can </a:t>
            </a:r>
            <a:r>
              <a:rPr lang="en-US" dirty="0"/>
              <a:t>cache responses. </a:t>
            </a:r>
            <a:endParaRPr lang="en-US" dirty="0" smtClean="0"/>
          </a:p>
          <a:p>
            <a:pPr lvl="1"/>
            <a:r>
              <a:rPr lang="en-US" dirty="0" smtClean="0"/>
              <a:t>Responses </a:t>
            </a:r>
            <a:r>
              <a:rPr lang="en-US" dirty="0"/>
              <a:t>define themselves as </a:t>
            </a:r>
            <a:r>
              <a:rPr lang="en-US" dirty="0" smtClean="0"/>
              <a:t>cacheable </a:t>
            </a:r>
            <a:r>
              <a:rPr lang="en-US" dirty="0"/>
              <a:t>or not, to prevent clients reusing stale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 Layered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 client </a:t>
            </a:r>
            <a:r>
              <a:rPr lang="en-US" dirty="0" smtClean="0"/>
              <a:t>can't tell if the connection is direct or indirect</a:t>
            </a:r>
            <a:endParaRPr lang="en-US" dirty="0"/>
          </a:p>
          <a:p>
            <a:r>
              <a:rPr lang="en-US" dirty="0"/>
              <a:t>Code on demand (optional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Servers can temporarily extend </a:t>
            </a:r>
            <a:r>
              <a:rPr lang="en-US" dirty="0" smtClean="0"/>
              <a:t>functionality </a:t>
            </a:r>
            <a:r>
              <a:rPr lang="en-US" dirty="0"/>
              <a:t>of a client by the transfer of executable code.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6056591"/>
            <a:ext cx="594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http://en.wikipedia.org/wiki/Representational_state_transfer</a:t>
            </a:r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2171700" y="1647825"/>
            <a:ext cx="5448300" cy="422620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HTTP-based Web services (and certainly the simple ones)</a:t>
            </a:r>
            <a:br>
              <a:rPr lang="en-US" dirty="0" smtClean="0"/>
            </a:br>
            <a:r>
              <a:rPr lang="en-US" dirty="0" smtClean="0"/>
              <a:t>are REST APIs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D4DE-5047-624D-8532-FA0B374B2D35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Types used by Web Services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Mainly two types:</a:t>
            </a:r>
          </a:p>
          <a:p>
            <a:pPr lvl="1"/>
            <a:r>
              <a:rPr lang="en-US" dirty="0" smtClean="0"/>
              <a:t>JSON-based</a:t>
            </a:r>
          </a:p>
          <a:p>
            <a:pPr lvl="2"/>
            <a:r>
              <a:rPr lang="en-US" dirty="0" smtClean="0"/>
              <a:t>Facebook, Twitter, Yelp, most Google web services</a:t>
            </a:r>
          </a:p>
          <a:p>
            <a:pPr lvl="1"/>
            <a:r>
              <a:rPr lang="en-US" dirty="0" smtClean="0"/>
              <a:t>XML-based</a:t>
            </a:r>
          </a:p>
          <a:p>
            <a:pPr lvl="2"/>
            <a:r>
              <a:rPr lang="en-US" dirty="0" smtClean="0"/>
              <a:t>Some Bing, Google web services, eBay</a:t>
            </a:r>
          </a:p>
          <a:p>
            <a:r>
              <a:rPr lang="en-US" dirty="0" smtClean="0"/>
              <a:t>Most </a:t>
            </a:r>
            <a:r>
              <a:rPr lang="en-US" sz="2800" dirty="0"/>
              <a:t>Web </a:t>
            </a:r>
            <a:r>
              <a:rPr lang="en-US" sz="2800" dirty="0" smtClean="0"/>
              <a:t>Services are JSON-based now</a:t>
            </a:r>
          </a:p>
          <a:p>
            <a:pPr lvl="1"/>
            <a:r>
              <a:rPr lang="en-US" sz="2400" dirty="0" smtClean="0"/>
              <a:t>Some provide both JSON and XML format APIs</a:t>
            </a:r>
          </a:p>
          <a:p>
            <a:r>
              <a:rPr lang="en-US" sz="2800" dirty="0" smtClean="0"/>
              <a:t>Industry has been moving away from XML to JSON:</a:t>
            </a:r>
          </a:p>
          <a:p>
            <a:pPr lvl="1"/>
            <a:r>
              <a:rPr lang="en-US" dirty="0" smtClean="0"/>
              <a:t>XML is overkill</a:t>
            </a:r>
          </a:p>
          <a:p>
            <a:pPr lvl="1"/>
            <a:r>
              <a:rPr lang="en-US" dirty="0" smtClean="0"/>
              <a:t>XML is not easy to work with 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194A-7CE8-2F4C-86CC-DEC0A45CAAF0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JSON based</a:t>
            </a:r>
          </a:p>
          <a:p>
            <a:r>
              <a:rPr lang="en-US" dirty="0" smtClean="0"/>
              <a:t>Documentation</a:t>
            </a:r>
            <a:r>
              <a:rPr lang="en-US" dirty="0"/>
              <a:t>:</a:t>
            </a:r>
            <a:br>
              <a:rPr lang="en-US" dirty="0"/>
            </a:br>
            <a:r>
              <a:rPr lang="en-US" sz="2000" dirty="0">
                <a:hlinkClick r:id="rId3"/>
              </a:rPr>
              <a:t>http://www.yelp.com/developers/documentation/v2/</a:t>
            </a:r>
            <a:r>
              <a:rPr lang="en-US" sz="2000" dirty="0" smtClean="0">
                <a:hlinkClick r:id="rId3"/>
              </a:rPr>
              <a:t>overview</a:t>
            </a:r>
            <a:endParaRPr lang="en-US" sz="2000" dirty="0" smtClean="0"/>
          </a:p>
          <a:p>
            <a:r>
              <a:rPr lang="en-US" dirty="0" smtClean="0"/>
              <a:t>Needs authentication</a:t>
            </a:r>
          </a:p>
          <a:p>
            <a:r>
              <a:rPr lang="en-US" dirty="0" smtClean="0"/>
              <a:t>Example code in Resources/Week 1:</a:t>
            </a:r>
          </a:p>
          <a:p>
            <a:pPr lvl="1"/>
            <a:r>
              <a:rPr lang="en-US" dirty="0" err="1" smtClean="0"/>
              <a:t>yelp_api_example.py</a:t>
            </a: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7500" t="10231" r="18500" b="5117"/>
          <a:stretch/>
        </p:blipFill>
        <p:spPr>
          <a:xfrm>
            <a:off x="3352800" y="1219200"/>
            <a:ext cx="2438400" cy="173355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5072-2AB1-D342-9728-1D67E3A4AE5B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 API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JSON based</a:t>
            </a:r>
          </a:p>
          <a:p>
            <a:r>
              <a:rPr lang="en-US" dirty="0" smtClean="0"/>
              <a:t>Documentation</a:t>
            </a:r>
            <a:r>
              <a:rPr lang="en-US" dirty="0"/>
              <a:t>:</a:t>
            </a:r>
            <a:br>
              <a:rPr lang="en-US" dirty="0"/>
            </a:br>
            <a:r>
              <a:rPr lang="en-US" sz="2000" dirty="0">
                <a:hlinkClick r:id="rId3"/>
              </a:rPr>
              <a:t>https://dev.twitter.com/docs/api/1.1</a:t>
            </a:r>
            <a:endParaRPr lang="en-US" sz="2000" dirty="0"/>
          </a:p>
          <a:p>
            <a:r>
              <a:rPr lang="en-US" dirty="0" smtClean="0"/>
              <a:t>Twitter API also needs authentication</a:t>
            </a:r>
          </a:p>
          <a:p>
            <a:r>
              <a:rPr lang="en-US" dirty="0" smtClean="0"/>
              <a:t>Example code in Resources/Week 1:</a:t>
            </a:r>
          </a:p>
          <a:p>
            <a:pPr lvl="1"/>
            <a:r>
              <a:rPr lang="en-US" dirty="0" err="1"/>
              <a:t>twitter_api_example.py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3000" t="15582" r="24500" b="5349"/>
          <a:stretch/>
        </p:blipFill>
        <p:spPr>
          <a:xfrm>
            <a:off x="3429000" y="1366549"/>
            <a:ext cx="2141585" cy="173366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BA8A-4222-164B-AF3C-A998C6C2BD5C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Chapter 12, 13, Severance</a:t>
            </a:r>
          </a:p>
          <a:p>
            <a:r>
              <a:rPr lang="en-US" dirty="0" smtClean="0"/>
              <a:t>HTTP tutorial</a:t>
            </a:r>
          </a:p>
          <a:p>
            <a:pPr lvl="1"/>
            <a:r>
              <a:rPr lang="en-US" dirty="0">
                <a:hlinkClick r:id="rId3"/>
              </a:rPr>
              <a:t>http://www.jmarshall.com/easy/http/</a:t>
            </a:r>
            <a:endParaRPr lang="en-US" dirty="0" smtClean="0"/>
          </a:p>
          <a:p>
            <a:r>
              <a:rPr lang="en-US" dirty="0" smtClean="0"/>
              <a:t>Urllib2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docs.python.org/2/howto/urllib2.html</a:t>
            </a:r>
            <a:endParaRPr lang="en-US" dirty="0"/>
          </a:p>
          <a:p>
            <a:pPr lvl="1"/>
            <a:r>
              <a:rPr lang="en-US" dirty="0"/>
              <a:t>Review of HTML elements</a:t>
            </a:r>
          </a:p>
          <a:p>
            <a:pPr lvl="2"/>
            <a:r>
              <a:rPr lang="en-US" dirty="0">
                <a:hlinkClick r:id="rId5"/>
              </a:rPr>
              <a:t>http://www.w3schools.com/html/html_elements.asp</a:t>
            </a:r>
            <a:endParaRPr lang="en-US" dirty="0"/>
          </a:p>
          <a:p>
            <a:r>
              <a:rPr lang="en-US" dirty="0" err="1" smtClean="0"/>
              <a:t>BeautifulSoup</a:t>
            </a:r>
            <a:endParaRPr lang="en-US" dirty="0"/>
          </a:p>
          <a:p>
            <a:pPr lvl="1"/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www.crummy.com/software/BeautifulSoup/bs4/doc/</a:t>
            </a:r>
            <a:endParaRPr lang="en-US" sz="2000" dirty="0"/>
          </a:p>
          <a:p>
            <a:r>
              <a:rPr lang="en-US" dirty="0" err="1"/>
              <a:t>json</a:t>
            </a:r>
            <a:r>
              <a:rPr lang="en-US" dirty="0"/>
              <a:t> module tutorial:</a:t>
            </a:r>
          </a:p>
          <a:p>
            <a:pPr lvl="1"/>
            <a:r>
              <a:rPr lang="en-US" sz="2000" dirty="0">
                <a:hlinkClick r:id="rId7"/>
              </a:rPr>
              <a:t>http://www.doughellmann.com/PyMOTW/json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F065-8ACA-554E-A7DB-C182B4CE3111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4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Relational Databases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3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module for fetching Web resources:  urllib3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urlopen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('http:/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cbudak.com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html_doc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urllib3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 = urllib3.PoolManager()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esponse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http.request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(‘GET’,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cbudak.com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tml_doc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response.data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u="sng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Status codes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== 200  Success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== 401  Authentication required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==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403  Request forbidden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==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404  Page not found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response.code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300-range </a:t>
            </a:r>
            <a:r>
              <a:rPr lang="en-US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are redirects, but default handlers process those and you won't see them unless you do special things.</a:t>
            </a:r>
            <a:endParaRPr lang="en-US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A391-5DA7-F940-B1C7-67E265C9D85E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What is a database?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And why are they fascinating</a:t>
            </a:r>
            <a:r>
              <a:rPr lang="en-US" sz="2800" dirty="0"/>
              <a:t> </a:t>
            </a:r>
            <a:r>
              <a:rPr lang="en-US" sz="2800" dirty="0" smtClean="0"/>
              <a:t>and exciting?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collection of information organized to permit efficient retrieval</a:t>
            </a:r>
          </a:p>
          <a:p>
            <a:pPr lvl="1"/>
            <a:r>
              <a:rPr lang="en-US" dirty="0" smtClean="0"/>
              <a:t>Phone book</a:t>
            </a:r>
          </a:p>
          <a:p>
            <a:pPr lvl="1"/>
            <a:r>
              <a:rPr lang="en-US" dirty="0" smtClean="0"/>
              <a:t>U.S. Census data</a:t>
            </a:r>
          </a:p>
          <a:p>
            <a:pPr lvl="1"/>
            <a:r>
              <a:rPr lang="en-US" dirty="0" smtClean="0"/>
              <a:t>Bibliographic databases</a:t>
            </a:r>
          </a:p>
          <a:p>
            <a:pPr lvl="1"/>
            <a:r>
              <a:rPr lang="en-US" dirty="0" smtClean="0"/>
              <a:t>Full-text index</a:t>
            </a:r>
          </a:p>
          <a:p>
            <a:pPr lvl="1"/>
            <a:r>
              <a:rPr lang="en-US" dirty="0" smtClean="0"/>
              <a:t>Customer records database</a:t>
            </a:r>
          </a:p>
          <a:p>
            <a:r>
              <a:rPr lang="en-US" dirty="0" smtClean="0"/>
              <a:t>We're going to talk about </a:t>
            </a:r>
            <a:r>
              <a:rPr lang="en-US" u="sng" dirty="0" smtClean="0"/>
              <a:t>relational databases</a:t>
            </a:r>
          </a:p>
          <a:p>
            <a:pPr lvl="1"/>
            <a:r>
              <a:rPr lang="en-US" dirty="0" smtClean="0"/>
              <a:t>That capture, well, relationships between records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 unit of a database is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0"/>
            <a:ext cx="8229600" cy="28483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record consists of fields of different types</a:t>
            </a:r>
          </a:p>
          <a:p>
            <a:r>
              <a:rPr lang="en-US" dirty="0" smtClean="0"/>
              <a:t>Rows = records, columns = fields</a:t>
            </a:r>
          </a:p>
          <a:p>
            <a:r>
              <a:rPr lang="en-US" dirty="0" smtClean="0"/>
              <a:t>A collection of records forms a </a:t>
            </a:r>
            <a:r>
              <a:rPr lang="en-US" u="sng" dirty="0" smtClean="0"/>
              <a:t>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table record typically has a special value called a primary key that uniquely identifies the record</a:t>
            </a:r>
          </a:p>
          <a:p>
            <a:r>
              <a:rPr lang="en-US" dirty="0" smtClean="0"/>
              <a:t>The primary key can be used to connect to records in other tables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35420"/>
              </p:ext>
            </p:extLst>
          </p:nvPr>
        </p:nvGraphicFramePr>
        <p:xfrm>
          <a:off x="762000" y="4448549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4080930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398" y="6351837"/>
            <a:ext cx="785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Fields</a:t>
            </a:r>
            <a:r>
              <a:rPr lang="en-US" dirty="0" smtClean="0"/>
              <a:t>: ID (integer),  Name (string), Phone (phone #),  Grade (real), Program (string)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2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 relationships between entities</a:t>
            </a:r>
          </a:p>
          <a:p>
            <a:pPr lvl="1"/>
            <a:r>
              <a:rPr lang="en-US" dirty="0" smtClean="0"/>
              <a:t>Songs, Artists, Albums, …</a:t>
            </a:r>
          </a:p>
          <a:p>
            <a:r>
              <a:rPr lang="en-US" dirty="0" smtClean="0"/>
              <a:t>Large data sets where only some variables are needed per access</a:t>
            </a:r>
          </a:p>
          <a:p>
            <a:pPr lvl="1"/>
            <a:r>
              <a:rPr lang="en-US" dirty="0" smtClean="0"/>
              <a:t>SQL queries, caching</a:t>
            </a:r>
          </a:p>
          <a:p>
            <a:r>
              <a:rPr lang="en-US" dirty="0" smtClean="0"/>
              <a:t>Large data set sharing across users</a:t>
            </a:r>
          </a:p>
          <a:p>
            <a:pPr lvl="1"/>
            <a:r>
              <a:rPr lang="en-US" dirty="0" smtClean="0"/>
              <a:t>Data federation across DBs</a:t>
            </a:r>
          </a:p>
          <a:p>
            <a:r>
              <a:rPr lang="en-US" dirty="0" smtClean="0"/>
              <a:t>Fast query lookup, little other processing</a:t>
            </a:r>
          </a:p>
          <a:p>
            <a:pPr lvl="1"/>
            <a:r>
              <a:rPr lang="en-US" dirty="0" smtClean="0"/>
              <a:t>Indexing</a:t>
            </a:r>
          </a:p>
          <a:p>
            <a:r>
              <a:rPr lang="en-US" dirty="0"/>
              <a:t>Multiple, simultaneous updates to data</a:t>
            </a:r>
          </a:p>
          <a:p>
            <a:pPr lvl="1"/>
            <a:r>
              <a:rPr lang="en-US" dirty="0"/>
              <a:t>Transaction </a:t>
            </a:r>
            <a:r>
              <a:rPr lang="en-US" dirty="0" smtClean="0"/>
              <a:t>support: ACID (more on that later…)</a:t>
            </a:r>
            <a:endParaRPr lang="en-US" dirty="0"/>
          </a:p>
          <a:p>
            <a:r>
              <a:rPr lang="en-US" dirty="0"/>
              <a:t>On-going data evolution</a:t>
            </a:r>
          </a:p>
          <a:p>
            <a:pPr lvl="1"/>
            <a:r>
              <a:rPr lang="en-US" dirty="0"/>
              <a:t>Journaling, </a:t>
            </a:r>
            <a:r>
              <a:rPr lang="en-US" dirty="0" smtClean="0"/>
              <a:t>archiving</a:t>
            </a:r>
          </a:p>
          <a:p>
            <a:r>
              <a:rPr lang="en-US" dirty="0" smtClean="0"/>
              <a:t>Web interfaces to data (especially dynamic)</a:t>
            </a:r>
          </a:p>
          <a:p>
            <a:pPr lvl="1"/>
            <a:r>
              <a:rPr lang="en-US" dirty="0" smtClean="0"/>
              <a:t>Consistent data query/retrieval model, external schemas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45354"/>
            <a:ext cx="83058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Popular </a:t>
            </a:r>
            <a:r>
              <a:rPr lang="en-US" dirty="0"/>
              <a:t>relational database management </a:t>
            </a:r>
            <a:r>
              <a:rPr lang="en-US" dirty="0" smtClean="0"/>
              <a:t>systems (RDBMS)</a:t>
            </a:r>
          </a:p>
          <a:p>
            <a:pPr lvl="1"/>
            <a:r>
              <a:rPr lang="en-US" dirty="0" smtClean="0"/>
              <a:t>MySQL  (open source)</a:t>
            </a:r>
          </a:p>
          <a:p>
            <a:pPr lvl="1"/>
            <a:r>
              <a:rPr lang="en-US" dirty="0" err="1" smtClean="0"/>
              <a:t>PostgreSQL</a:t>
            </a:r>
            <a:r>
              <a:rPr lang="en-US" dirty="0" smtClean="0"/>
              <a:t> (open source)</a:t>
            </a:r>
          </a:p>
          <a:p>
            <a:pPr lvl="1"/>
            <a:r>
              <a:rPr lang="en-US" dirty="0" smtClean="0"/>
              <a:t>SQL/Server (Microsoft, proprietary)</a:t>
            </a:r>
          </a:p>
          <a:p>
            <a:pPr lvl="1"/>
            <a:r>
              <a:rPr lang="en-US" dirty="0" smtClean="0"/>
              <a:t>Oracle (proprietary)</a:t>
            </a:r>
          </a:p>
          <a:p>
            <a:pPr lvl="1"/>
            <a:r>
              <a:rPr lang="en-US" dirty="0" smtClean="0"/>
              <a:t>Sybase (proprietary, now part of SAP)</a:t>
            </a:r>
          </a:p>
          <a:p>
            <a:r>
              <a:rPr lang="en-US" dirty="0" smtClean="0"/>
              <a:t>Limitations of RDBMS</a:t>
            </a:r>
          </a:p>
          <a:p>
            <a:pPr lvl="1"/>
            <a:r>
              <a:rPr lang="en-US" dirty="0" smtClean="0"/>
              <a:t>Limited abilities with unstructured data (text)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elationships may not fit into the table paradigm well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entity-relationship graphs</a:t>
            </a:r>
          </a:p>
          <a:p>
            <a:pPr lvl="1"/>
            <a:r>
              <a:rPr lang="en-US" dirty="0" smtClean="0"/>
              <a:t>Gets expensive (software &amp; hardware) when you have hundreds of  terabytes of data</a:t>
            </a:r>
          </a:p>
          <a:p>
            <a:pPr lvl="1"/>
            <a:r>
              <a:rPr lang="en-US" dirty="0" smtClean="0"/>
              <a:t>Fixed schema, difficult to add columns</a:t>
            </a:r>
          </a:p>
        </p:txBody>
      </p:sp>
    </p:spTree>
    <p:extLst>
      <p:ext uri="{BB962C8B-B14F-4D97-AF65-F5344CB8AC3E}">
        <p14:creationId xmlns:p14="http://schemas.microsoft.com/office/powerpoint/2010/main" val="14989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 very important concept that separates relational databases than other popular solutions like </a:t>
            </a:r>
            <a:r>
              <a:rPr lang="en-US" b="1" dirty="0" err="1" smtClean="0"/>
              <a:t>NoSQL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Atomicity</a:t>
            </a:r>
            <a:r>
              <a:rPr lang="en-US" dirty="0"/>
              <a:t>. In a transaction involving two or more discrete pieces of information, either all of the pieces are committed or none are.</a:t>
            </a:r>
          </a:p>
          <a:p>
            <a:r>
              <a:rPr lang="en-US" b="1" dirty="0"/>
              <a:t>Consistency</a:t>
            </a:r>
            <a:r>
              <a:rPr lang="en-US" dirty="0"/>
              <a:t>. A transaction either creates a new and valid state of data, or, if any failure occurs, returns all data to its state before the transaction was started.</a:t>
            </a:r>
          </a:p>
          <a:p>
            <a:r>
              <a:rPr lang="en-US" b="1" dirty="0"/>
              <a:t>Isolation</a:t>
            </a:r>
            <a:r>
              <a:rPr lang="en-US" dirty="0"/>
              <a:t>. A transaction in process and not yet committed must remain isolated from any other transaction.</a:t>
            </a:r>
          </a:p>
          <a:p>
            <a:r>
              <a:rPr lang="en-US" b="1" dirty="0"/>
              <a:t>Durability</a:t>
            </a:r>
            <a:r>
              <a:rPr lang="en-US" dirty="0"/>
              <a:t>. Committed data is saved by the system such that, even in the event of a failure and system restart, the data is available in its correct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9C9E-91C9-9442-AE29-7B55222C474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revolutionary database technologies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'</a:t>
            </a:r>
            <a:r>
              <a:rPr lang="en-US" dirty="0" err="1" smtClean="0"/>
              <a:t>NoSQL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Cassandra</a:t>
            </a:r>
          </a:p>
          <a:p>
            <a:pPr lvl="1"/>
            <a:r>
              <a:rPr lang="en-US" dirty="0" err="1" smtClean="0"/>
              <a:t>HBase</a:t>
            </a:r>
            <a:endParaRPr lang="en-US" dirty="0" smtClean="0"/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SQL on </a:t>
            </a:r>
            <a:r>
              <a:rPr lang="en-US" dirty="0" err="1" smtClean="0"/>
              <a:t>Hadoop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Apache Hive</a:t>
            </a:r>
          </a:p>
          <a:p>
            <a:pPr lvl="1"/>
            <a:r>
              <a:rPr lang="en-US" dirty="0" err="1" smtClean="0"/>
              <a:t>Cloudera</a:t>
            </a:r>
            <a:r>
              <a:rPr lang="en-US" dirty="0" smtClean="0"/>
              <a:t> Impala</a:t>
            </a:r>
          </a:p>
          <a:p>
            <a:r>
              <a:rPr lang="en-US" dirty="0" smtClean="0"/>
              <a:t>Cloud based solutions:</a:t>
            </a:r>
          </a:p>
          <a:p>
            <a:pPr lvl="1"/>
            <a:r>
              <a:rPr lang="en-US" dirty="0" smtClean="0"/>
              <a:t>Amazon Redshift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94005" y="1919118"/>
            <a:ext cx="1157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1560" y="173445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 but no ACID support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72265" y="4335279"/>
            <a:ext cx="1157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9820" y="415061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ACID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is data in a relational database accessed?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Most popular: Structured Query Language (SQL)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Structured Query Language is known as:</a:t>
            </a:r>
          </a:p>
          <a:p>
            <a:pPr lvl="1"/>
            <a:r>
              <a:rPr lang="en-US" dirty="0" smtClean="0"/>
              <a:t>Its acronym, SQL, or</a:t>
            </a:r>
          </a:p>
          <a:p>
            <a:pPr lvl="1"/>
            <a:r>
              <a:rPr lang="en-US" dirty="0" smtClean="0"/>
              <a:t>SEQUEL, the name of the original version of SQL</a:t>
            </a:r>
          </a:p>
          <a:p>
            <a:pPr lvl="2"/>
            <a:r>
              <a:rPr lang="en-US" dirty="0" smtClean="0"/>
              <a:t>SEQUEL was developed by IBM in the mid-1970s.</a:t>
            </a:r>
          </a:p>
          <a:p>
            <a:r>
              <a:rPr lang="en-US" dirty="0" smtClean="0"/>
              <a:t>Supported by all major database systems</a:t>
            </a:r>
          </a:p>
          <a:p>
            <a:r>
              <a:rPr lang="en-US" dirty="0" smtClean="0"/>
              <a:t>Various SQL dialects used for large-scale computation frameworks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HiveQL</a:t>
            </a:r>
            <a:r>
              <a:rPr lang="en-US" dirty="0" smtClean="0"/>
              <a:t>, </a:t>
            </a:r>
            <a:r>
              <a:rPr lang="en-US" dirty="0" err="1" smtClean="0"/>
              <a:t>Cloudera</a:t>
            </a:r>
            <a:r>
              <a:rPr lang="en-US" dirty="0" smtClean="0"/>
              <a:t> Impala, </a:t>
            </a:r>
            <a:r>
              <a:rPr lang="en-US" dirty="0"/>
              <a:t>Microsoft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A great SQL </a:t>
            </a:r>
            <a:r>
              <a:rPr lang="en-US" dirty="0"/>
              <a:t>tutorial is at </a:t>
            </a:r>
            <a:r>
              <a:rPr lang="en-US" dirty="0">
                <a:hlinkClick r:id="rId3"/>
              </a:rPr>
              <a:t>http://www.w3schools.com/sql/</a:t>
            </a:r>
            <a:r>
              <a:rPr lang="en-US" dirty="0" smtClean="0">
                <a:hlinkClick r:id="rId3"/>
              </a:rPr>
              <a:t>default.asp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parts of an example SQL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[Columns]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[TABLES]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[Filter condition]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[Sort column(s)]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1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/>
              <a:t>s</a:t>
            </a:r>
            <a:r>
              <a:rPr lang="en-US" dirty="0" smtClean="0"/>
              <a:t>yntax is English-like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 smtClean="0"/>
              <a:t> </a:t>
            </a:r>
            <a:r>
              <a:rPr lang="en-US" sz="2400" i="1" dirty="0"/>
              <a:t>fields:  </a:t>
            </a:r>
            <a:r>
              <a:rPr lang="en-US" sz="2400" dirty="0"/>
              <a:t>what columns will be retrieved?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/>
              <a:t> </a:t>
            </a:r>
            <a:r>
              <a:rPr lang="en-US" sz="2400" i="1" dirty="0"/>
              <a:t>tables:  </a:t>
            </a:r>
            <a:r>
              <a:rPr lang="en-US" sz="2400" dirty="0"/>
              <a:t>which table contains the column data?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133600" y="4267200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ID, Grade FROM Students;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04920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97976"/>
              </p:ext>
            </p:extLst>
          </p:nvPr>
        </p:nvGraphicFramePr>
        <p:xfrm>
          <a:off x="3581400" y="4800600"/>
          <a:ext cx="196888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68"/>
                <a:gridCol w="80651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48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Eliminating duplicate rows on the output…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Students;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12066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287306"/>
              </p:ext>
            </p:extLst>
          </p:nvPr>
        </p:nvGraphicFramePr>
        <p:xfrm>
          <a:off x="3886200" y="4724400"/>
          <a:ext cx="11811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4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Other urllib3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The 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actual URL fetched (</a:t>
            </a:r>
            <a:r>
              <a:rPr lang="en-US" sz="3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may 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redirect from </a:t>
            </a:r>
            <a:r>
              <a:rPr lang="en-US" sz="3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what 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you requested)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'http:/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www.theguardian.com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/us'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response.info() 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An 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httplib.HTTPMessage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 describing the page fetched. Contains a </a:t>
            </a:r>
            <a:r>
              <a:rPr lang="en-US" sz="3800" dirty="0" err="1">
                <a:latin typeface="Calibri" panose="020F0502020204030204" pitchFamily="34" charset="0"/>
                <a:cs typeface="Courier New" panose="02070309020205020404" pitchFamily="49" charset="0"/>
              </a:rPr>
              <a:t>dict</a:t>
            </a:r>
            <a:r>
              <a:rPr lang="en-US" sz="3800" dirty="0">
                <a:latin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response.info().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{'content-length': '725451', </a:t>
            </a:r>
            <a:r>
              <a:rPr lang="en-US" dirty="0" smtClean="0"/>
              <a:t>… , </a:t>
            </a:r>
            <a:r>
              <a:rPr lang="en-US" dirty="0"/>
              <a:t>'accept-ranges': 'bytes', 'expires': 'Sun, 08 Jan 2017 19:47:02 GMT', 'date': 'Sun, 08 Jan 2017 19:54:46 GMT', </a:t>
            </a:r>
            <a:r>
              <a:rPr lang="en-US" dirty="0" smtClean="0"/>
              <a:t>…'</a:t>
            </a:r>
            <a:r>
              <a:rPr lang="en-US" dirty="0"/>
              <a:t>content-type': 'text/html; charset=utf-8'}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75CB-C89D-7A4E-9D65-56DBB19730C0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Reducing the output based on specified conditions …</a:t>
            </a:r>
          </a:p>
          <a:p>
            <a:pPr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SELECT Name FROM Students WHERE Grade &gt;= 90.0;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54191"/>
              </p:ext>
            </p:extLst>
          </p:nvPr>
        </p:nvGraphicFramePr>
        <p:xfrm>
          <a:off x="762000" y="1524000"/>
          <a:ext cx="70814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719580"/>
                <a:gridCol w="816433"/>
                <a:gridCol w="10402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18904"/>
              </p:ext>
            </p:extLst>
          </p:nvPr>
        </p:nvGraphicFramePr>
        <p:xfrm>
          <a:off x="3581400" y="5013643"/>
          <a:ext cx="16371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84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9774" y="1580444"/>
            <a:ext cx="9144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Equals: =</a:t>
            </a:r>
          </a:p>
          <a:p>
            <a:pPr marL="0" indent="0">
              <a:buNone/>
            </a:pPr>
            <a:r>
              <a:rPr lang="en-US" dirty="0" smtClean="0"/>
              <a:t>Not equals: &lt;&gt;</a:t>
            </a:r>
          </a:p>
          <a:p>
            <a:pPr marL="0" indent="0">
              <a:buNone/>
            </a:pPr>
            <a:r>
              <a:rPr lang="en-US" dirty="0" smtClean="0"/>
              <a:t>Greater than: &gt;</a:t>
            </a:r>
          </a:p>
          <a:p>
            <a:pPr marL="0" indent="0">
              <a:buNone/>
            </a:pPr>
            <a:r>
              <a:rPr lang="en-US" dirty="0"/>
              <a:t>Greater </a:t>
            </a:r>
            <a:r>
              <a:rPr lang="en-US" dirty="0" smtClean="0"/>
              <a:t>than or equal: &gt;=</a:t>
            </a:r>
          </a:p>
          <a:p>
            <a:pPr marL="0" indent="0">
              <a:buNone/>
            </a:pPr>
            <a:r>
              <a:rPr lang="en-US" dirty="0" smtClean="0"/>
              <a:t>Less than: &lt;</a:t>
            </a:r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smtClean="0"/>
              <a:t>than or equal: &lt;=</a:t>
            </a:r>
          </a:p>
          <a:p>
            <a:pPr marL="0" indent="0">
              <a:buNone/>
            </a:pPr>
            <a:r>
              <a:rPr lang="en-US" dirty="0" smtClean="0"/>
              <a:t>Within a list of values: IN  </a:t>
            </a:r>
            <a:r>
              <a:rPr lang="en-US" sz="2200" dirty="0" smtClean="0"/>
              <a:t>(e.g. </a:t>
            </a:r>
            <a:r>
              <a:rPr lang="it-IT" sz="2200" dirty="0" smtClean="0"/>
              <a:t>WHERE State IN (“PA”, “MI”, “CA”);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Logical: NOT</a:t>
            </a:r>
          </a:p>
          <a:p>
            <a:pPr marL="0" indent="0">
              <a:buNone/>
            </a:pPr>
            <a:r>
              <a:rPr lang="en-US" dirty="0" smtClean="0"/>
              <a:t>Within a range: </a:t>
            </a:r>
            <a:r>
              <a:rPr lang="en-US" dirty="0" smtClean="0">
                <a:latin typeface="Calibri"/>
                <a:cs typeface="Calibri"/>
              </a:rPr>
              <a:t>BETWEEN </a:t>
            </a:r>
            <a:r>
              <a:rPr lang="en-US" sz="2200" dirty="0" smtClean="0">
                <a:latin typeface="Calibri"/>
                <a:cs typeface="Calibri"/>
              </a:rPr>
              <a:t>(e.g. WHERE ID BETWEEN 1000 AND 9000;)</a:t>
            </a:r>
          </a:p>
        </p:txBody>
      </p:sp>
    </p:spTree>
    <p:extLst>
      <p:ext uri="{BB962C8B-B14F-4D97-AF65-F5344CB8AC3E}">
        <p14:creationId xmlns:p14="http://schemas.microsoft.com/office/powerpoint/2010/main" val="65842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and LIKE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LIKE</a:t>
            </a:r>
            <a:r>
              <a:rPr lang="en-US" sz="2400" dirty="0" smtClean="0"/>
              <a:t> keyword is used in place of the = sign when you use wildcard characters.</a:t>
            </a:r>
          </a:p>
          <a:p>
            <a:r>
              <a:rPr lang="en-US" sz="2400" dirty="0" smtClean="0"/>
              <a:t>The underscore character (_) is a single character substitution</a:t>
            </a:r>
          </a:p>
          <a:p>
            <a:r>
              <a:rPr lang="en-US" sz="2400" dirty="0" smtClean="0"/>
              <a:t>The percent character(%) is a multi-character substitution</a:t>
            </a: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SELECT Name FROM Students</a:t>
            </a:r>
          </a:p>
          <a:p>
            <a:pPr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WHERE Name LIKE “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%”;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721459"/>
              </p:ext>
            </p:extLst>
          </p:nvPr>
        </p:nvGraphicFramePr>
        <p:xfrm>
          <a:off x="3429000" y="4572000"/>
          <a:ext cx="16371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47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Means Nothing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72400" cy="4572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 NULL character means that nothing has been entered.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SELECT ID, Name FROM Student WHERE Program IS NULL;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30122"/>
              </p:ext>
            </p:extLst>
          </p:nvPr>
        </p:nvGraphicFramePr>
        <p:xfrm>
          <a:off x="762000" y="1752600"/>
          <a:ext cx="76962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  <a:gridCol w="1828799"/>
                <a:gridCol w="1181101"/>
                <a:gridCol w="11811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Fred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1-712-555-2321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1-657-555-9231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Andrea Martin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1-432-213-9990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2133600" y="1384981"/>
            <a:ext cx="5105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cs typeface="Courier New" panose="02070309020205020404" pitchFamily="49" charset="0"/>
              </a:rPr>
              <a:t>"Students" table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09774"/>
              </p:ext>
            </p:extLst>
          </p:nvPr>
        </p:nvGraphicFramePr>
        <p:xfrm>
          <a:off x="2895600" y="4652880"/>
          <a:ext cx="350520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00"/>
                <a:gridCol w="1637101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Dana </a:t>
                      </a:r>
                      <a:r>
                        <a:rPr lang="en-US" dirty="0" err="1" smtClean="0"/>
                        <a:t>Prinz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93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8392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Name DESC; # DESC = descending order</a:t>
            </a:r>
          </a:p>
          <a:p>
            <a:pPr>
              <a:buNone/>
            </a:pPr>
            <a:r>
              <a:rPr lang="en-US" dirty="0" smtClean="0"/>
              <a:t>Results: Zack, Terry, Patrick, Melissa, April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Name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Name;</a:t>
            </a:r>
          </a:p>
          <a:p>
            <a:pPr>
              <a:buNone/>
            </a:pPr>
            <a:r>
              <a:rPr lang="en-US" dirty="0" smtClean="0"/>
              <a:t>Results: April, Melissa, Patrick, Terry, Zack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7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Grouping/Aggregation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60864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6172200"/>
            <a:ext cx="4419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http://www.w3schools.com/sql/sql_groupby.asp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3509736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Customer, SUM(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FROM Orders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BY Customer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500563"/>
            <a:ext cx="411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9346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HAVING clause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34" y="1371599"/>
            <a:ext cx="7914166" cy="213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04800" y="3509736"/>
            <a:ext cx="82296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Customer, SUM(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Orders GROUP BY Customer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 2000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096000"/>
            <a:ext cx="426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http://www.w3schools.com/sql/</a:t>
            </a:r>
            <a:r>
              <a:rPr lang="en-US" dirty="0" smtClean="0">
                <a:hlinkClick r:id="rId4"/>
              </a:rPr>
              <a:t>sql_having.asp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54205"/>
              </p:ext>
            </p:extLst>
          </p:nvPr>
        </p:nvGraphicFramePr>
        <p:xfrm>
          <a:off x="2895600" y="4800600"/>
          <a:ext cx="2971800" cy="1143000"/>
        </p:xfrm>
        <a:graphic>
          <a:graphicData uri="http://schemas.openxmlformats.org/drawingml/2006/table">
            <a:tbl>
              <a:tblPr/>
              <a:tblGrid>
                <a:gridCol w="1485900"/>
                <a:gridCol w="14859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OrderSum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Hansen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Jensen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5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Having and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WHERE clause is used is filter records from a result.  The filter occurs before any groupings are made.</a:t>
            </a:r>
          </a:p>
          <a:p>
            <a:r>
              <a:rPr lang="en-US" dirty="0"/>
              <a:t>A HAVING clause is used to filter values from a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you can combine the two: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/>
              <a:t>SELECT   </a:t>
            </a:r>
            <a:r>
              <a:rPr lang="en-US" sz="2600" dirty="0" err="1"/>
              <a:t>SalesOrderID</a:t>
            </a:r>
            <a:r>
              <a:rPr lang="en-US" sz="2600" dirty="0"/>
              <a:t>,</a:t>
            </a:r>
          </a:p>
          <a:p>
            <a:pPr marL="0" indent="0">
              <a:buNone/>
            </a:pPr>
            <a:r>
              <a:rPr lang="en-US" sz="2600" dirty="0"/>
              <a:t>         SUM(</a:t>
            </a:r>
            <a:r>
              <a:rPr lang="en-US" sz="2600" dirty="0" err="1"/>
              <a:t>UnitPrice</a:t>
            </a:r>
            <a:r>
              <a:rPr lang="en-US" sz="2600" dirty="0"/>
              <a:t> * </a:t>
            </a:r>
            <a:r>
              <a:rPr lang="en-US" sz="2600" dirty="0" err="1"/>
              <a:t>OrderQty</a:t>
            </a:r>
            <a:r>
              <a:rPr lang="en-US" sz="2600" dirty="0"/>
              <a:t>) AS </a:t>
            </a:r>
            <a:r>
              <a:rPr lang="en-US" sz="2600" dirty="0" err="1"/>
              <a:t>TotalPrice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FROM     </a:t>
            </a:r>
            <a:r>
              <a:rPr lang="en-US" sz="2600" dirty="0" err="1"/>
              <a:t>Sales.SalesOrderDetail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WHERE    </a:t>
            </a:r>
            <a:r>
              <a:rPr lang="en-US" sz="2600" dirty="0" err="1"/>
              <a:t>SalesOrderID</a:t>
            </a:r>
            <a:r>
              <a:rPr lang="en-US" sz="2600" dirty="0"/>
              <a:t> &gt; 50000</a:t>
            </a:r>
          </a:p>
          <a:p>
            <a:pPr marL="0" indent="0">
              <a:buNone/>
            </a:pPr>
            <a:r>
              <a:rPr lang="en-US" sz="2600" dirty="0"/>
              <a:t>GROUP BY </a:t>
            </a:r>
            <a:r>
              <a:rPr lang="en-US" sz="2600" dirty="0" err="1"/>
              <a:t>SalesOrderID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HAVING   SUM(</a:t>
            </a:r>
            <a:r>
              <a:rPr lang="en-US" sz="2600" dirty="0" err="1"/>
              <a:t>UnitPrice</a:t>
            </a:r>
            <a:r>
              <a:rPr lang="en-US" sz="2600" dirty="0"/>
              <a:t> * </a:t>
            </a:r>
            <a:r>
              <a:rPr lang="en-US" sz="2600" dirty="0" err="1"/>
              <a:t>OrderQty</a:t>
            </a:r>
            <a:r>
              <a:rPr lang="en-US" sz="2600" dirty="0"/>
              <a:t>) &gt; 10000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9C9E-91C9-9442-AE29-7B55222C4749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4577" y="4086576"/>
            <a:ext cx="282222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“where” is applied to remove sales orders with id &lt;=50K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6977" y="5294486"/>
            <a:ext cx="282222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Next, groups with total revenue of &lt;=10K are filtered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57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Counting number of rows </a:t>
            </a:r>
            <a:r>
              <a:rPr lang="en-US" b="1" dirty="0" smtClean="0"/>
              <a:t>COUNT</a:t>
            </a:r>
          </a:p>
          <a:p>
            <a:r>
              <a:rPr lang="en-US" dirty="0" smtClean="0"/>
              <a:t>Adding the values in a column </a:t>
            </a:r>
            <a:r>
              <a:rPr lang="en-US" b="1" dirty="0" smtClean="0"/>
              <a:t>SUM</a:t>
            </a:r>
          </a:p>
          <a:p>
            <a:r>
              <a:rPr lang="en-US" dirty="0" smtClean="0"/>
              <a:t>Averaging the values in a column </a:t>
            </a:r>
            <a:r>
              <a:rPr lang="en-US" b="1" dirty="0" smtClean="0"/>
              <a:t>AVG</a:t>
            </a:r>
          </a:p>
          <a:p>
            <a:r>
              <a:rPr lang="en-US" dirty="0" smtClean="0"/>
              <a:t>Finding the maximum value in a column </a:t>
            </a:r>
            <a:r>
              <a:rPr lang="en-US" b="1" dirty="0" smtClean="0"/>
              <a:t>MAX</a:t>
            </a:r>
          </a:p>
          <a:p>
            <a:r>
              <a:rPr lang="en-US" dirty="0" smtClean="0"/>
              <a:t>Finding the minimum value in a column </a:t>
            </a:r>
            <a:r>
              <a:rPr lang="en-US" b="1" dirty="0" smtClean="0"/>
              <a:t>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6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Count(*) 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Students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Program = “HCI”;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Sum(Amount)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SalesReceipt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Max(Grade)</a:t>
            </a:r>
          </a:p>
          <a:p>
            <a:pPr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Assignments;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structured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3262-25B5-1C4F-BD79-D436774176A5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(INNER)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49916"/>
            <a:ext cx="4953000" cy="8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39030"/>
            <a:ext cx="2286000" cy="110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866" y="4267200"/>
            <a:ext cx="758716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93308" y="3267912"/>
            <a:ext cx="7385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Persons.FirstName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Orders.OrderNo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 JOIN Orders ON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Persons.P_Id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Orders.P_Id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195" idx="3"/>
          </p:cNvCxnSpPr>
          <p:nvPr/>
        </p:nvCxnSpPr>
        <p:spPr>
          <a:xfrm>
            <a:off x="2743200" y="2392782"/>
            <a:ext cx="1295400" cy="27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43200" y="2274334"/>
            <a:ext cx="1295400" cy="3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194" idx="1"/>
          </p:cNvCxnSpPr>
          <p:nvPr/>
        </p:nvCxnSpPr>
        <p:spPr>
          <a:xfrm flipV="1">
            <a:off x="2743200" y="2287173"/>
            <a:ext cx="1295400" cy="22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194" idx="1"/>
          </p:cNvCxnSpPr>
          <p:nvPr/>
        </p:nvCxnSpPr>
        <p:spPr>
          <a:xfrm flipV="1">
            <a:off x="2743200" y="2287173"/>
            <a:ext cx="1295400" cy="4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1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(OUTER) JOIN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49916"/>
            <a:ext cx="4953000" cy="87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39030"/>
            <a:ext cx="2286000" cy="110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93308" y="3411468"/>
            <a:ext cx="7385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Persons.FirstName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Orders.OrderNo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Person LEFT OUTER JOIN Orders ON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Persons.P_Id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Orders.P_Id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Persons.LastName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8195" idx="3"/>
          </p:cNvCxnSpPr>
          <p:nvPr/>
        </p:nvCxnSpPr>
        <p:spPr>
          <a:xfrm>
            <a:off x="2743200" y="2392782"/>
            <a:ext cx="1295400" cy="27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43200" y="2274334"/>
            <a:ext cx="1295400" cy="3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194" idx="1"/>
          </p:cNvCxnSpPr>
          <p:nvPr/>
        </p:nvCxnSpPr>
        <p:spPr>
          <a:xfrm flipV="1">
            <a:off x="2743200" y="2287173"/>
            <a:ext cx="1295400" cy="22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194" idx="1"/>
          </p:cNvCxnSpPr>
          <p:nvPr/>
        </p:nvCxnSpPr>
        <p:spPr>
          <a:xfrm flipV="1">
            <a:off x="2743200" y="2287173"/>
            <a:ext cx="1295400" cy="40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47800" y="623510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http://www.w3ctutorial.com/sql-advanced/</a:t>
            </a:r>
            <a:r>
              <a:rPr lang="en-US" dirty="0" smtClean="0">
                <a:hlinkClick r:id="rId5"/>
              </a:rPr>
              <a:t>sql_join_left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267200"/>
            <a:ext cx="7848600" cy="18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2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previous example, what kind of SQL query can we write to find customers with no orders?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9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database support: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comes “batteries included”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need to install anything.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smtClean="0">
                <a:solidFill>
                  <a:srgbClr val="FF0000"/>
                </a:solidFill>
              </a:rPr>
              <a:t>sqlite3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sqlite3 </a:t>
            </a:r>
            <a:r>
              <a:rPr lang="en-US" dirty="0"/>
              <a:t>d</a:t>
            </a:r>
            <a:r>
              <a:rPr lang="en-US" dirty="0" smtClean="0"/>
              <a:t>ocumentation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https://docs.python.org/3/library/sqlite3.</a:t>
            </a:r>
            <a:r>
              <a:rPr lang="en-US" dirty="0" smtClean="0">
                <a:hlinkClick r:id="rId3"/>
              </a:rPr>
              <a:t>html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34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SQLite?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self-contained</a:t>
            </a:r>
            <a:r>
              <a:rPr lang="en-US" dirty="0"/>
              <a:t>, </a:t>
            </a:r>
            <a:r>
              <a:rPr lang="en-US" dirty="0" err="1"/>
              <a:t>serverless</a:t>
            </a:r>
            <a:r>
              <a:rPr lang="en-US" dirty="0"/>
              <a:t>, zero-configuration, transactional SQL database engine. </a:t>
            </a:r>
            <a:r>
              <a:rPr lang="en-US" dirty="0" smtClean="0"/>
              <a:t>File-based solution makes it extremely portable</a:t>
            </a:r>
          </a:p>
          <a:p>
            <a:r>
              <a:rPr lang="en-US" dirty="0" smtClean="0"/>
              <a:t>The </a:t>
            </a:r>
            <a:r>
              <a:rPr lang="en-US" dirty="0"/>
              <a:t>most widely deployed SQL database engine in the world</a:t>
            </a:r>
            <a:r>
              <a:rPr lang="en-US" dirty="0" smtClean="0"/>
              <a:t>. [According to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://www.sqlite.org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]</a:t>
            </a:r>
            <a:endParaRPr lang="en-US" dirty="0" smtClean="0"/>
          </a:p>
          <a:p>
            <a:r>
              <a:rPr lang="en-US" dirty="0" smtClean="0"/>
              <a:t>Packaged as a </a:t>
            </a:r>
            <a:r>
              <a:rPr lang="en-US" dirty="0"/>
              <a:t>C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Doesn’t </a:t>
            </a:r>
            <a:r>
              <a:rPr lang="en-US" dirty="0"/>
              <a:t>require a separate server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Allows </a:t>
            </a:r>
            <a:r>
              <a:rPr lang="en-US" dirty="0"/>
              <a:t>accessing the database using a nonstandard variant of the SQL query language. Some applications can use SQLite for internal data storage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Unlike MySQL and </a:t>
            </a:r>
            <a:r>
              <a:rPr lang="en-US" dirty="0" err="1" smtClean="0"/>
              <a:t>PostGres</a:t>
            </a:r>
            <a:r>
              <a:rPr lang="en-US" dirty="0" smtClean="0"/>
              <a:t>, there is no support for concurrency - &gt; no multi-user support</a:t>
            </a:r>
          </a:p>
          <a:p>
            <a:pPr marL="0" indent="0">
              <a:buNone/>
            </a:pPr>
            <a:r>
              <a:rPr lang="en-US" dirty="0" smtClean="0"/>
              <a:t>Reference: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docs.python.org/2/library/sqlite3.html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44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Create a </a:t>
            </a:r>
            <a:r>
              <a:rPr lang="en-US" u="sng" dirty="0" smtClean="0"/>
              <a:t>connection</a:t>
            </a:r>
            <a:r>
              <a:rPr lang="en-US" dirty="0" smtClean="0"/>
              <a:t> to the database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</a:t>
            </a:r>
            <a:r>
              <a:rPr lang="en-US" u="sng" dirty="0" smtClean="0"/>
              <a:t>cursor</a:t>
            </a:r>
            <a:r>
              <a:rPr lang="en-US" dirty="0" smtClean="0"/>
              <a:t> object and use it to execute SQL commands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07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 Using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u="sng" dirty="0" smtClean="0"/>
              <a:t>connection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Option 1</a:t>
            </a:r>
            <a:r>
              <a:rPr lang="en-US" dirty="0" smtClean="0"/>
              <a:t>: Opening/creating a database on disk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sqlite3.connect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('/path/to/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 smtClean="0"/>
              <a:t>Option 2</a:t>
            </a:r>
            <a:r>
              <a:rPr lang="en-US" dirty="0" smtClean="0"/>
              <a:t>: Creating a database in memory</a:t>
            </a:r>
          </a:p>
          <a:p>
            <a:pPr lvl="1"/>
            <a:r>
              <a:rPr lang="en-US" dirty="0" smtClean="0"/>
              <a:t>Fast transactions on more limited-size datasets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sqlite3.connect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(':memory:')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8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2: Using the </a:t>
            </a: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en-US" u="sng" dirty="0" smtClean="0"/>
              <a:t>cursor</a:t>
            </a:r>
            <a:r>
              <a:rPr lang="en-US" dirty="0" smtClean="0"/>
              <a:t> object to write changes to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Create table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stocks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(date text, trans text, symbol text,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real, price real)')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Insert </a:t>
            </a:r>
            <a:r>
              <a:rPr lang="en-US" dirty="0" smtClean="0"/>
              <a:t>one </a:t>
            </a:r>
            <a:r>
              <a:rPr lang="en-US" dirty="0"/>
              <a:t>row of data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INTO stocks VALUES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'2006-01-05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','BUY','RHAT',100,35.14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)”)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Insert several rows of data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purchases = [('2006-03-28', 'BUY', 'IBM', 1000, 45.00),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('2006-04-05', 'BUY', 'MSFT', 1000, 72.00),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('2006-04-06', 'SELL', 'IBM', 500, 53.00),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c.executemany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stocks VALUES (?,?,?,?,?)', purchases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Save (commit) the changes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We can also close the connection if we are done with it.</a:t>
            </a:r>
          </a:p>
          <a:p>
            <a:pPr marL="0" indent="0">
              <a:buNone/>
            </a:pPr>
            <a:r>
              <a:rPr lang="en-US" dirty="0"/>
              <a:t># Just be sure any changes have been committed or they will be lost.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44678" y="6056591"/>
            <a:ext cx="525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Source:  http</a:t>
            </a:r>
            <a:r>
              <a:rPr lang="en-US" dirty="0">
                <a:hlinkClick r:id="rId3"/>
              </a:rPr>
              <a:t>://docs.python.org/2/library/sqlite3.html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5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deleting tables and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1600" dirty="0" smtClean="0"/>
              <a:t>Creating a table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customer(C_CUSTKEY INT, C_NAME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TEXT)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cur.executemany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customer VALUES(?, ?, ?, ?, ?, ?, ?, ?)", 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/>
              <a:t>Deleting a table</a:t>
            </a:r>
            <a:endParaRPr lang="en-US" sz="1600" dirty="0"/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TABLE IF EXISTS customer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5543" y="3429000"/>
            <a:ext cx="753291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SQL </a:t>
            </a:r>
            <a:r>
              <a:rPr lang="en-US" u="sng" dirty="0" err="1" smtClean="0"/>
              <a:t>Datatypes</a:t>
            </a:r>
            <a:r>
              <a:rPr lang="en-US" dirty="0" smtClean="0"/>
              <a:t> (</a:t>
            </a:r>
            <a:r>
              <a:rPr lang="en-US" dirty="0" err="1" smtClean="0"/>
              <a:t>sqlite</a:t>
            </a:r>
            <a:r>
              <a:rPr lang="en-US" dirty="0" smtClean="0"/>
              <a:t> 3)</a:t>
            </a:r>
          </a:p>
          <a:p>
            <a:r>
              <a:rPr lang="en-US" b="1" dirty="0"/>
              <a:t>NULL</a:t>
            </a:r>
            <a:r>
              <a:rPr lang="en-US" dirty="0"/>
              <a:t>. The value is a NULL value.</a:t>
            </a:r>
          </a:p>
          <a:p>
            <a:r>
              <a:rPr lang="en-US" b="1" dirty="0"/>
              <a:t>INTEGER</a:t>
            </a:r>
            <a:r>
              <a:rPr lang="en-US" dirty="0"/>
              <a:t>. </a:t>
            </a:r>
            <a:r>
              <a:rPr lang="en-US" dirty="0" smtClean="0"/>
              <a:t>A signed </a:t>
            </a:r>
            <a:r>
              <a:rPr lang="en-US" dirty="0"/>
              <a:t>integer, stored in 1, 2, 3, 4, 6, or 8 bytes depending on the magnitude of the value.</a:t>
            </a:r>
          </a:p>
          <a:p>
            <a:r>
              <a:rPr lang="en-US" b="1" dirty="0"/>
              <a:t>REAL</a:t>
            </a:r>
            <a:r>
              <a:rPr lang="en-US" dirty="0"/>
              <a:t>. </a:t>
            </a:r>
            <a:r>
              <a:rPr lang="en-US" dirty="0" smtClean="0"/>
              <a:t>Floating </a:t>
            </a:r>
            <a:r>
              <a:rPr lang="en-US" dirty="0"/>
              <a:t>point value, stored as an 8-byte IEEE floating point number.</a:t>
            </a:r>
          </a:p>
          <a:p>
            <a:r>
              <a:rPr lang="en-US" b="1" dirty="0"/>
              <a:t>TEXT</a:t>
            </a:r>
            <a:r>
              <a:rPr lang="en-US" dirty="0"/>
              <a:t>. The value is a text string, stored using the database encoding (UTF-8, UTF-16BE or UTF-16LE)</a:t>
            </a:r>
            <a:r>
              <a:rPr lang="en-US" dirty="0" smtClean="0"/>
              <a:t>. Default is UTF-8 for slite3 in python.</a:t>
            </a:r>
            <a:endParaRPr lang="en-US" dirty="0"/>
          </a:p>
          <a:p>
            <a:r>
              <a:rPr lang="en-US" b="1" dirty="0"/>
              <a:t>BLOB</a:t>
            </a:r>
            <a:r>
              <a:rPr lang="en-US" dirty="0"/>
              <a:t>. The value is a blob of data, stored exactly as it was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3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Retrieving data with SELECT statements in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dirty="0"/>
              <a:t>cursor as an </a:t>
            </a:r>
            <a:r>
              <a:rPr lang="en-US" dirty="0" smtClean="0"/>
              <a:t>iterator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esults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* FROM stocks ORDER BY price')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row 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</a:p>
          <a:p>
            <a:r>
              <a:rPr lang="en-US" dirty="0" smtClean="0"/>
              <a:t>Call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results.fetchone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to retrieve </a:t>
            </a:r>
            <a:r>
              <a:rPr lang="en-US" dirty="0"/>
              <a:t>a single matching </a:t>
            </a:r>
            <a:r>
              <a:rPr lang="en-US" dirty="0" smtClean="0"/>
              <a:t>row. Once executed, results will no longer contain the first row.</a:t>
            </a:r>
            <a:endParaRPr lang="en-US" dirty="0"/>
          </a:p>
          <a:p>
            <a:r>
              <a:rPr lang="en-US" dirty="0" smtClean="0"/>
              <a:t>Call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results.fetchall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to retrieve </a:t>
            </a:r>
            <a:r>
              <a:rPr lang="en-US" dirty="0"/>
              <a:t>a list of the matching rows.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Beautiful Soup</a:t>
            </a:r>
            <a:br>
              <a:rPr lang="en-US" sz="3600" dirty="0" smtClean="0"/>
            </a:br>
            <a:r>
              <a:rPr lang="en-US" sz="3600" dirty="0" smtClean="0"/>
              <a:t>is a powerful, widely-used parsing module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224"/>
            <a:ext cx="8229600" cy="38966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Python module that wraps existing HTML, XML parsers</a:t>
            </a:r>
          </a:p>
          <a:p>
            <a:r>
              <a:rPr lang="en-US" dirty="0" smtClean="0"/>
              <a:t>Installation:</a:t>
            </a:r>
            <a:endParaRPr lang="en-US" dirty="0"/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pip3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beautifulsoup4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After parsing a page, you can do things like this:</a:t>
            </a:r>
          </a:p>
          <a:p>
            <a:pPr lvl="1"/>
            <a:r>
              <a:rPr lang="en-US" sz="2600" dirty="0" smtClean="0"/>
              <a:t>Find </a:t>
            </a:r>
            <a:r>
              <a:rPr lang="en-US" sz="2600" dirty="0"/>
              <a:t>all the </a:t>
            </a:r>
            <a:r>
              <a:rPr lang="en-US" sz="2600" dirty="0" smtClean="0"/>
              <a:t>links on the page</a:t>
            </a:r>
          </a:p>
          <a:p>
            <a:pPr lvl="1"/>
            <a:r>
              <a:rPr lang="en-US" sz="2600" dirty="0" smtClean="0"/>
              <a:t>Find </a:t>
            </a:r>
            <a:r>
              <a:rPr lang="en-US" sz="2600" dirty="0"/>
              <a:t>all the links of class </a:t>
            </a:r>
            <a:r>
              <a:rPr lang="en-US" sz="2600" dirty="0" err="1" smtClean="0"/>
              <a:t>externalLink</a:t>
            </a:r>
            <a:endParaRPr lang="en-US" sz="2600" dirty="0" smtClean="0"/>
          </a:p>
          <a:p>
            <a:pPr lvl="1"/>
            <a:r>
              <a:rPr lang="en-US" sz="2600" dirty="0" smtClean="0"/>
              <a:t>Find </a:t>
            </a:r>
            <a:r>
              <a:rPr lang="en-US" sz="2600" dirty="0"/>
              <a:t>all the links whose </a:t>
            </a:r>
            <a:r>
              <a:rPr lang="en-US" sz="2600" dirty="0" err="1"/>
              <a:t>urls</a:t>
            </a:r>
            <a:r>
              <a:rPr lang="en-US" sz="2600" dirty="0"/>
              <a:t> match "</a:t>
            </a:r>
            <a:r>
              <a:rPr lang="en-US" sz="2600" dirty="0" smtClean="0"/>
              <a:t>foo.com"</a:t>
            </a:r>
            <a:endParaRPr lang="en-US" sz="2600" dirty="0"/>
          </a:p>
          <a:p>
            <a:pPr lvl="1"/>
            <a:r>
              <a:rPr lang="en-US" sz="2600" dirty="0" smtClean="0"/>
              <a:t>Find </a:t>
            </a:r>
            <a:r>
              <a:rPr lang="en-US" sz="2600" dirty="0"/>
              <a:t>the table heading that's got bold text</a:t>
            </a:r>
            <a:r>
              <a:rPr lang="en-US" sz="2600" dirty="0" smtClean="0"/>
              <a:t>, then get that text</a:t>
            </a: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5939393"/>
            <a:ext cx="60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Reference:  http</a:t>
            </a:r>
            <a:r>
              <a:rPr lang="en-US" dirty="0">
                <a:hlinkClick r:id="rId3"/>
              </a:rPr>
              <a:t>://www.crummy.com/software/BeautifulSoup/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44CA-E524-8942-BA09-A56AA263C8CB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Python Packages for Database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A9CD-E03E-470E-A1F1-67531AF0EE6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MySQLdb</a:t>
            </a:r>
            <a:endParaRPr lang="en-US" dirty="0" smtClean="0"/>
          </a:p>
          <a:p>
            <a:pPr lvl="1"/>
            <a:r>
              <a:rPr lang="en-US" dirty="0" err="1"/>
              <a:t>MySQLdb</a:t>
            </a:r>
            <a:r>
              <a:rPr lang="en-US" dirty="0"/>
              <a:t> is an interface to the popular MySQL database server for Python. 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https://pypi.python.org/pypi/MySQL-</a:t>
            </a:r>
            <a:r>
              <a:rPr lang="en-US" dirty="0" smtClean="0">
                <a:hlinkClick r:id="rId3"/>
              </a:rPr>
              <a:t>python</a:t>
            </a:r>
            <a:endParaRPr lang="en-US" dirty="0" smtClean="0"/>
          </a:p>
          <a:p>
            <a:r>
              <a:rPr lang="en-US" dirty="0" err="1" smtClean="0"/>
              <a:t>cx_Oracle</a:t>
            </a:r>
            <a:endParaRPr lang="en-US" dirty="0" smtClean="0"/>
          </a:p>
          <a:p>
            <a:pPr lvl="1"/>
            <a:r>
              <a:rPr lang="en-US" dirty="0"/>
              <a:t>Python interface to Oracle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>
                <a:hlinkClick r:id="rId4"/>
              </a:rPr>
              <a:t>http://pypi.python.org/pypi/</a:t>
            </a:r>
            <a:r>
              <a:rPr lang="en-US" dirty="0" smtClean="0">
                <a:hlinkClick r:id="rId4"/>
              </a:rPr>
              <a:t>cx_Oracle</a:t>
            </a: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9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word about HTML parsing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looks </a:t>
            </a:r>
            <a:r>
              <a:rPr lang="en-US" dirty="0"/>
              <a:t>simple enough: it must be really easy to parse Web pages, right?</a:t>
            </a:r>
            <a:endParaRPr lang="en-US" dirty="0" smtClean="0"/>
          </a:p>
          <a:p>
            <a:r>
              <a:rPr lang="en-US" dirty="0" smtClean="0"/>
              <a:t>Wrong!  It's surprisingly difficult. </a:t>
            </a:r>
          </a:p>
          <a:p>
            <a:r>
              <a:rPr lang="en-US" dirty="0" smtClean="0"/>
              <a:t>Reason #1: Many </a:t>
            </a:r>
            <a:r>
              <a:rPr lang="en-US" dirty="0"/>
              <a:t>Web pages are </a:t>
            </a:r>
            <a:r>
              <a:rPr lang="en-US" dirty="0" smtClean="0"/>
              <a:t>malformed</a:t>
            </a:r>
            <a:r>
              <a:rPr lang="en-US" dirty="0"/>
              <a:t>.  </a:t>
            </a:r>
            <a:r>
              <a:rPr lang="en-US" dirty="0" smtClean="0"/>
              <a:t>Part of the hardest part of parsing is to find and fix these..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&gt;&lt;b /&gt;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&lt;/a&gt;")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&lt;html&gt;&lt;head&gt;&lt;/head&gt;&lt;body&gt;&lt;a&gt;&lt;b&gt;&lt;/b&gt;&lt;/a&gt;&lt;/body&gt;&lt;/html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Reason #2: Some Web pages are technically valid, but auto-generated HTML that breaks the parser's worst-case assumptions</a:t>
            </a:r>
          </a:p>
          <a:p>
            <a:pPr marL="0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="./foo/../foo/../</a:t>
            </a:r>
            <a:r>
              <a:rPr lang="en-US" sz="2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[681 times]/</a:t>
            </a:r>
            <a:r>
              <a:rPr lang="en-US" sz="21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bar&lt;/a&gt;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078-77ED-423B-B670-199B4CE4288C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B7A1-3618-8540-BF9B-401D8C1E1403}" type="datetime1">
              <a:rPr lang="en-US" smtClean="0"/>
              <a:t>9/4/17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6104</Words>
  <Application>Microsoft Macintosh PowerPoint</Application>
  <PresentationFormat>On-screen Show (4:3)</PresentationFormat>
  <Paragraphs>1140</Paragraphs>
  <Slides>80</Slides>
  <Notes>80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SI 618 Refresher on BeautifulSoup, APIs, and Databases</vt:lpstr>
      <vt:lpstr>Data Gathering/Storing/Processing</vt:lpstr>
      <vt:lpstr>Data Gathering</vt:lpstr>
      <vt:lpstr>Data Gathering</vt:lpstr>
      <vt:lpstr>Python module for fetching Web resources:  urllib3</vt:lpstr>
      <vt:lpstr>Other urllib3 methods</vt:lpstr>
      <vt:lpstr>Parsing structured content</vt:lpstr>
      <vt:lpstr>Beautiful Soup is a powerful, widely-used parsing module</vt:lpstr>
      <vt:lpstr>A word about HTML parsing </vt:lpstr>
      <vt:lpstr>Beautiful Soup Example</vt:lpstr>
      <vt:lpstr>BeautifulSoup tag tree: A graphical example of simple HTML</vt:lpstr>
      <vt:lpstr>Navigating the parse tree</vt:lpstr>
      <vt:lpstr>Quick and easy test</vt:lpstr>
      <vt:lpstr>PowerPoint Presentation</vt:lpstr>
      <vt:lpstr>Searching and filtering the parse tree</vt:lpstr>
      <vt:lpstr>Searching and filtering the tree:  find_all method</vt:lpstr>
      <vt:lpstr>Searching and filtering the tree:  find_all method</vt:lpstr>
      <vt:lpstr>You can filter the tree with regular expressions (remember those?)</vt:lpstr>
      <vt:lpstr>Manipulating HTML: tags</vt:lpstr>
      <vt:lpstr>find_all exercises for the reader</vt:lpstr>
      <vt:lpstr>Fetching and parsing together</vt:lpstr>
      <vt:lpstr>XML</vt:lpstr>
      <vt:lpstr>Beyond Web pages: XML Facts</vt:lpstr>
      <vt:lpstr>Example XML</vt:lpstr>
      <vt:lpstr>Root Node</vt:lpstr>
      <vt:lpstr>Child nodes</vt:lpstr>
      <vt:lpstr>Attributes</vt:lpstr>
      <vt:lpstr>Tree Structure</vt:lpstr>
      <vt:lpstr>XML parsing in Python</vt:lpstr>
      <vt:lpstr>Alternate Python XML parsing</vt:lpstr>
      <vt:lpstr>XML tag clouds!</vt:lpstr>
      <vt:lpstr>XML government lobbying data sample See senate-lobbying-2013_1_1_1.xml  in lectures/week1</vt:lpstr>
      <vt:lpstr>Tag Clouds with wordcloud</vt:lpstr>
      <vt:lpstr>Example: Creating tag cloud from lobbying data</vt:lpstr>
      <vt:lpstr>PowerPoint Presentation</vt:lpstr>
      <vt:lpstr>JSON</vt:lpstr>
      <vt:lpstr>JSON: JavaScript Object Notation</vt:lpstr>
      <vt:lpstr>XML vs JSON</vt:lpstr>
      <vt:lpstr>JSON and Python</vt:lpstr>
      <vt:lpstr>Using the json module</vt:lpstr>
      <vt:lpstr>Many useful options to dumps and loads: sort_keys, indent</vt:lpstr>
      <vt:lpstr>Web APIs</vt:lpstr>
      <vt:lpstr>An acronym you should know: Representational State Transfer (REST) APIs</vt:lpstr>
      <vt:lpstr>Content Types used by Web Services</vt:lpstr>
      <vt:lpstr>Yelp API</vt:lpstr>
      <vt:lpstr>Twitter API</vt:lpstr>
      <vt:lpstr>Resources</vt:lpstr>
      <vt:lpstr>Data Processing</vt:lpstr>
      <vt:lpstr>Data Processing</vt:lpstr>
      <vt:lpstr>What is a database? And why are they fascinating and exciting?</vt:lpstr>
      <vt:lpstr>The basic unit of a database is a record</vt:lpstr>
      <vt:lpstr>Why use a database?</vt:lpstr>
      <vt:lpstr>Relational Databases</vt:lpstr>
      <vt:lpstr>ACID</vt:lpstr>
      <vt:lpstr>Other revolutionary database technologies</vt:lpstr>
      <vt:lpstr>How is data in a relational database accessed? Most popular: Structured Query Language (SQL)</vt:lpstr>
      <vt:lpstr>The parts of an example SQL SELECT statement</vt:lpstr>
      <vt:lpstr>SQL syntax is English-like</vt:lpstr>
      <vt:lpstr>DISTINCT</vt:lpstr>
      <vt:lpstr>WHERE Clause</vt:lpstr>
      <vt:lpstr>Comparison Operators</vt:lpstr>
      <vt:lpstr>Wildcards and LIKE</vt:lpstr>
      <vt:lpstr>NULL Means Nothing</vt:lpstr>
      <vt:lpstr>ORDER BY Clause</vt:lpstr>
      <vt:lpstr>Grouping/Aggregation Functions</vt:lpstr>
      <vt:lpstr>The HAVING clause</vt:lpstr>
      <vt:lpstr>Difference Between Having and Where</vt:lpstr>
      <vt:lpstr>Aggregation Functions</vt:lpstr>
      <vt:lpstr>Examples</vt:lpstr>
      <vt:lpstr>(INNER) JOIN</vt:lpstr>
      <vt:lpstr>LEFT (OUTER) JOIN</vt:lpstr>
      <vt:lpstr>Quiz</vt:lpstr>
      <vt:lpstr>Python database support: sqlite</vt:lpstr>
      <vt:lpstr>What is SQLite?</vt:lpstr>
      <vt:lpstr>Using Sqlite</vt:lpstr>
      <vt:lpstr>Step 1. Using sqlite connection object</vt:lpstr>
      <vt:lpstr>Step 2: Using the sqlite cursor object to write changes to a database</vt:lpstr>
      <vt:lpstr>Creating and deleting tables and records</vt:lpstr>
      <vt:lpstr>Retrieving data with SELECT statements in sqlite</vt:lpstr>
      <vt:lpstr>Other Python Packages for Database Connection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618 Refresher on BeautifulSoup, APIs, and Databases</dc:title>
  <dc:creator>Budak, Ceren</dc:creator>
  <cp:lastModifiedBy>Budak, Ceren</cp:lastModifiedBy>
  <cp:revision>53</cp:revision>
  <dcterms:created xsi:type="dcterms:W3CDTF">2017-08-15T14:57:09Z</dcterms:created>
  <dcterms:modified xsi:type="dcterms:W3CDTF">2017-09-05T14:41:05Z</dcterms:modified>
</cp:coreProperties>
</file>