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EC0"/>
    <a:srgbClr val="C7E6A4"/>
    <a:srgbClr val="A4D76B"/>
    <a:srgbClr val="E5F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F76E-68A8-44A7-86A8-B640741AC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oogle Sans Medium" panose="020B0603030502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0D668-7260-4363-80AD-6A6DF245E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oogle Sans" panose="020B0503030502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11A-CA46-4360-AF8C-C216E593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BF8E-C273-4F72-9278-8D85C3A3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9648-0951-476D-99AC-50E0C124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7A35-76A7-45D2-AB4F-2BED7185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C144-0198-42F4-99DF-3FA0CB940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AD1C-C7AA-446E-9947-AE450647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FBDB-C134-4420-8CFB-863D2D7D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5FCE-AF9A-4AC2-9FAD-8DFF0FD7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54748-12D6-447F-9976-BE0A19ABF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B21A9-9BC5-4DEE-8B34-5D222147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815E-F0FA-490C-A692-8D43E88D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C605-13B8-4EE5-84AB-4BAD0022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FEF6-EB84-404D-86AA-6214881B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EA37-BB76-4D43-A460-BA470829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oogle Sans Medium" panose="020B0603030502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8374-9FB4-4CF2-B4E1-ED670629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oogle Sans" panose="020B0503030502040204" pitchFamily="34" charset="0"/>
              </a:defRPr>
            </a:lvl1pPr>
            <a:lvl2pPr>
              <a:defRPr>
                <a:latin typeface="Google Sans" panose="020B0503030502040204" pitchFamily="34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2E9C-1151-47A0-B0EA-F52B54A1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54D5-1AAC-4F2B-BF38-D4231B75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D3F5-A312-4302-ACD7-9524BFEE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3173-7C0C-4596-BBFF-FC08C95A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A9BD-B83A-45D6-88C0-03F4B46D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D5C2-65DB-4F7A-9A13-77EC62DC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DE13-8BB7-4EF7-9B2F-5BF8DDC3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A22A-B112-4072-BB72-165C9777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CA94-9720-4EAD-9538-DBB9CFE6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D2A5-EC59-4813-ADA8-C50A062A7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F8967-BEFA-47DC-8263-2D8867A7E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E0AE-C626-43E4-821F-AA59B7A8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F231-FE3F-407C-A258-65BAB95E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7247-4205-49BB-AA5E-C3F5F8F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9022-C1B4-4366-9939-74C544E0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2D85-E8E8-4639-925A-BB165B4E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F190D-E490-4864-8F5F-6E5ED748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62BE6-4777-412E-AA47-F3CF9E059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C66E5-1964-4E6F-A6DF-A57949757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041B4-F503-435B-90CD-C6EA5947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94CF9-D4BF-4204-9794-87F9CA7E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D05C7-912B-4D45-8F57-C50A3E0B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7A45-2570-4210-A483-58EFDA95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5EAA5-CEB3-4F8B-973E-EC44989E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8518-4D92-43D7-848B-117A0F05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DAF5A-ADDE-4C31-82B6-E2419CA2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EB759-BC12-47BB-A09B-6039648D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9E0D4-3895-4D32-B894-EBB80EEF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DB9E3-341E-4E8F-8C2C-BB9DA4A0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CDEE-3248-4223-92EF-B67C07FF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6BD5-44C5-415B-B571-ACD9FCC2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5FAED-AA32-49C8-AC4E-0B560A8A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BD28C-DC1C-4786-B011-90EECF9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7700-C045-4DAC-982C-AF0EF755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2323-5D43-4A0C-9086-CD08BB0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A346-F2AF-4826-B237-EAC5265A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9931E-53F4-4380-BC55-AAD95FDBA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F407-D347-4794-865E-09E44854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E4506-199D-4F41-BB9F-A119C8A3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F28EE-C513-44C1-A54E-3CE88D73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660F5-4F5C-4F74-958F-E8EF1502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D86AD-2F66-4485-B279-2DE86E7A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9DF2-6A9D-49EB-B44B-2FC9A272B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F7A3-C430-4497-9014-1D132A09D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7F55-88BA-49CD-AD7D-D045F177BA48}" type="datetimeFigureOut">
              <a:rPr lang="en-US" smtClean="0"/>
              <a:t>30-Jan-22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316E1-8BB0-4DF0-9A3D-DE80FCCB0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4F83-F22F-4B32-B614-B871A67D8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F4CF-141D-49A5-A48E-5BCB2F18A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ogle Sans Medium" panose="020B0603030502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625A-0C4C-4DAD-9D2A-9ADB126DF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ogle Sans Medium" panose="020B0603030502040204" pitchFamily="34" charset="0"/>
              </a:rPr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387720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5E78-4502-49F8-8DDD-060EFEFA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7435"/>
            <a:ext cx="4569823" cy="1325563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D75-7B98-494A-860E-524EA60E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4194"/>
            <a:ext cx="10515600" cy="981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structures are the way of organizing data in computer for effective use of the data.</a:t>
            </a:r>
          </a:p>
        </p:txBody>
      </p:sp>
    </p:spTree>
    <p:extLst>
      <p:ext uri="{BB962C8B-B14F-4D97-AF65-F5344CB8AC3E}">
        <p14:creationId xmlns:p14="http://schemas.microsoft.com/office/powerpoint/2010/main" val="376500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2E41-68FF-4D7B-B94C-B5199878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68" y="844474"/>
            <a:ext cx="6920276" cy="1325563"/>
          </a:xfrm>
        </p:spPr>
        <p:txBody>
          <a:bodyPr/>
          <a:lstStyle/>
          <a:p>
            <a:pPr algn="ctr"/>
            <a:r>
              <a:rPr lang="en-US" dirty="0"/>
              <a:t>Types of Data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445FC-67CF-44A3-8241-A8877A5413F4}"/>
              </a:ext>
            </a:extLst>
          </p:cNvPr>
          <p:cNvSpPr/>
          <p:nvPr/>
        </p:nvSpPr>
        <p:spPr>
          <a:xfrm>
            <a:off x="1053737" y="3333206"/>
            <a:ext cx="322217" cy="942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83E69-1EAD-43B4-8435-CF0109E4462E}"/>
              </a:ext>
            </a:extLst>
          </p:cNvPr>
          <p:cNvSpPr/>
          <p:nvPr/>
        </p:nvSpPr>
        <p:spPr>
          <a:xfrm>
            <a:off x="1476102" y="3333206"/>
            <a:ext cx="322217" cy="942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518BF9-A718-4EDA-9CE6-3769386CC1C2}"/>
              </a:ext>
            </a:extLst>
          </p:cNvPr>
          <p:cNvSpPr/>
          <p:nvPr/>
        </p:nvSpPr>
        <p:spPr>
          <a:xfrm>
            <a:off x="1898467" y="3333206"/>
            <a:ext cx="322217" cy="942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3F2E8-C837-4165-BC17-08BB21725658}"/>
              </a:ext>
            </a:extLst>
          </p:cNvPr>
          <p:cNvSpPr/>
          <p:nvPr/>
        </p:nvSpPr>
        <p:spPr>
          <a:xfrm>
            <a:off x="2320832" y="3333206"/>
            <a:ext cx="322217" cy="942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E6D37-4AE2-437C-B18D-3A1619E0559A}"/>
              </a:ext>
            </a:extLst>
          </p:cNvPr>
          <p:cNvSpPr txBox="1"/>
          <p:nvPr/>
        </p:nvSpPr>
        <p:spPr>
          <a:xfrm>
            <a:off x="931814" y="4465711"/>
            <a:ext cx="301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oogle Sans Medium" panose="020B0603030502040204" pitchFamily="34" charset="0"/>
              </a:rPr>
              <a:t>Linear Data Structures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B4B11-632D-4081-B70C-64A3FE43A11A}"/>
              </a:ext>
            </a:extLst>
          </p:cNvPr>
          <p:cNvSpPr txBox="1"/>
          <p:nvPr/>
        </p:nvSpPr>
        <p:spPr>
          <a:xfrm>
            <a:off x="812692" y="1182950"/>
            <a:ext cx="9294476" cy="1107996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400" dirty="0">
                <a:latin typeface="Google Sans" panose="020B0503030502040204" pitchFamily="34" charset="0"/>
              </a:rPr>
              <a:t>When the elements are stored on contiguous memory locations then data structure is called linear data structure.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0CBE1-BD62-4CAA-8A77-97172A81C31D}"/>
              </a:ext>
            </a:extLst>
          </p:cNvPr>
          <p:cNvSpPr txBox="1"/>
          <p:nvPr/>
        </p:nvSpPr>
        <p:spPr>
          <a:xfrm>
            <a:off x="5808555" y="4332298"/>
            <a:ext cx="5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ogle Sans" panose="020B0503030502040204" pitchFamily="34" charset="0"/>
              </a:rPr>
              <a:t>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79E39-A625-4F66-88F1-B24FE9CF1142}"/>
              </a:ext>
            </a:extLst>
          </p:cNvPr>
          <p:cNvSpPr txBox="1"/>
          <p:nvPr/>
        </p:nvSpPr>
        <p:spPr>
          <a:xfrm>
            <a:off x="6296544" y="4327889"/>
            <a:ext cx="5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ogle Sans" panose="020B0503030502040204" pitchFamily="34" charset="0"/>
              </a:rPr>
              <a:t>201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33802-E8A1-4C18-AA66-2395BC97ED06}"/>
              </a:ext>
            </a:extLst>
          </p:cNvPr>
          <p:cNvSpPr txBox="1"/>
          <p:nvPr/>
        </p:nvSpPr>
        <p:spPr>
          <a:xfrm>
            <a:off x="6770237" y="4330137"/>
            <a:ext cx="5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ogle Sans" panose="020B0503030502040204" pitchFamily="34" charset="0"/>
              </a:rPr>
              <a:t>202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7F914-4FB2-4D64-95BC-B1F41754B561}"/>
              </a:ext>
            </a:extLst>
          </p:cNvPr>
          <p:cNvSpPr txBox="1"/>
          <p:nvPr/>
        </p:nvSpPr>
        <p:spPr>
          <a:xfrm>
            <a:off x="5114978" y="4635665"/>
            <a:ext cx="248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Google Sans Medium" panose="020B0603030502040204" pitchFamily="34" charset="0"/>
              </a:rPr>
              <a:t>MEMORY LOCATIONS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A4EC2-4BFF-4DCE-BF4D-A519B867F0AF}"/>
              </a:ext>
            </a:extLst>
          </p:cNvPr>
          <p:cNvSpPr txBox="1"/>
          <p:nvPr/>
        </p:nvSpPr>
        <p:spPr>
          <a:xfrm>
            <a:off x="5354083" y="4327888"/>
            <a:ext cx="55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ogle Sans" panose="020B0503030502040204" pitchFamily="34" charset="0"/>
              </a:rPr>
              <a:t>190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C1303A8-C59B-434E-B4E0-2FABEE83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627" y="3429000"/>
            <a:ext cx="3625402" cy="68427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90E69C4-E22D-44D6-AFA9-526FBBC3B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2249" y="2848225"/>
            <a:ext cx="3938481" cy="234475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93D4FAE-F5BE-4082-8410-C9AB29D8D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0028" y="2848225"/>
            <a:ext cx="2588510" cy="24943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F8343BC-0F24-4110-AF14-64E13B092256}"/>
              </a:ext>
            </a:extLst>
          </p:cNvPr>
          <p:cNvSpPr txBox="1"/>
          <p:nvPr/>
        </p:nvSpPr>
        <p:spPr>
          <a:xfrm>
            <a:off x="931814" y="2443323"/>
            <a:ext cx="301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oogle Sans Medium" panose="020B0603030502040204" pitchFamily="34" charset="0"/>
              </a:rPr>
              <a:t>For Example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1A99C2-0794-4928-AF3A-F461A05273F1}"/>
              </a:ext>
            </a:extLst>
          </p:cNvPr>
          <p:cNvSpPr txBox="1"/>
          <p:nvPr/>
        </p:nvSpPr>
        <p:spPr>
          <a:xfrm>
            <a:off x="7744446" y="3143437"/>
            <a:ext cx="2488166" cy="1754326"/>
          </a:xfrm>
          <a:prstGeom prst="rect">
            <a:avLst/>
          </a:prstGeom>
          <a:solidFill>
            <a:srgbClr val="E5F3FF"/>
          </a:solidFill>
        </p:spPr>
        <p:txBody>
          <a:bodyPr wrap="square" lIns="137160" tIns="137160" rIns="137160" bIns="137160" rtlCol="0" anchor="ctr" anchorCtr="0">
            <a:spAutoFit/>
          </a:bodyPr>
          <a:lstStyle/>
          <a:p>
            <a:r>
              <a:rPr lang="en-US" sz="1600" b="0" dirty="0">
                <a:effectLst/>
                <a:latin typeface="Google Sans" panose="020B0503030502040204" pitchFamily="34" charset="0"/>
              </a:rPr>
              <a:t>Implementation of the linear structure of data in a computer’s memory is easy as the data is organized sequentially.</a:t>
            </a:r>
            <a:endParaRPr lang="en-US" sz="1600" dirty="0">
              <a:solidFill>
                <a:srgbClr val="008000"/>
              </a:solidFill>
              <a:latin typeface="Google Sans" panose="020B0503030502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7F7CB-514F-408C-98AF-B5458877AC14}"/>
              </a:ext>
            </a:extLst>
          </p:cNvPr>
          <p:cNvSpPr txBox="1"/>
          <p:nvPr/>
        </p:nvSpPr>
        <p:spPr>
          <a:xfrm>
            <a:off x="1930507" y="2891183"/>
            <a:ext cx="2488166" cy="2246769"/>
          </a:xfrm>
          <a:prstGeom prst="rect">
            <a:avLst/>
          </a:prstGeom>
          <a:solidFill>
            <a:srgbClr val="E5F3FF"/>
          </a:solidFill>
        </p:spPr>
        <p:txBody>
          <a:bodyPr wrap="square" lIns="137160" tIns="137160" rIns="137160" bIns="137160" rtlCol="0" anchor="ctr" anchorCtr="0">
            <a:spAutoFit/>
          </a:bodyPr>
          <a:lstStyle/>
          <a:p>
            <a:r>
              <a:rPr lang="en-US" sz="1600" dirty="0">
                <a:latin typeface="Google Sans" panose="020B0503030502040204" pitchFamily="34" charset="0"/>
              </a:rPr>
              <a:t>As the elements are stored linearly, the structure supports single-level storage of data. And hence, traversal of the data is achieved through a single run only.</a:t>
            </a:r>
            <a:endParaRPr lang="en-US" sz="1600" dirty="0">
              <a:solidFill>
                <a:srgbClr val="008000"/>
              </a:solidFill>
              <a:latin typeface="Google Sans" panose="020B0503030502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B5DD62-5EC3-4FE4-A00D-BFF82054552E}"/>
              </a:ext>
            </a:extLst>
          </p:cNvPr>
          <p:cNvSpPr txBox="1"/>
          <p:nvPr/>
        </p:nvSpPr>
        <p:spPr>
          <a:xfrm>
            <a:off x="959680" y="707373"/>
            <a:ext cx="866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Google Sans Medium" panose="020B0603030502040204" pitchFamily="34" charset="0"/>
              </a:rPr>
              <a:t>NON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ACED51-97B1-4ED8-B66A-6F87374214C8}"/>
              </a:ext>
            </a:extLst>
          </p:cNvPr>
          <p:cNvSpPr txBox="1"/>
          <p:nvPr/>
        </p:nvSpPr>
        <p:spPr>
          <a:xfrm>
            <a:off x="812692" y="1168976"/>
            <a:ext cx="9294476" cy="1107996"/>
          </a:xfrm>
          <a:prstGeom prst="rect">
            <a:avLst/>
          </a:prstGeom>
          <a:noFill/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400" dirty="0">
                <a:latin typeface="Google Sans" panose="020B0503030502040204" pitchFamily="34" charset="0"/>
              </a:rPr>
              <a:t>In  nonlinear  data  structure,  elements  are  stored  in  non-contiguous memory locations.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8426BD-68AE-4FB8-9AD3-DD13F758CD08}"/>
              </a:ext>
            </a:extLst>
          </p:cNvPr>
          <p:cNvGrpSpPr/>
          <p:nvPr/>
        </p:nvGrpSpPr>
        <p:grpSpPr>
          <a:xfrm>
            <a:off x="7098538" y="2494539"/>
            <a:ext cx="3554842" cy="3069643"/>
            <a:chOff x="6171763" y="484117"/>
            <a:chExt cx="3554842" cy="30696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8FD8C8-9403-4E76-AE4B-CA57D96C6881}"/>
                </a:ext>
              </a:extLst>
            </p:cNvPr>
            <p:cNvSpPr/>
            <p:nvPr/>
          </p:nvSpPr>
          <p:spPr>
            <a:xfrm>
              <a:off x="7748016" y="484117"/>
              <a:ext cx="402336" cy="40233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E6991D-584F-4B70-B6EE-C12CB8C0951B}"/>
                </a:ext>
              </a:extLst>
            </p:cNvPr>
            <p:cNvSpPr/>
            <p:nvPr/>
          </p:nvSpPr>
          <p:spPr>
            <a:xfrm>
              <a:off x="8639051" y="1391906"/>
              <a:ext cx="402336" cy="402336"/>
            </a:xfrm>
            <a:prstGeom prst="ellipse">
              <a:avLst/>
            </a:prstGeom>
            <a:solidFill>
              <a:srgbClr val="C7E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060FA4C-D824-493A-9ECA-D955B2CDD856}"/>
                </a:ext>
              </a:extLst>
            </p:cNvPr>
            <p:cNvSpPr/>
            <p:nvPr/>
          </p:nvSpPr>
          <p:spPr>
            <a:xfrm>
              <a:off x="6898644" y="1391906"/>
              <a:ext cx="402336" cy="402336"/>
            </a:xfrm>
            <a:prstGeom prst="ellipse">
              <a:avLst/>
            </a:prstGeom>
            <a:solidFill>
              <a:srgbClr val="C7E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D556FC7-210C-4B69-8727-0152767111C2}"/>
                </a:ext>
              </a:extLst>
            </p:cNvPr>
            <p:cNvSpPr/>
            <p:nvPr/>
          </p:nvSpPr>
          <p:spPr>
            <a:xfrm>
              <a:off x="7229867" y="2247385"/>
              <a:ext cx="402336" cy="402336"/>
            </a:xfrm>
            <a:prstGeom prst="ellipse">
              <a:avLst/>
            </a:prstGeom>
            <a:solidFill>
              <a:srgbClr val="D8E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7214CE-FDF8-4227-B2A5-CCC3BC5285BA}"/>
                </a:ext>
              </a:extLst>
            </p:cNvPr>
            <p:cNvSpPr/>
            <p:nvPr/>
          </p:nvSpPr>
          <p:spPr>
            <a:xfrm>
              <a:off x="6468892" y="2247385"/>
              <a:ext cx="402336" cy="402336"/>
            </a:xfrm>
            <a:prstGeom prst="ellipse">
              <a:avLst/>
            </a:prstGeom>
            <a:solidFill>
              <a:srgbClr val="D8E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BE7E02-9372-435E-BD0D-89DEAC98DF60}"/>
                </a:ext>
              </a:extLst>
            </p:cNvPr>
            <p:cNvSpPr/>
            <p:nvPr/>
          </p:nvSpPr>
          <p:spPr>
            <a:xfrm>
              <a:off x="9041387" y="2247385"/>
              <a:ext cx="402336" cy="402336"/>
            </a:xfrm>
            <a:prstGeom prst="ellipse">
              <a:avLst/>
            </a:prstGeom>
            <a:solidFill>
              <a:srgbClr val="D8E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83DBF4-1E2F-40EC-A88E-4EF30C9C03EC}"/>
                </a:ext>
              </a:extLst>
            </p:cNvPr>
            <p:cNvSpPr/>
            <p:nvPr/>
          </p:nvSpPr>
          <p:spPr>
            <a:xfrm>
              <a:off x="8283455" y="2247385"/>
              <a:ext cx="402336" cy="402336"/>
            </a:xfrm>
            <a:prstGeom prst="ellipse">
              <a:avLst/>
            </a:prstGeom>
            <a:solidFill>
              <a:srgbClr val="D8E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5ACB710-408F-47BB-9DC2-004CA68AFA65}"/>
                </a:ext>
              </a:extLst>
            </p:cNvPr>
            <p:cNvCxnSpPr>
              <a:cxnSpLocks/>
              <a:stCxn id="31" idx="3"/>
              <a:endCxn id="33" idx="0"/>
            </p:cNvCxnSpPr>
            <p:nvPr/>
          </p:nvCxnSpPr>
          <p:spPr>
            <a:xfrm flipH="1">
              <a:off x="7099812" y="827532"/>
              <a:ext cx="707125" cy="56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EC6A89-B893-4FA4-A9DE-BDD0FCE6459E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>
              <a:off x="8091431" y="827532"/>
              <a:ext cx="748788" cy="56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8D0B0C4-4B64-4389-9CD9-090C9676C19C}"/>
                </a:ext>
              </a:extLst>
            </p:cNvPr>
            <p:cNvCxnSpPr>
              <a:cxnSpLocks/>
              <a:stCxn id="33" idx="3"/>
              <a:endCxn id="35" idx="0"/>
            </p:cNvCxnSpPr>
            <p:nvPr/>
          </p:nvCxnSpPr>
          <p:spPr>
            <a:xfrm flipH="1">
              <a:off x="6670060" y="1735321"/>
              <a:ext cx="287505" cy="51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2B99275-529F-4A21-A6E1-908C6BDC54B7}"/>
                </a:ext>
              </a:extLst>
            </p:cNvPr>
            <p:cNvCxnSpPr>
              <a:cxnSpLocks/>
              <a:stCxn id="33" idx="5"/>
              <a:endCxn id="34" idx="0"/>
            </p:cNvCxnSpPr>
            <p:nvPr/>
          </p:nvCxnSpPr>
          <p:spPr>
            <a:xfrm>
              <a:off x="7242059" y="1735321"/>
              <a:ext cx="188976" cy="51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EEE734-9251-4A9B-9313-00B376BFD813}"/>
                </a:ext>
              </a:extLst>
            </p:cNvPr>
            <p:cNvCxnSpPr>
              <a:cxnSpLocks/>
              <a:stCxn id="32" idx="3"/>
              <a:endCxn id="37" idx="0"/>
            </p:cNvCxnSpPr>
            <p:nvPr/>
          </p:nvCxnSpPr>
          <p:spPr>
            <a:xfrm flipH="1">
              <a:off x="8484623" y="1735321"/>
              <a:ext cx="213349" cy="51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A5AE878-BD31-4E4D-847B-9489C28C2CDA}"/>
                </a:ext>
              </a:extLst>
            </p:cNvPr>
            <p:cNvCxnSpPr>
              <a:cxnSpLocks/>
              <a:stCxn id="32" idx="5"/>
              <a:endCxn id="36" idx="0"/>
            </p:cNvCxnSpPr>
            <p:nvPr/>
          </p:nvCxnSpPr>
          <p:spPr>
            <a:xfrm>
              <a:off x="8982466" y="1735321"/>
              <a:ext cx="260089" cy="51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B11656-993A-445A-9176-2C2BCAE11BB9}"/>
                </a:ext>
              </a:extLst>
            </p:cNvPr>
            <p:cNvSpPr txBox="1"/>
            <p:nvPr/>
          </p:nvSpPr>
          <p:spPr>
            <a:xfrm>
              <a:off x="6171763" y="3153650"/>
              <a:ext cx="355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Google Sans Medium" panose="020B0603030502040204" pitchFamily="34" charset="0"/>
                </a:rPr>
                <a:t>Non-Linear Data Structures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C1A33C6-5BEC-4423-8F8D-0452A291EF82}"/>
              </a:ext>
            </a:extLst>
          </p:cNvPr>
          <p:cNvSpPr txBox="1"/>
          <p:nvPr/>
        </p:nvSpPr>
        <p:spPr>
          <a:xfrm>
            <a:off x="1307601" y="3164300"/>
            <a:ext cx="2488166" cy="2739211"/>
          </a:xfrm>
          <a:prstGeom prst="rect">
            <a:avLst/>
          </a:prstGeom>
          <a:solidFill>
            <a:srgbClr val="E5F3FF"/>
          </a:solidFill>
        </p:spPr>
        <p:txBody>
          <a:bodyPr wrap="square" lIns="137160" tIns="137160" rIns="137160" bIns="137160" rtlCol="0" anchor="ctr" anchorCtr="0">
            <a:spAutoFit/>
          </a:bodyPr>
          <a:lstStyle/>
          <a:p>
            <a:r>
              <a:rPr lang="en-US" sz="1600" dirty="0">
                <a:latin typeface="Google Sans" panose="020B0503030502040204" pitchFamily="34" charset="0"/>
              </a:rPr>
              <a:t>Unlike linear data structures, elements in non-linear data structures are not in any sequence. Instead they are arranged in a hierarchical manner where one element will be connected to one or more elements.</a:t>
            </a:r>
            <a:endParaRPr lang="en-US" sz="1600" dirty="0">
              <a:solidFill>
                <a:srgbClr val="008000"/>
              </a:solidFill>
              <a:latin typeface="Google Sans" panose="020B0503030502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435F7C-F932-4125-9997-F038686D712D}"/>
              </a:ext>
            </a:extLst>
          </p:cNvPr>
          <p:cNvSpPr txBox="1"/>
          <p:nvPr/>
        </p:nvSpPr>
        <p:spPr>
          <a:xfrm>
            <a:off x="9044279" y="3496878"/>
            <a:ext cx="2488166" cy="1508105"/>
          </a:xfrm>
          <a:prstGeom prst="rect">
            <a:avLst/>
          </a:prstGeom>
          <a:solidFill>
            <a:srgbClr val="E5F3FF"/>
          </a:solidFill>
        </p:spPr>
        <p:txBody>
          <a:bodyPr wrap="square" lIns="137160" tIns="137160" rIns="137160" bIns="137160" rtlCol="0" anchor="ctr" anchorCtr="0">
            <a:spAutoFit/>
          </a:bodyPr>
          <a:lstStyle/>
          <a:p>
            <a:r>
              <a:rPr lang="en-US" sz="1600" dirty="0">
                <a:latin typeface="Google Sans" panose="020B0503030502040204" pitchFamily="34" charset="0"/>
              </a:rPr>
              <a:t>Non-linear data structures are further divided into graph and tree based data structures.</a:t>
            </a:r>
            <a:endParaRPr lang="en-US" sz="1600" dirty="0">
              <a:solidFill>
                <a:srgbClr val="008000"/>
              </a:solidFill>
              <a:latin typeface="Google Sans" panose="020B050303050204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3BF1CC-EC3D-440A-AC80-69D06C6AB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9849" y="2768646"/>
            <a:ext cx="2662758" cy="316344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20B1D65-3E12-4AEE-8739-8FAE2BE9BE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4853" y="2735882"/>
            <a:ext cx="2679827" cy="31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-4.07407E-6 L 0.00052 -0.547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7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185 L 0.3694 3.7037E-7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667" decel="4933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82 -0.00139 L 0.36602 3.7037E-7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667" decel="49333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104 3.7037E-7 L 0.36472 3.7037E-7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667" decel="4933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6.25E-7 3.7037E-7 L 0.36341 3.7037E-7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052 -0.54745 L 0.05599 -0.54745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0 L -0.24375 -0.00139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/>
      <p:bldP spid="10" grpId="1"/>
      <p:bldP spid="10" grpId="2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  <p:bldP spid="25" grpId="0"/>
      <p:bldP spid="26" grpId="0" animBg="1"/>
      <p:bldP spid="26" grpId="1" animBg="1"/>
      <p:bldP spid="27" grpId="0" animBg="1"/>
      <p:bldP spid="27" grpId="1" animBg="1"/>
      <p:bldP spid="28" grpId="0"/>
      <p:bldP spid="29" grpId="0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78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171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Google Sans</vt:lpstr>
      <vt:lpstr>Google Sans Medium</vt:lpstr>
      <vt:lpstr>Office Theme</vt:lpstr>
      <vt:lpstr>Complexity Analysis</vt:lpstr>
      <vt:lpstr>Data Structure</vt:lpstr>
      <vt:lpstr>Types of Data Structures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Ares Shrestha</dc:creator>
  <cp:lastModifiedBy>Ares Shrestha</cp:lastModifiedBy>
  <cp:revision>14</cp:revision>
  <dcterms:created xsi:type="dcterms:W3CDTF">2022-01-30T12:39:27Z</dcterms:created>
  <dcterms:modified xsi:type="dcterms:W3CDTF">2022-01-30T15:03:07Z</dcterms:modified>
</cp:coreProperties>
</file>