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m4a" ContentType="audio/mp4"/>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sldIdLst>
    <p:sldId id="259" r:id="rId3"/>
    <p:sldId id="261" r:id="rId4"/>
    <p:sldId id="271" r:id="rId5"/>
    <p:sldId id="277" r:id="rId6"/>
    <p:sldId id="272" r:id="rId7"/>
    <p:sldId id="275" r:id="rId8"/>
    <p:sldId id="276" r:id="rId9"/>
    <p:sldId id="269" r:id="rId10"/>
    <p:sldId id="262" r:id="rId11"/>
    <p:sldId id="26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1"/>
            <p14:sldId id="277"/>
            <p14:sldId id="272"/>
          </p14:sldIdLst>
        </p14:section>
        <p14:section name="Status Update" id="{521DEF98-8796-4632-831A-16252E9A6054}">
          <p14:sldIdLst>
            <p14:sldId id="275"/>
            <p14:sldId id="276"/>
            <p14:sldId id="269"/>
            <p14:sldId id="262"/>
          </p14:sldIdLst>
        </p14:section>
        <p14:section name="Next Steps and Action Items" id="{C24C98EC-938D-4034-8DB8-5E8DBF16E3CB}">
          <p14:sldIdLst>
            <p14:sldId id="267"/>
            <p14:sldId id="274"/>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8" autoAdjust="0"/>
    <p:restoredTop sz="88187" autoAdjust="0"/>
  </p:normalViewPr>
  <p:slideViewPr>
    <p:cSldViewPr>
      <p:cViewPr varScale="1">
        <p:scale>
          <a:sx n="131" d="100"/>
          <a:sy n="131" d="100"/>
        </p:scale>
        <p:origin x="1640" y="18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01143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310175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8718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9</a:t>
            </a:fld>
            <a:endParaRPr lang="en-US"/>
          </a:p>
        </p:txBody>
      </p:sp>
    </p:spTree>
    <p:extLst>
      <p:ext uri="{BB962C8B-B14F-4D97-AF65-F5344CB8AC3E}">
        <p14:creationId xmlns:p14="http://schemas.microsoft.com/office/powerpoint/2010/main" val="4558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11</a:t>
            </a:fld>
            <a:endParaRPr lang="en-US"/>
          </a:p>
        </p:txBody>
      </p:sp>
    </p:spTree>
    <p:extLst>
      <p:ext uri="{BB962C8B-B14F-4D97-AF65-F5344CB8AC3E}">
        <p14:creationId xmlns:p14="http://schemas.microsoft.com/office/powerpoint/2010/main" val="252237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3/12/16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3/12/16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3/12/16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microsoft.com/office/2007/relationships/media" Target="../media/media1.m4a"/><Relationship Id="rId5" Type="http://schemas.openxmlformats.org/officeDocument/2006/relationships/audio" Target="../media/media1.m4a"/><Relationship Id="rId6" Type="http://schemas.openxmlformats.org/officeDocument/2006/relationships/slideLayout" Target="../slideLayouts/slideLayout1.xml"/><Relationship Id="rId7" Type="http://schemas.openxmlformats.org/officeDocument/2006/relationships/notesSlide" Target="../notesSlides/notesSlide1.xml"/><Relationship Id="rId8"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image" Target="../media/image13.jpeg"/><Relationship Id="rId1" Type="http://schemas.openxmlformats.org/officeDocument/2006/relationships/tags" Target="../tags/tag7.x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jp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1" Type="http://schemas.openxmlformats.org/officeDocument/2006/relationships/tags" Target="../tags/tag5.xml"/><Relationship Id="rId2"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Project Status Report 1</a:t>
            </a:r>
            <a:endParaRPr lang="en-US" dirty="0"/>
          </a:p>
        </p:txBody>
      </p:sp>
      <p:sp>
        <p:nvSpPr>
          <p:cNvPr id="3" name="Subtitle 2"/>
          <p:cNvSpPr>
            <a:spLocks noGrp="1"/>
          </p:cNvSpPr>
          <p:nvPr>
            <p:ph type="subTitle" idx="1"/>
            <p:custDataLst>
              <p:tags r:id="rId3"/>
            </p:custDataLst>
          </p:nvPr>
        </p:nvSpPr>
        <p:spPr/>
        <p:txBody>
          <a:bodyPr/>
          <a:lstStyle/>
          <a:p>
            <a:r>
              <a:rPr lang="en-US" dirty="0" smtClean="0"/>
              <a:t>Team </a:t>
            </a:r>
            <a:r>
              <a:rPr lang="en-US" dirty="0" err="1" smtClean="0"/>
              <a:t>Ehrgo</a:t>
            </a:r>
            <a:r>
              <a:rPr lang="en-US" dirty="0" smtClean="0"/>
              <a:t> Health</a:t>
            </a:r>
          </a:p>
          <a:p>
            <a:r>
              <a:rPr lang="en-US" dirty="0" smtClean="0"/>
              <a:t>03/13/16</a:t>
            </a:r>
            <a:endParaRPr lang="en-US" dirty="0"/>
          </a:p>
        </p:txBody>
      </p:sp>
      <p:pic>
        <p:nvPicPr>
          <p:cNvPr id="4" name="Sound 3">
            <a:hlinkClick r:id="" action="ppaction://media"/>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8178800" y="5892800"/>
            <a:ext cx="812800" cy="8128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7497">
        <p:blinds dir="vert"/>
      </p:transition>
    </mc:Choice>
    <mc:Fallback>
      <p:transition spd="slow" advTm="7497">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Next Milestone: April 3rd</a:t>
            </a:r>
          </a:p>
          <a:p>
            <a:pPr>
              <a:lnSpc>
                <a:spcPct val="150000"/>
              </a:lnSpc>
            </a:pPr>
            <a:r>
              <a:rPr lang="en-US" dirty="0"/>
              <a:t>E</a:t>
            </a:r>
            <a:r>
              <a:rPr lang="en-US" dirty="0" smtClean="0"/>
              <a:t>xpected deliverables:</a:t>
            </a:r>
          </a:p>
          <a:p>
            <a:pPr lvl="1"/>
            <a:r>
              <a:rPr lang="en-US" dirty="0" smtClean="0"/>
              <a:t>Completed EHR Prototype</a:t>
            </a:r>
          </a:p>
          <a:p>
            <a:pPr lvl="1"/>
            <a:r>
              <a:rPr lang="en-US" dirty="0" smtClean="0"/>
              <a:t>Defined set of Project Risks </a:t>
            </a:r>
          </a:p>
          <a:p>
            <a:pPr lvl="1"/>
            <a:r>
              <a:rPr lang="en-US" dirty="0" smtClean="0"/>
              <a:t>Target Platforms and Data Interop</a:t>
            </a:r>
          </a:p>
          <a:p>
            <a:pPr lvl="1"/>
            <a:r>
              <a:rPr lang="en-US" dirty="0" smtClean="0"/>
              <a:t>Initial App Full Stack Development</a:t>
            </a:r>
          </a:p>
          <a:p>
            <a:pPr lvl="1"/>
            <a:r>
              <a:rPr lang="en-US" dirty="0" smtClean="0"/>
              <a:t>Problem Item(s) List</a:t>
            </a:r>
          </a:p>
        </p:txBody>
      </p:sp>
    </p:spTree>
    <p:custDataLst>
      <p:tags r:id="rId1"/>
    </p:custData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0"/>
            <a:ext cx="5597104" cy="1143001"/>
          </a:xfrm>
        </p:spPr>
        <p:txBody>
          <a:bodyPr>
            <a:normAutofit fontScale="90000"/>
          </a:bodyPr>
          <a:lstStyle/>
          <a:p>
            <a:r>
              <a:rPr lang="en-US" dirty="0" err="1" smtClean="0"/>
              <a:t>Ehrgo</a:t>
            </a:r>
            <a:r>
              <a:rPr lang="en-US" dirty="0" smtClean="0"/>
              <a:t> Health Team Members</a:t>
            </a:r>
            <a:endParaRPr lang="en-US" dirty="0"/>
          </a:p>
        </p:txBody>
      </p:sp>
      <p:sp>
        <p:nvSpPr>
          <p:cNvPr id="3" name="Text Placeholder 2"/>
          <p:cNvSpPr>
            <a:spLocks noGrp="1"/>
          </p:cNvSpPr>
          <p:nvPr>
            <p:ph type="body" idx="1"/>
          </p:nvPr>
        </p:nvSpPr>
        <p:spPr>
          <a:xfrm>
            <a:off x="3352800" y="3048000"/>
            <a:ext cx="5562600" cy="1500187"/>
          </a:xfrm>
        </p:spPr>
        <p:txBody>
          <a:bodyPr>
            <a:normAutofit fontScale="85000" lnSpcReduction="10000"/>
          </a:bodyPr>
          <a:lstStyle/>
          <a:p>
            <a:r>
              <a:rPr lang="en-US" b="1" dirty="0"/>
              <a:t>Eric Greene</a:t>
            </a:r>
            <a:r>
              <a:rPr lang="en-US" dirty="0"/>
              <a:t>: Project </a:t>
            </a:r>
            <a:r>
              <a:rPr lang="en-US" dirty="0" smtClean="0"/>
              <a:t>Manager/Developer </a:t>
            </a:r>
            <a:r>
              <a:rPr lang="en-US" b="1" dirty="0" smtClean="0"/>
              <a:t>Narrator 2</a:t>
            </a:r>
            <a:endParaRPr lang="en-US" dirty="0"/>
          </a:p>
          <a:p>
            <a:r>
              <a:rPr lang="en-US" b="1" dirty="0" err="1"/>
              <a:t>Huarui</a:t>
            </a:r>
            <a:r>
              <a:rPr lang="en-US" b="1" dirty="0"/>
              <a:t> Zheng</a:t>
            </a:r>
            <a:r>
              <a:rPr lang="en-US" dirty="0"/>
              <a:t>: </a:t>
            </a:r>
            <a:r>
              <a:rPr lang="en-US" dirty="0" smtClean="0"/>
              <a:t>Developer/Tester</a:t>
            </a:r>
            <a:endParaRPr lang="en-US" dirty="0"/>
          </a:p>
          <a:p>
            <a:r>
              <a:rPr lang="en-US" b="1" dirty="0"/>
              <a:t>Donna Carey</a:t>
            </a:r>
            <a:r>
              <a:rPr lang="en-US" dirty="0"/>
              <a:t>: Documentation </a:t>
            </a:r>
            <a:r>
              <a:rPr lang="en-US" dirty="0" smtClean="0"/>
              <a:t>Lead/Developer</a:t>
            </a:r>
            <a:endParaRPr lang="en-US" dirty="0"/>
          </a:p>
          <a:p>
            <a:r>
              <a:rPr lang="en-US" b="1" dirty="0"/>
              <a:t>Tommy Parnell</a:t>
            </a:r>
            <a:r>
              <a:rPr lang="en-US" dirty="0"/>
              <a:t>: Development </a:t>
            </a:r>
            <a:r>
              <a:rPr lang="en-US" dirty="0" smtClean="0"/>
              <a:t>Lead/Documentation</a:t>
            </a:r>
            <a:endParaRPr lang="en-US" dirty="0"/>
          </a:p>
          <a:p>
            <a:r>
              <a:rPr lang="en-US" b="1" dirty="0"/>
              <a:t>James Ruiz</a:t>
            </a:r>
            <a:r>
              <a:rPr lang="en-US" dirty="0"/>
              <a:t>: </a:t>
            </a:r>
            <a:r>
              <a:rPr lang="en-US" dirty="0" smtClean="0"/>
              <a:t>Developer/Tester </a:t>
            </a:r>
            <a:r>
              <a:rPr lang="en-US" b="1" dirty="0" smtClean="0"/>
              <a:t>Narrator 1</a:t>
            </a:r>
            <a:endParaRPr lang="en-US" dirty="0"/>
          </a:p>
          <a:p>
            <a:endParaRPr lang="en-US" b="1" dirty="0"/>
          </a:p>
        </p:txBody>
      </p:sp>
    </p:spTree>
    <p:extLst>
      <p:ext uri="{BB962C8B-B14F-4D97-AF65-F5344CB8AC3E}">
        <p14:creationId xmlns:p14="http://schemas.microsoft.com/office/powerpoint/2010/main" val="376167817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pPr marL="228600" lvl="1" indent="0">
              <a:buNone/>
            </a:pPr>
            <a:r>
              <a:rPr lang="en-US" sz="2000" dirty="0" smtClean="0"/>
              <a:t>Plugin </a:t>
            </a:r>
            <a:r>
              <a:rPr lang="en-US" sz="2000" dirty="0"/>
              <a:t>architecture to capture treatment analysis from EHR</a:t>
            </a:r>
          </a:p>
          <a:p>
            <a:pPr lvl="1">
              <a:buFont typeface="Georgia" panose="02040502050405020303" pitchFamily="18" charset="0"/>
              <a:buChar char="~"/>
            </a:pPr>
            <a:r>
              <a:rPr lang="en-US" dirty="0" smtClean="0"/>
              <a:t>Patient Portal: allowing patient to enter personal information and leverage commonly-used technology APIs such as </a:t>
            </a:r>
            <a:r>
              <a:rPr lang="en-US" dirty="0" smtClean="0"/>
              <a:t>the </a:t>
            </a:r>
            <a:r>
              <a:rPr lang="en-US" dirty="0" err="1" smtClean="0"/>
              <a:t>Fitbit</a:t>
            </a:r>
            <a:r>
              <a:rPr lang="en-US" dirty="0" smtClean="0"/>
              <a:t> API</a:t>
            </a:r>
            <a:endParaRPr lang="en-US" dirty="0" smtClean="0"/>
          </a:p>
          <a:p>
            <a:pPr lvl="1">
              <a:buFont typeface="Georgia" panose="02040502050405020303" pitchFamily="18" charset="0"/>
              <a:buChar char="~"/>
            </a:pPr>
            <a:r>
              <a:rPr lang="en-US" dirty="0" smtClean="0"/>
              <a:t>Provider EHR plugin: show warnings between allergies/medication and optimize treatment strategies</a:t>
            </a:r>
            <a:endParaRPr lang="en-US" dirty="0"/>
          </a:p>
          <a:p>
            <a:pPr marL="0" indent="0">
              <a:buNone/>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360918"/>
            <a:ext cx="4000500" cy="3228975"/>
          </a:xfrm>
          <a:prstGeom prst="rect">
            <a:avLst/>
          </a:prstGeom>
        </p:spPr>
      </p:pic>
    </p:spTree>
    <p:custDataLst>
      <p:tags r:id="rId1"/>
    </p:custDataLst>
  </p:cSld>
  <p:clrMapOvr>
    <a:masterClrMapping/>
  </p:clrMapOvr>
  <p:transition spd="slow" advTm="32316">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Process 56"/>
          <p:cNvSpPr/>
          <p:nvPr/>
        </p:nvSpPr>
        <p:spPr>
          <a:xfrm>
            <a:off x="136526" y="1524000"/>
            <a:ext cx="3430586" cy="2724943"/>
          </a:xfrm>
          <a:prstGeom prst="flowChartProcess">
            <a:avLst/>
          </a:prstGeom>
          <a:ln>
            <a:solidFill>
              <a:schemeClr val="tx1"/>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a:t>
            </a:r>
            <a:endParaRPr lang="en-US" dirty="0"/>
          </a:p>
        </p:txBody>
      </p:sp>
      <p:sp>
        <p:nvSpPr>
          <p:cNvPr id="4" name="Can 3"/>
          <p:cNvSpPr/>
          <p:nvPr/>
        </p:nvSpPr>
        <p:spPr>
          <a:xfrm>
            <a:off x="654050" y="51308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FHIR DB</a:t>
            </a:r>
            <a:endParaRPr lang="en-US" dirty="0"/>
          </a:p>
        </p:txBody>
      </p:sp>
      <p:sp>
        <p:nvSpPr>
          <p:cNvPr id="5" name="Can 4"/>
          <p:cNvSpPr/>
          <p:nvPr/>
        </p:nvSpPr>
        <p:spPr>
          <a:xfrm>
            <a:off x="7053262" y="5156508"/>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Data Repository</a:t>
            </a:r>
            <a:endParaRPr lang="en-US" dirty="0"/>
          </a:p>
        </p:txBody>
      </p:sp>
      <p:grpSp>
        <p:nvGrpSpPr>
          <p:cNvPr id="11" name="Group 10"/>
          <p:cNvGrpSpPr/>
          <p:nvPr/>
        </p:nvGrpSpPr>
        <p:grpSpPr>
          <a:xfrm>
            <a:off x="2819400" y="5143500"/>
            <a:ext cx="2260600" cy="1435100"/>
            <a:chOff x="2743200" y="2978150"/>
            <a:chExt cx="2260600" cy="1435100"/>
          </a:xfrm>
        </p:grpSpPr>
        <p:sp>
          <p:nvSpPr>
            <p:cNvPr id="6" name="Can 5"/>
            <p:cNvSpPr/>
            <p:nvPr/>
          </p:nvSpPr>
          <p:spPr>
            <a:xfrm>
              <a:off x="32131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7" name="Can 6"/>
            <p:cNvSpPr/>
            <p:nvPr/>
          </p:nvSpPr>
          <p:spPr>
            <a:xfrm>
              <a:off x="30480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8" name="Can 7"/>
            <p:cNvSpPr/>
            <p:nvPr/>
          </p:nvSpPr>
          <p:spPr>
            <a:xfrm>
              <a:off x="28956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sp>
          <p:nvSpPr>
            <p:cNvPr id="10" name="Can 9"/>
            <p:cNvSpPr/>
            <p:nvPr/>
          </p:nvSpPr>
          <p:spPr>
            <a:xfrm>
              <a:off x="27432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grpSp>
      <p:sp>
        <p:nvSpPr>
          <p:cNvPr id="12" name="Rectangle 11"/>
          <p:cNvSpPr/>
          <p:nvPr/>
        </p:nvSpPr>
        <p:spPr>
          <a:xfrm>
            <a:off x="606425" y="4419600"/>
            <a:ext cx="4071937"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Public Interface</a:t>
            </a:r>
            <a:endParaRPr lang="en-US" dirty="0"/>
          </a:p>
        </p:txBody>
      </p:sp>
      <p:sp>
        <p:nvSpPr>
          <p:cNvPr id="15" name="Up Arrow 14"/>
          <p:cNvSpPr/>
          <p:nvPr/>
        </p:nvSpPr>
        <p:spPr>
          <a:xfrm>
            <a:off x="3475830"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Up Arrow 15"/>
          <p:cNvSpPr/>
          <p:nvPr/>
        </p:nvSpPr>
        <p:spPr>
          <a:xfrm>
            <a:off x="896081" y="4971172"/>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Process 16"/>
          <p:cNvSpPr/>
          <p:nvPr/>
        </p:nvSpPr>
        <p:spPr>
          <a:xfrm>
            <a:off x="6064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EHR Provider Plugin</a:t>
            </a:r>
            <a:endParaRPr lang="en-US" dirty="0"/>
          </a:p>
        </p:txBody>
      </p:sp>
      <p:sp>
        <p:nvSpPr>
          <p:cNvPr id="20" name="Rectangle 19"/>
          <p:cNvSpPr/>
          <p:nvPr/>
        </p:nvSpPr>
        <p:spPr>
          <a:xfrm>
            <a:off x="4943475" y="4419600"/>
            <a:ext cx="3362325"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Interface</a:t>
            </a:r>
            <a:endParaRPr lang="en-US" dirty="0"/>
          </a:p>
        </p:txBody>
      </p:sp>
      <p:grpSp>
        <p:nvGrpSpPr>
          <p:cNvPr id="22" name="Group 21"/>
          <p:cNvGrpSpPr/>
          <p:nvPr/>
        </p:nvGrpSpPr>
        <p:grpSpPr>
          <a:xfrm>
            <a:off x="3695700" y="2130425"/>
            <a:ext cx="2133600" cy="1898650"/>
            <a:chOff x="4216400" y="2419350"/>
            <a:chExt cx="2133600" cy="1898650"/>
          </a:xfrm>
        </p:grpSpPr>
        <p:sp>
          <p:nvSpPr>
            <p:cNvPr id="18" name="Rectangle 17"/>
            <p:cNvSpPr/>
            <p:nvPr/>
          </p:nvSpPr>
          <p:spPr>
            <a:xfrm>
              <a:off x="4216400" y="2419350"/>
              <a:ext cx="21336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Alert Service</a:t>
              </a:r>
              <a:endParaRPr lang="en-US" dirty="0"/>
            </a:p>
          </p:txBody>
        </p:sp>
        <p:sp>
          <p:nvSpPr>
            <p:cNvPr id="19" name="Rectangle 18"/>
            <p:cNvSpPr/>
            <p:nvPr/>
          </p:nvSpPr>
          <p:spPr>
            <a:xfrm>
              <a:off x="4216400" y="314325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Treatment Plan Service</a:t>
              </a:r>
              <a:endParaRPr lang="en-US" dirty="0"/>
            </a:p>
          </p:txBody>
        </p:sp>
        <p:sp>
          <p:nvSpPr>
            <p:cNvPr id="21" name="Rectangle 20"/>
            <p:cNvSpPr/>
            <p:nvPr/>
          </p:nvSpPr>
          <p:spPr>
            <a:xfrm>
              <a:off x="4216400" y="3784600"/>
              <a:ext cx="2133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Decider Process</a:t>
              </a:r>
              <a:endParaRPr lang="en-US" dirty="0"/>
            </a:p>
          </p:txBody>
        </p:sp>
      </p:grpSp>
      <p:sp>
        <p:nvSpPr>
          <p:cNvPr id="23" name="Up Arrow 22"/>
          <p:cNvSpPr/>
          <p:nvPr/>
        </p:nvSpPr>
        <p:spPr>
          <a:xfrm>
            <a:off x="4140200"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Up Arrow 24"/>
          <p:cNvSpPr/>
          <p:nvPr/>
        </p:nvSpPr>
        <p:spPr>
          <a:xfrm>
            <a:off x="4967287"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6064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Get/Set View</a:t>
            </a:r>
            <a:endParaRPr lang="en-US" dirty="0"/>
          </a:p>
        </p:txBody>
      </p:sp>
      <p:sp>
        <p:nvSpPr>
          <p:cNvPr id="28" name="Rectangle 27"/>
          <p:cNvSpPr/>
          <p:nvPr/>
        </p:nvSpPr>
        <p:spPr>
          <a:xfrm>
            <a:off x="19812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Calculate Optimal Treatment View</a:t>
            </a:r>
            <a:endParaRPr lang="en-US" dirty="0"/>
          </a:p>
        </p:txBody>
      </p:sp>
      <p:cxnSp>
        <p:nvCxnSpPr>
          <p:cNvPr id="30" name="Elbow Connector 29"/>
          <p:cNvCxnSpPr>
            <a:stCxn id="18" idx="1"/>
            <a:endCxn id="26" idx="0"/>
          </p:cNvCxnSpPr>
          <p:nvPr/>
        </p:nvCxnSpPr>
        <p:spPr>
          <a:xfrm rot="10800000">
            <a:off x="1293814" y="2033589"/>
            <a:ext cx="2401887" cy="458787"/>
          </a:xfrm>
          <a:prstGeom prst="bentConnector4">
            <a:avLst>
              <a:gd name="adj1" fmla="val 7667"/>
              <a:gd name="adj2" fmla="val 149827"/>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9" idx="1"/>
            <a:endCxn id="28" idx="3"/>
          </p:cNvCxnSpPr>
          <p:nvPr/>
        </p:nvCxnSpPr>
        <p:spPr>
          <a:xfrm rot="10800000">
            <a:off x="3381376" y="2790827"/>
            <a:ext cx="314325" cy="4063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8" name="Flowchart: Process 37"/>
          <p:cNvSpPr/>
          <p:nvPr/>
        </p:nvSpPr>
        <p:spPr>
          <a:xfrm>
            <a:off x="61055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App</a:t>
            </a:r>
            <a:endParaRPr lang="en-US" dirty="0"/>
          </a:p>
        </p:txBody>
      </p:sp>
      <p:sp>
        <p:nvSpPr>
          <p:cNvPr id="39" name="Rectangle 38"/>
          <p:cNvSpPr/>
          <p:nvPr/>
        </p:nvSpPr>
        <p:spPr>
          <a:xfrm>
            <a:off x="61055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Entry </a:t>
            </a:r>
            <a:endParaRPr lang="en-US" dirty="0"/>
          </a:p>
        </p:txBody>
      </p:sp>
      <p:sp>
        <p:nvSpPr>
          <p:cNvPr id="40" name="Rectangle 39"/>
          <p:cNvSpPr/>
          <p:nvPr/>
        </p:nvSpPr>
        <p:spPr>
          <a:xfrm>
            <a:off x="74803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 </a:t>
            </a:r>
            <a:endParaRPr lang="en-US" dirty="0"/>
          </a:p>
        </p:txBody>
      </p:sp>
      <p:cxnSp>
        <p:nvCxnSpPr>
          <p:cNvPr id="41" name="Elbow Connector 40"/>
          <p:cNvCxnSpPr>
            <a:endCxn id="19" idx="3"/>
          </p:cNvCxnSpPr>
          <p:nvPr/>
        </p:nvCxnSpPr>
        <p:spPr>
          <a:xfrm rot="10800000">
            <a:off x="5829300" y="3197225"/>
            <a:ext cx="269876" cy="103188"/>
          </a:xfrm>
          <a:prstGeom prst="bentConnector3">
            <a:avLst>
              <a:gd name="adj1" fmla="val 31177"/>
            </a:avLst>
          </a:prstGeom>
          <a:ln w="38100">
            <a:tailEnd type="triangle"/>
          </a:ln>
        </p:spPr>
        <p:style>
          <a:lnRef idx="1">
            <a:schemeClr val="dk1"/>
          </a:lnRef>
          <a:fillRef idx="0">
            <a:schemeClr val="dk1"/>
          </a:fillRef>
          <a:effectRef idx="0">
            <a:schemeClr val="dk1"/>
          </a:effectRef>
          <a:fontRef idx="minor">
            <a:schemeClr val="tx1"/>
          </a:fontRef>
        </p:style>
      </p:cxnSp>
      <p:sp>
        <p:nvSpPr>
          <p:cNvPr id="44" name="Up Arrow 43"/>
          <p:cNvSpPr/>
          <p:nvPr/>
        </p:nvSpPr>
        <p:spPr>
          <a:xfrm rot="10800000">
            <a:off x="7645400" y="4105275"/>
            <a:ext cx="469900" cy="28733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Up Arrow 46"/>
          <p:cNvSpPr/>
          <p:nvPr/>
        </p:nvSpPr>
        <p:spPr>
          <a:xfrm rot="10800000">
            <a:off x="4152106"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Up Arrow 47"/>
          <p:cNvSpPr/>
          <p:nvPr/>
        </p:nvSpPr>
        <p:spPr>
          <a:xfrm rot="10800000">
            <a:off x="2617788" y="4095750"/>
            <a:ext cx="469900" cy="31432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Elbow Connector 49"/>
          <p:cNvCxnSpPr>
            <a:stCxn id="18" idx="3"/>
            <a:endCxn id="40" idx="0"/>
          </p:cNvCxnSpPr>
          <p:nvPr/>
        </p:nvCxnSpPr>
        <p:spPr>
          <a:xfrm flipV="1">
            <a:off x="5829300" y="2033588"/>
            <a:ext cx="2351088" cy="458787"/>
          </a:xfrm>
          <a:prstGeom prst="bentConnector4">
            <a:avLst>
              <a:gd name="adj1" fmla="val 5942"/>
              <a:gd name="adj2" fmla="val 149827"/>
            </a:avLst>
          </a:prstGeom>
          <a:ln w="38100">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943475" y="752476"/>
            <a:ext cx="4063999" cy="609600"/>
            <a:chOff x="3581400" y="1006475"/>
            <a:chExt cx="4063999" cy="609600"/>
          </a:xfrm>
        </p:grpSpPr>
        <p:sp>
          <p:nvSpPr>
            <p:cNvPr id="52" name="Rectangle 51"/>
            <p:cNvSpPr/>
            <p:nvPr/>
          </p:nvSpPr>
          <p:spPr>
            <a:xfrm>
              <a:off x="3581400" y="1006475"/>
              <a:ext cx="4063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lowchart: Process 52"/>
            <p:cNvSpPr/>
            <p:nvPr/>
          </p:nvSpPr>
          <p:spPr>
            <a:xfrm>
              <a:off x="3701260" y="1104106"/>
              <a:ext cx="1181100" cy="404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endParaRPr lang="en-US" dirty="0"/>
            </a:p>
          </p:txBody>
        </p:sp>
        <p:sp>
          <p:nvSpPr>
            <p:cNvPr id="54" name="Flowchart: Process 53"/>
            <p:cNvSpPr/>
            <p:nvPr/>
          </p:nvSpPr>
          <p:spPr>
            <a:xfrm>
              <a:off x="4964908" y="1104106"/>
              <a:ext cx="1051720" cy="40481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 Work</a:t>
              </a:r>
              <a:endParaRPr lang="en-US" dirty="0"/>
            </a:p>
          </p:txBody>
        </p:sp>
        <p:sp>
          <p:nvSpPr>
            <p:cNvPr id="55" name="Flowchart: Process 54"/>
            <p:cNvSpPr/>
            <p:nvPr/>
          </p:nvSpPr>
          <p:spPr>
            <a:xfrm>
              <a:off x="6099176" y="1104106"/>
              <a:ext cx="1458122" cy="40481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 Started</a:t>
              </a:r>
              <a:endParaRPr lang="en-US" dirty="0"/>
            </a:p>
          </p:txBody>
        </p:sp>
      </p:grpSp>
      <p:sp>
        <p:nvSpPr>
          <p:cNvPr id="58" name="TextBox 57"/>
          <p:cNvSpPr txBox="1"/>
          <p:nvPr/>
        </p:nvSpPr>
        <p:spPr>
          <a:xfrm>
            <a:off x="224627" y="1476932"/>
            <a:ext cx="1990725" cy="369332"/>
          </a:xfrm>
          <a:prstGeom prst="rect">
            <a:avLst/>
          </a:prstGeom>
          <a:noFill/>
        </p:spPr>
        <p:txBody>
          <a:bodyPr wrap="square" rtlCol="0">
            <a:spAutoFit/>
          </a:bodyPr>
          <a:lstStyle/>
          <a:p>
            <a:r>
              <a:rPr lang="en-US" dirty="0" smtClean="0"/>
              <a:t>EHR Framework</a:t>
            </a:r>
            <a:endParaRPr lang="en-US" dirty="0"/>
          </a:p>
        </p:txBody>
      </p:sp>
      <p:sp>
        <p:nvSpPr>
          <p:cNvPr id="42" name="Can 41"/>
          <p:cNvSpPr/>
          <p:nvPr/>
        </p:nvSpPr>
        <p:spPr>
          <a:xfrm>
            <a:off x="5208638" y="5161672"/>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Fitbit</a:t>
            </a:r>
            <a:r>
              <a:rPr lang="en-US" dirty="0" smtClean="0"/>
              <a:t> Data Repository</a:t>
            </a:r>
            <a:endParaRPr lang="en-US" dirty="0"/>
          </a:p>
        </p:txBody>
      </p:sp>
      <p:sp>
        <p:nvSpPr>
          <p:cNvPr id="43" name="Up Arrow 42"/>
          <p:cNvSpPr/>
          <p:nvPr/>
        </p:nvSpPr>
        <p:spPr>
          <a:xfrm>
            <a:off x="7412038" y="4979989"/>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Up Arrow 44"/>
          <p:cNvSpPr/>
          <p:nvPr/>
        </p:nvSpPr>
        <p:spPr>
          <a:xfrm rot="10800000">
            <a:off x="7955362" y="49809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Up Arrow 23"/>
          <p:cNvSpPr/>
          <p:nvPr/>
        </p:nvSpPr>
        <p:spPr>
          <a:xfrm>
            <a:off x="5876728"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Up Arrow 48"/>
          <p:cNvSpPr/>
          <p:nvPr/>
        </p:nvSpPr>
        <p:spPr>
          <a:xfrm rot="10800000">
            <a:off x="1564678" y="4960093"/>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61922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Overview</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b="1" dirty="0" smtClean="0"/>
              <a:t>FHIR DB</a:t>
            </a:r>
          </a:p>
          <a:p>
            <a:r>
              <a:rPr lang="en-US" dirty="0" smtClean="0"/>
              <a:t>Retrieves allergy of a specific patient and allergy intolerance resource</a:t>
            </a:r>
            <a:endParaRPr lang="en-US" dirty="0"/>
          </a:p>
          <a:p>
            <a:pPr marL="0" indent="0">
              <a:buNone/>
            </a:pPr>
            <a:r>
              <a:rPr lang="en-US" sz="2900" b="1" dirty="0" smtClean="0"/>
              <a:t>EHR Repositories</a:t>
            </a:r>
            <a:endParaRPr lang="en-US" sz="2900" b="1" dirty="0"/>
          </a:p>
          <a:p>
            <a:r>
              <a:rPr lang="en-US" dirty="0" smtClean="0"/>
              <a:t>Patient’s data from other EHR’s databases</a:t>
            </a:r>
            <a:endParaRPr lang="en-US" dirty="0"/>
          </a:p>
          <a:p>
            <a:pPr marL="0" indent="0">
              <a:buNone/>
            </a:pPr>
            <a:r>
              <a:rPr lang="en-US" sz="2900" b="1" dirty="0" err="1" smtClean="0"/>
              <a:t>Fitbit</a:t>
            </a:r>
            <a:r>
              <a:rPr lang="en-US" sz="2900" b="1" dirty="0" smtClean="0"/>
              <a:t> Data</a:t>
            </a:r>
          </a:p>
          <a:p>
            <a:r>
              <a:rPr lang="en-US" dirty="0" smtClean="0"/>
              <a:t>Dietary Data</a:t>
            </a:r>
            <a:endParaRPr lang="en-US" sz="2900" dirty="0" smtClean="0"/>
          </a:p>
          <a:p>
            <a:pPr marL="0" indent="0">
              <a:buNone/>
            </a:pPr>
            <a:r>
              <a:rPr lang="en-US" sz="2900" b="1" dirty="0" smtClean="0"/>
              <a:t>Patient Data Repository</a:t>
            </a:r>
            <a:endParaRPr lang="en-US" sz="2900" b="1" dirty="0"/>
          </a:p>
          <a:p>
            <a:r>
              <a:rPr lang="en-US" dirty="0" smtClean="0"/>
              <a:t>Stores login data for patients</a:t>
            </a:r>
            <a:br>
              <a:rPr lang="en-US" dirty="0" smtClean="0"/>
            </a:br>
            <a:r>
              <a:rPr lang="en-US" dirty="0" smtClean="0"/>
              <a:t>and administrators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1108498"/>
              </p:ext>
            </p:extLst>
          </p:nvPr>
        </p:nvGraphicFramePr>
        <p:xfrm>
          <a:off x="4572000" y="5257800"/>
          <a:ext cx="4038600" cy="817752"/>
        </p:xfrm>
        <a:graphic>
          <a:graphicData uri="http://schemas.openxmlformats.org/drawingml/2006/table">
            <a:tbl>
              <a:tblPr firstRow="1" bandRow="1">
                <a:tableStyleId>{5C22544A-7EE6-4342-B048-85BDC9FD1C3A}</a:tableStyleId>
              </a:tblPr>
              <a:tblGrid>
                <a:gridCol w="807720"/>
                <a:gridCol w="807720"/>
                <a:gridCol w="807720"/>
                <a:gridCol w="807720"/>
                <a:gridCol w="807720"/>
              </a:tblGrid>
              <a:tr h="279528">
                <a:tc gridSpan="5">
                  <a:txBody>
                    <a:bodyPr/>
                    <a:lstStyle/>
                    <a:p>
                      <a:pPr algn="ctr"/>
                      <a:r>
                        <a:rPr lang="en-US" sz="1600" dirty="0" smtClean="0"/>
                        <a:t>Patient Data Repository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482472">
                <a:tc>
                  <a:txBody>
                    <a:bodyPr/>
                    <a:lstStyle/>
                    <a:p>
                      <a:pPr algn="ctr"/>
                      <a:r>
                        <a:rPr lang="en-US" sz="1000" u="sng" dirty="0" err="1" smtClean="0"/>
                        <a:t>FirstName</a:t>
                      </a:r>
                      <a:endParaRPr lang="en-US" sz="1000" u="sng"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u="sng" dirty="0" err="1" smtClean="0"/>
                        <a:t>LastName</a:t>
                      </a:r>
                      <a:endParaRPr lang="en-US" sz="1000" u="sng" dirty="0"/>
                    </a:p>
                  </a:txBody>
                  <a:tcPr>
                    <a:lnB w="12700" cap="flat" cmpd="sng" algn="ctr">
                      <a:solidFill>
                        <a:schemeClr val="tx1"/>
                      </a:solidFill>
                      <a:prstDash val="solid"/>
                      <a:round/>
                      <a:headEnd type="none" w="med" len="med"/>
                      <a:tailEnd type="none" w="med" len="med"/>
                    </a:lnB>
                  </a:tcPr>
                </a:tc>
                <a:tc>
                  <a:txBody>
                    <a:bodyPr/>
                    <a:lstStyle/>
                    <a:p>
                      <a:pPr algn="ctr"/>
                      <a:r>
                        <a:rPr lang="en-US" sz="1000" u="sng" dirty="0" smtClean="0"/>
                        <a:t>Email</a:t>
                      </a:r>
                      <a:endParaRPr lang="en-US" sz="1000" u="sng" dirty="0"/>
                    </a:p>
                  </a:txBody>
                  <a:tcPr>
                    <a:lnB w="12700" cap="flat" cmpd="sng" algn="ctr">
                      <a:solidFill>
                        <a:schemeClr val="tx1"/>
                      </a:solidFill>
                      <a:prstDash val="solid"/>
                      <a:round/>
                      <a:headEnd type="none" w="med" len="med"/>
                      <a:tailEnd type="none" w="med" len="med"/>
                    </a:lnB>
                  </a:tcPr>
                </a:tc>
                <a:tc>
                  <a:txBody>
                    <a:bodyPr/>
                    <a:lstStyle/>
                    <a:p>
                      <a:pPr algn="ctr"/>
                      <a:r>
                        <a:rPr lang="en-US" sz="1000" u="sng" dirty="0" err="1" smtClean="0"/>
                        <a:t>PassHash</a:t>
                      </a:r>
                      <a:endParaRPr lang="en-US" sz="1000" u="sng" dirty="0"/>
                    </a:p>
                  </a:txBody>
                  <a:tcPr>
                    <a:lnB w="12700" cap="flat" cmpd="sng" algn="ctr">
                      <a:solidFill>
                        <a:schemeClr val="tx1"/>
                      </a:solidFill>
                      <a:prstDash val="solid"/>
                      <a:round/>
                      <a:headEnd type="none" w="med" len="med"/>
                      <a:tailEnd type="none" w="med" len="med"/>
                    </a:lnB>
                  </a:tcPr>
                </a:tc>
                <a:tc>
                  <a:txBody>
                    <a:bodyPr/>
                    <a:lstStyle/>
                    <a:p>
                      <a:pPr algn="ctr"/>
                      <a:r>
                        <a:rPr lang="en-US" sz="1000" u="sng" dirty="0" err="1" smtClean="0"/>
                        <a:t>UniqueID</a:t>
                      </a:r>
                      <a:endParaRPr lang="en-US" sz="1000" u="sng"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53145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Staff </a:t>
            </a:r>
            <a:r>
              <a:rPr lang="en-US" sz="2600" b="1" dirty="0" smtClean="0"/>
              <a:t>portal</a:t>
            </a:r>
          </a:p>
          <a:p>
            <a:r>
              <a:rPr lang="en-US" dirty="0" smtClean="0"/>
              <a:t>page </a:t>
            </a:r>
            <a:r>
              <a:rPr lang="en-US" dirty="0"/>
              <a:t>to add basic data about a patient (weight, height, </a:t>
            </a:r>
            <a:r>
              <a:rPr lang="en-US" dirty="0" err="1"/>
              <a:t>etc</a:t>
            </a:r>
            <a:r>
              <a:rPr lang="en-US" dirty="0"/>
              <a:t>)</a:t>
            </a:r>
          </a:p>
          <a:p>
            <a:r>
              <a:rPr lang="en-US" dirty="0"/>
              <a:t>page to port data for a patient from an EHR</a:t>
            </a:r>
          </a:p>
          <a:p>
            <a:r>
              <a:rPr lang="en-US" dirty="0"/>
              <a:t>page to assign treatments/medications to a user ** should use service to calculate treatment risks and throw errors accordingly ** should show </a:t>
            </a:r>
            <a:endParaRPr lang="en-US" dirty="0" smtClean="0"/>
          </a:p>
          <a:p>
            <a:pPr marL="0" indent="0">
              <a:buNone/>
            </a:pPr>
            <a:r>
              <a:rPr lang="en-US" sz="2900" b="1" dirty="0" smtClean="0"/>
              <a:t>User </a:t>
            </a:r>
            <a:r>
              <a:rPr lang="en-US" sz="2900" b="1" dirty="0"/>
              <a:t>Portal</a:t>
            </a:r>
          </a:p>
          <a:p>
            <a:r>
              <a:rPr lang="en-US" dirty="0"/>
              <a:t>page to port dietary data from </a:t>
            </a:r>
            <a:r>
              <a:rPr lang="en-US" dirty="0" err="1"/>
              <a:t>fitbit</a:t>
            </a:r>
            <a:endParaRPr lang="en-US" dirty="0"/>
          </a:p>
          <a:p>
            <a:r>
              <a:rPr lang="en-US" dirty="0"/>
              <a:t>page to port existing EHR data from other sources</a:t>
            </a:r>
          </a:p>
          <a:p>
            <a:r>
              <a:rPr lang="en-US" dirty="0"/>
              <a:t>page to view treatments/medications, and any warnings associated with them</a:t>
            </a:r>
          </a:p>
          <a:p>
            <a:pPr marL="0" indent="0">
              <a:buNone/>
            </a:pPr>
            <a:r>
              <a:rPr lang="en-US" sz="2900" b="1" dirty="0"/>
              <a:t>Treatment Service</a:t>
            </a:r>
          </a:p>
          <a:p>
            <a:r>
              <a:rPr lang="en-US" dirty="0"/>
              <a:t>Service should take in patient data (no saving), allergy info, history, and treatment regime and return warnings if treatments will cause issues. This includes IV medication timings, prescription interactions, and interactions.</a:t>
            </a:r>
          </a:p>
          <a:p>
            <a:r>
              <a:rPr lang="en-US" dirty="0"/>
              <a:t>Service should also return any data regarding time components of treatment regimes</a:t>
            </a:r>
          </a:p>
          <a:p>
            <a:endParaRPr lang="en-US" dirty="0"/>
          </a:p>
        </p:txBody>
      </p:sp>
    </p:spTree>
    <p:extLst>
      <p:ext uri="{BB962C8B-B14F-4D97-AF65-F5344CB8AC3E}">
        <p14:creationId xmlns:p14="http://schemas.microsoft.com/office/powerpoint/2010/main" val="258312727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ASP .NET</a:t>
            </a:r>
          </a:p>
          <a:p>
            <a:r>
              <a:rPr lang="en-US" sz="1600" dirty="0"/>
              <a:t>Version 4.6.1 </a:t>
            </a:r>
          </a:p>
          <a:p>
            <a:r>
              <a:rPr lang="en-US" sz="1600" dirty="0"/>
              <a:t>MVC 5</a:t>
            </a:r>
          </a:p>
          <a:p>
            <a:r>
              <a:rPr lang="en-US" sz="1600" dirty="0"/>
              <a:t>Web </a:t>
            </a:r>
            <a:r>
              <a:rPr lang="en-US" sz="1600" dirty="0" err="1"/>
              <a:t>Api</a:t>
            </a:r>
            <a:r>
              <a:rPr lang="en-US" sz="1600" dirty="0"/>
              <a:t> 2.1</a:t>
            </a:r>
          </a:p>
          <a:p>
            <a:r>
              <a:rPr lang="en-US" sz="1600" dirty="0"/>
              <a:t>ASP.NET Identity 2</a:t>
            </a:r>
          </a:p>
          <a:p>
            <a:r>
              <a:rPr lang="en-US" sz="1600" dirty="0"/>
              <a:t>Entity Framework</a:t>
            </a:r>
          </a:p>
          <a:p>
            <a:r>
              <a:rPr lang="en-US" sz="1600" dirty="0" err="1"/>
              <a:t>Fhir.Net</a:t>
            </a:r>
            <a:endParaRPr lang="en-US" sz="1600" dirty="0"/>
          </a:p>
          <a:p>
            <a:r>
              <a:rPr lang="en-US" sz="1600" dirty="0"/>
              <a:t>Bootstrap</a:t>
            </a:r>
          </a:p>
          <a:p>
            <a:r>
              <a:rPr lang="en-US" sz="1600" dirty="0" err="1"/>
              <a:t>Jquery</a:t>
            </a:r>
            <a:endParaRPr lang="en-US" sz="1600" dirty="0"/>
          </a:p>
          <a:p>
            <a:r>
              <a:rPr lang="en-US" sz="1600" dirty="0"/>
              <a:t>Knockout</a:t>
            </a:r>
          </a:p>
        </p:txBody>
      </p:sp>
    </p:spTree>
    <p:extLst>
      <p:ext uri="{BB962C8B-B14F-4D97-AF65-F5344CB8AC3E}">
        <p14:creationId xmlns:p14="http://schemas.microsoft.com/office/powerpoint/2010/main" val="398544894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Plugin Data Analysis</a:t>
            </a:r>
            <a:endParaRPr lang="en-US" dirty="0"/>
          </a:p>
        </p:txBody>
      </p:sp>
      <p:sp>
        <p:nvSpPr>
          <p:cNvPr id="3" name="Content Placeholder 2"/>
          <p:cNvSpPr>
            <a:spLocks noGrp="1"/>
          </p:cNvSpPr>
          <p:nvPr>
            <p:ph idx="1"/>
          </p:nvPr>
        </p:nvSpPr>
        <p:spPr>
          <a:xfrm>
            <a:off x="457200" y="1676400"/>
            <a:ext cx="8229600" cy="5029200"/>
          </a:xfrm>
        </p:spPr>
        <p:txBody>
          <a:bodyPr>
            <a:normAutofit/>
          </a:bodyPr>
          <a:lstStyle/>
          <a:p>
            <a:pPr marL="0" indent="0">
              <a:buNone/>
            </a:pPr>
            <a:r>
              <a:rPr lang="en-US" sz="1600" dirty="0" smtClean="0"/>
              <a:t>Through observation and patient history a provider can analyze if there is a relationship between a substance and subsequent reaction that would lead to a diagnosis of an allergy.</a:t>
            </a:r>
          </a:p>
          <a:p>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5197938" y="2667000"/>
            <a:ext cx="2726862" cy="1981200"/>
          </a:xfrm>
          <a:prstGeom prst="rect">
            <a:avLst/>
          </a:prstGeom>
        </p:spPr>
      </p:pic>
      <p:sp>
        <p:nvSpPr>
          <p:cNvPr id="5" name="TextBox 4"/>
          <p:cNvSpPr txBox="1"/>
          <p:nvPr/>
        </p:nvSpPr>
        <p:spPr>
          <a:xfrm>
            <a:off x="457200" y="2971800"/>
            <a:ext cx="4648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Using available FHIR </a:t>
            </a:r>
            <a:r>
              <a:rPr lang="en-US" dirty="0" smtClean="0"/>
              <a:t>resources this </a:t>
            </a:r>
            <a:r>
              <a:rPr lang="en-US" dirty="0"/>
              <a:t>information can be pulled into </a:t>
            </a:r>
            <a:r>
              <a:rPr lang="en-US"/>
              <a:t>the </a:t>
            </a:r>
            <a:r>
              <a:rPr lang="en-US" smtClean="0"/>
              <a:t>EHR.</a:t>
            </a:r>
            <a:r>
              <a:rPr lang="en-US" dirty="0" smtClean="0"/>
              <a:t/>
            </a:r>
            <a:br>
              <a:rPr lang="en-US" dirty="0" smtClean="0"/>
            </a:br>
            <a:endParaRPr lang="en-US" dirty="0" smtClean="0"/>
          </a:p>
          <a:p>
            <a:pPr marL="285750" indent="-285750">
              <a:buFont typeface="Arial" panose="020B0604020202020204" pitchFamily="34" charset="0"/>
              <a:buChar char="•"/>
            </a:pPr>
            <a:r>
              <a:rPr lang="en-US" dirty="0" smtClean="0"/>
              <a:t>The plugin architecture would provide alerts to the provider regarding potential issues and dangers regarding current course of treatment.</a:t>
            </a:r>
            <a:br>
              <a:rPr lang="en-US" dirty="0" smtClean="0"/>
            </a:br>
            <a:endParaRPr lang="en-US" dirty="0" smtClean="0"/>
          </a:p>
          <a:p>
            <a:pPr marL="285750" indent="-285750">
              <a:buFont typeface="Arial" panose="020B0604020202020204" pitchFamily="34" charset="0"/>
              <a:buChar char="•"/>
            </a:pPr>
            <a:r>
              <a:rPr lang="en-US" dirty="0" smtClean="0"/>
              <a:t>A treatment plan can be created to avoid potentially life-threatening conflicts.</a:t>
            </a:r>
          </a:p>
        </p:txBody>
      </p:sp>
      <p:pic>
        <p:nvPicPr>
          <p:cNvPr id="6" name="Picture 5"/>
          <p:cNvPicPr>
            <a:picLocks noChangeAspect="1"/>
          </p:cNvPicPr>
          <p:nvPr/>
        </p:nvPicPr>
        <p:blipFill>
          <a:blip r:embed="rId3"/>
          <a:stretch>
            <a:fillRect/>
          </a:stretch>
        </p:blipFill>
        <p:spPr>
          <a:xfrm>
            <a:off x="5223416" y="4648200"/>
            <a:ext cx="2777584" cy="1868868"/>
          </a:xfrm>
          <a:prstGeom prst="rect">
            <a:avLst/>
          </a:prstGeom>
        </p:spPr>
      </p:pic>
    </p:spTree>
    <p:extLst>
      <p:ext uri="{BB962C8B-B14F-4D97-AF65-F5344CB8AC3E}">
        <p14:creationId xmlns:p14="http://schemas.microsoft.com/office/powerpoint/2010/main" val="79935954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Chart</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057400"/>
            <a:ext cx="9144000" cy="4068241"/>
          </a:xfrm>
          <a:prstGeom prst="rect">
            <a:avLst/>
          </a:prstGeom>
        </p:spPr>
      </p:pic>
    </p:spTree>
    <p:extLst>
      <p:ext uri="{BB962C8B-B14F-4D97-AF65-F5344CB8AC3E}">
        <p14:creationId xmlns:p14="http://schemas.microsoft.com/office/powerpoint/2010/main" val="247226225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a:t>What progress has been made since the previous milestone?</a:t>
            </a:r>
          </a:p>
          <a:p>
            <a:pPr lvl="1">
              <a:lnSpc>
                <a:spcPct val="150000"/>
              </a:lnSpc>
            </a:pPr>
            <a:r>
              <a:rPr lang="en-US" dirty="0" smtClean="0"/>
              <a:t>EHR Plugin Architecture Defined</a:t>
            </a:r>
          </a:p>
          <a:p>
            <a:pPr lvl="1">
              <a:lnSpc>
                <a:spcPct val="150000"/>
              </a:lnSpc>
            </a:pPr>
            <a:r>
              <a:rPr lang="en-US" dirty="0" smtClean="0"/>
              <a:t>Database Design Detailed</a:t>
            </a:r>
          </a:p>
          <a:p>
            <a:pPr lvl="1">
              <a:lnSpc>
                <a:spcPct val="150000"/>
              </a:lnSpc>
            </a:pPr>
            <a:r>
              <a:rPr lang="en-US" dirty="0" smtClean="0"/>
              <a:t>Research into Target Platforms and Data Sources (FHIR requests, etc.) – at approximately 55% complete</a:t>
            </a:r>
          </a:p>
          <a:p>
            <a:pPr lvl="1">
              <a:lnSpc>
                <a:spcPct val="150000"/>
              </a:lnSpc>
            </a:pPr>
            <a:r>
              <a:rPr lang="en-US" dirty="0" smtClean="0"/>
              <a:t>Prototype EHR ~ 40% complete</a:t>
            </a:r>
            <a:endParaRPr lang="en-US" dirty="0"/>
          </a:p>
          <a:p>
            <a:pPr>
              <a:lnSpc>
                <a:spcPct val="150000"/>
              </a:lnSpc>
            </a:pPr>
            <a:r>
              <a:rPr lang="en-US" dirty="0"/>
              <a:t>Is the project currently ahead of schedule, on track, or delayed?</a:t>
            </a:r>
          </a:p>
          <a:p>
            <a:pPr lvl="1">
              <a:lnSpc>
                <a:spcPct val="150000"/>
              </a:lnSpc>
            </a:pPr>
            <a:r>
              <a:rPr lang="en-US" b="1" dirty="0" smtClean="0"/>
              <a:t>ON TRACK</a:t>
            </a:r>
            <a:endParaRPr lang="en-US" b="1"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8.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9.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742</Words>
  <Application>Microsoft Macintosh PowerPoint</Application>
  <PresentationFormat>On-screen Show (4:3)</PresentationFormat>
  <Paragraphs>133</Paragraphs>
  <Slides>11</Slides>
  <Notes>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Courier New</vt:lpstr>
      <vt:lpstr>Georgia</vt:lpstr>
      <vt:lpstr>Arial</vt:lpstr>
      <vt:lpstr>Project Status Report</vt:lpstr>
      <vt:lpstr>Project Status Report 1</vt:lpstr>
      <vt:lpstr>Project Overview</vt:lpstr>
      <vt:lpstr>Architecture</vt:lpstr>
      <vt:lpstr>Database Overview</vt:lpstr>
      <vt:lpstr>Functional Requirements</vt:lpstr>
      <vt:lpstr>Technology Requirements</vt:lpstr>
      <vt:lpstr>EHR Plugin Data Analysis</vt:lpstr>
      <vt:lpstr>Progress Chart</vt:lpstr>
      <vt:lpstr>Current Status</vt:lpstr>
      <vt:lpstr>Looking Ahead</vt:lpstr>
      <vt:lpstr>Ehrgo Health Team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2016-03-11T03:29:21Z</dcterms:created>
  <dcterms:modified xsi:type="dcterms:W3CDTF">2016-03-13T01:57:10Z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