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6"/>
  </p:notesMasterIdLst>
  <p:sldIdLst>
    <p:sldId id="259" r:id="rId3"/>
    <p:sldId id="261" r:id="rId4"/>
    <p:sldId id="274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2832F5-EA01-48E5-B403-87E193F50680}">
          <p14:sldIdLst>
            <p14:sldId id="259"/>
          </p14:sldIdLst>
        </p14:section>
        <p14:section name="Project Overview" id="{087866C3-7028-482C-8D34-6BF5363FBD75}">
          <p14:sldIdLst>
            <p14:sldId id="261"/>
          </p14:sldIdLst>
        </p14:section>
        <p14:section name="Status Update" id="{521DEF98-8796-4632-831A-16252E9A6054}">
          <p14:sldIdLst/>
        </p14:section>
        <p14:section name="Next Steps and Action Items" id="{C24C98EC-938D-4034-8DB8-5E8DBF16E3CB}">
          <p14:sldIdLst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576">
          <p15:clr>
            <a:srgbClr val="A4A3A4"/>
          </p15:clr>
        </p15:guide>
        <p15:guide id="3" pos="2880">
          <p15:clr>
            <a:srgbClr val="A4A3A4"/>
          </p15:clr>
        </p15:guide>
        <p15:guide id="4" pos="2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88187" autoAdjust="0"/>
  </p:normalViewPr>
  <p:slideViewPr>
    <p:cSldViewPr>
      <p:cViewPr varScale="1">
        <p:scale>
          <a:sx n="75" d="100"/>
          <a:sy n="75" d="100"/>
        </p:scale>
        <p:origin x="240" y="66"/>
      </p:cViewPr>
      <p:guideLst>
        <p:guide orient="horz" pos="2160"/>
        <p:guide orient="horz" pos="576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06C0-3FFE-45A5-803D-9F4FC5464A70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46707-6BBD-41A9-B4DF-0C76A73A2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35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to give updates for project</a:t>
            </a:r>
            <a:r>
              <a:rPr lang="en-US" baseline="0" dirty="0" smtClean="0"/>
              <a:t> milestones.</a:t>
            </a:r>
            <a:endParaRPr lang="en-US" dirty="0" smtClean="0"/>
          </a:p>
          <a:p>
            <a:endParaRPr lang="en-US" baseline="0" dirty="0" smtClean="0"/>
          </a:p>
          <a:p>
            <a:pPr lvl="0"/>
            <a:r>
              <a:rPr lang="en-US" sz="1000" b="1" dirty="0" smtClean="0"/>
              <a:t>Sections</a:t>
            </a:r>
            <a:endParaRPr lang="en-US" sz="1000" b="0" dirty="0" smtClean="0"/>
          </a:p>
          <a:p>
            <a:pPr lvl="0"/>
            <a:r>
              <a:rPr lang="en-US" sz="1000" b="0" dirty="0" smtClean="0"/>
              <a:t>Right-click on a slide to add sections.</a:t>
            </a:r>
            <a:r>
              <a:rPr lang="en-US" sz="1000" b="0" baseline="0" dirty="0" smtClean="0"/>
              <a:t> Sections can help to organize your slides or facilitate collaboration between multiple authors.</a:t>
            </a:r>
            <a:endParaRPr lang="en-US" sz="1000" b="0" dirty="0" smtClean="0"/>
          </a:p>
          <a:p>
            <a:pPr lvl="0"/>
            <a:endParaRPr lang="en-US" sz="1000" b="1" dirty="0" smtClean="0"/>
          </a:p>
          <a:p>
            <a:pPr lvl="0"/>
            <a:r>
              <a:rPr lang="en-US" sz="1000" b="1" dirty="0" smtClean="0"/>
              <a:t>Notes</a:t>
            </a:r>
          </a:p>
          <a:p>
            <a:pPr lvl="0"/>
            <a:r>
              <a:rPr lang="en-US" sz="1000" dirty="0" smtClean="0"/>
              <a:t>Use the Notes section for delivery notes or to provide additional details for the audience.</a:t>
            </a:r>
            <a:r>
              <a:rPr lang="en-US" sz="10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0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000" dirty="0" smtClean="0"/>
          </a:p>
          <a:p>
            <a:pPr lvl="0">
              <a:buFontTx/>
              <a:buNone/>
            </a:pPr>
            <a:r>
              <a:rPr lang="en-US" sz="10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000" dirty="0" smtClean="0"/>
              <a:t>Pay particular attention to the graphs, charts, and text boxes.</a:t>
            </a:r>
            <a:r>
              <a:rPr lang="en-US" sz="1000" baseline="0" dirty="0" smtClean="0"/>
              <a:t> </a:t>
            </a:r>
            <a:endParaRPr lang="en-US" sz="1000" dirty="0" smtClean="0"/>
          </a:p>
          <a:p>
            <a:pPr lvl="0"/>
            <a:r>
              <a:rPr lang="en-US" sz="1000" dirty="0" smtClean="0"/>
              <a:t>Consider that attendees will print in black and white or </a:t>
            </a:r>
            <a:r>
              <a:rPr lang="en-US" sz="1000" dirty="0" err="1" smtClean="0"/>
              <a:t>grayscale</a:t>
            </a:r>
            <a:r>
              <a:rPr lang="en-US" sz="1000" dirty="0" smtClean="0"/>
              <a:t>. Run a test print to make sure your colors work when printed in pure black and white and </a:t>
            </a:r>
            <a:r>
              <a:rPr lang="en-US" sz="1000" dirty="0" err="1" smtClean="0"/>
              <a:t>grayscale</a:t>
            </a:r>
            <a:r>
              <a:rPr lang="en-US" sz="1000" dirty="0" smtClean="0"/>
              <a:t>.</a:t>
            </a:r>
          </a:p>
          <a:p>
            <a:pPr lvl="0">
              <a:buFontTx/>
              <a:buNone/>
            </a:pPr>
            <a:endParaRPr lang="en-US" sz="1000" dirty="0" smtClean="0"/>
          </a:p>
          <a:p>
            <a:pPr lvl="0">
              <a:buFontTx/>
              <a:buNone/>
            </a:pPr>
            <a:r>
              <a:rPr lang="en-US" sz="1000" b="1" dirty="0" smtClean="0"/>
              <a:t>Graphics, tables, and graphs</a:t>
            </a:r>
          </a:p>
          <a:p>
            <a:pPr lvl="0"/>
            <a:r>
              <a:rPr lang="en-US" sz="1000" dirty="0" smtClean="0"/>
              <a:t>Keep it simple: If possible, use consistent, non-distracting styles and colors.</a:t>
            </a:r>
          </a:p>
          <a:p>
            <a:pPr lvl="0"/>
            <a:r>
              <a:rPr lang="en-US" sz="10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52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project</a:t>
            </a:r>
            <a:r>
              <a:rPr lang="en-US" baseline="0" dirty="0" smtClean="0"/>
              <a:t> about?</a:t>
            </a:r>
          </a:p>
          <a:p>
            <a:r>
              <a:rPr lang="en-US" dirty="0" smtClean="0"/>
              <a:t>Define</a:t>
            </a:r>
            <a:r>
              <a:rPr lang="en-US" baseline="0" dirty="0" smtClean="0"/>
              <a:t> the goal of this project</a:t>
            </a:r>
          </a:p>
          <a:p>
            <a:pPr lvl="1"/>
            <a:r>
              <a:rPr lang="en-US" dirty="0" smtClean="0"/>
              <a:t>Is it similar to projects in the past or is it a new effort?</a:t>
            </a:r>
          </a:p>
          <a:p>
            <a:r>
              <a:rPr lang="en-US" baseline="0" dirty="0" smtClean="0"/>
              <a:t>Define the scope of this project</a:t>
            </a:r>
          </a:p>
          <a:p>
            <a:pPr lvl="1"/>
            <a:r>
              <a:rPr lang="en-US" baseline="0" dirty="0" smtClean="0"/>
              <a:t>Is it an independent project or is it related to other projects?</a:t>
            </a:r>
          </a:p>
          <a:p>
            <a:pPr lvl="0"/>
            <a:endParaRPr lang="en-US" baseline="0" dirty="0" smtClean="0"/>
          </a:p>
          <a:p>
            <a:pPr lvl="0"/>
            <a:r>
              <a:rPr lang="en-US" baseline="0" dirty="0" smtClean="0"/>
              <a:t>* Note that this slide is not necessary for weekly status meetings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64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Prepare slides for the appendix in</a:t>
            </a:r>
            <a:r>
              <a:rPr lang="en-US" baseline="0" dirty="0" smtClean="0"/>
              <a:t> the event that more details or supplemental slides are needed. The appendix is also useful if the presentation is distributed later.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378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733203"/>
            <a:ext cx="9144000" cy="6124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77000" y="1295400"/>
            <a:ext cx="901373" cy="901373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91200" y="1905000"/>
            <a:ext cx="1240461" cy="1240461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600" y="2209800"/>
            <a:ext cx="1828800" cy="1828800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7772400" cy="761999"/>
          </a:xfrm>
        </p:spPr>
        <p:txBody>
          <a:bodyPr anchor="t"/>
          <a:lstStyle>
            <a:lvl1pPr algn="l">
              <a:defRPr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9948" y="1219200"/>
            <a:ext cx="5275052" cy="1295400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l="-92" t="50811" r="45394" b="-590"/>
          <a:stretch/>
        </p:blipFill>
        <p:spPr>
          <a:xfrm>
            <a:off x="-13648" y="0"/>
            <a:ext cx="9157648" cy="5582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" y="1066799"/>
            <a:ext cx="1979920" cy="2013807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8304" y="1905000"/>
            <a:ext cx="5105400" cy="1143001"/>
          </a:xfrm>
        </p:spPr>
        <p:txBody>
          <a:bodyPr anchor="b" anchorCtr="0">
            <a:normAutofit/>
          </a:bodyPr>
          <a:lstStyle>
            <a:lvl1pPr algn="l">
              <a:defRPr sz="3600" b="0" cap="none">
                <a:latin typeface="Georg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048000"/>
            <a:ext cx="5105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</p:spPr>
        <p:txBody>
          <a:bodyPr anchor="t">
            <a:normAutofit/>
          </a:bodyPr>
          <a:lstStyle>
            <a:lvl1pPr algn="l">
              <a:defRPr sz="2800"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>
                <a:latin typeface="Georgia" pitchFamily="18" charset="0"/>
              </a:defRPr>
            </a:lvl1pPr>
            <a:lvl2pPr marL="571500" indent="-228600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>
                <a:latin typeface="Georgia" pitchFamily="18" charset="0"/>
              </a:defRPr>
            </a:lvl2pPr>
            <a:lvl3pPr>
              <a:defRPr sz="2000">
                <a:latin typeface="Georgia" pitchFamily="18" charset="0"/>
              </a:defRPr>
            </a:lvl3pPr>
            <a:lvl4pPr>
              <a:defRPr sz="2000">
                <a:latin typeface="Georgia" pitchFamily="18" charset="0"/>
              </a:defRPr>
            </a:lvl4pPr>
            <a:lvl5pPr>
              <a:defRPr sz="2000">
                <a:latin typeface="Georgia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008313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211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0"/>
            <a:ext cx="3008313" cy="4373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2158D-428B-4987-8B28-745A2AFA1252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4"/>
          <a:stretch/>
        </p:blipFill>
        <p:spPr>
          <a:xfrm>
            <a:off x="-13251" y="0"/>
            <a:ext cx="9157252" cy="6604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3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.xml"/><Relationship Id="rId5" Type="http://schemas.openxmlformats.org/officeDocument/2006/relationships/audio" Target="../media/media1.wav"/><Relationship Id="rId4" Type="http://schemas.microsoft.com/office/2007/relationships/media" Target="../media/media1.wav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wav"/><Relationship Id="rId7" Type="http://schemas.openxmlformats.org/officeDocument/2006/relationships/image" Target="../media/image10.png"/><Relationship Id="rId2" Type="http://schemas.microsoft.com/office/2007/relationships/media" Target="../media/media2.wav"/><Relationship Id="rId1" Type="http://schemas.openxmlformats.org/officeDocument/2006/relationships/tags" Target="../tags/tag4.xml"/><Relationship Id="rId6" Type="http://schemas.openxmlformats.org/officeDocument/2006/relationships/image" Target="../media/image9.jp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wav"/><Relationship Id="rId1" Type="http://schemas.microsoft.com/office/2007/relationships/media" Target="../media/media3.wav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Final Presentation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Team </a:t>
            </a:r>
            <a:r>
              <a:rPr lang="en-US" dirty="0" err="1" smtClean="0"/>
              <a:t>Ehrgo</a:t>
            </a:r>
            <a:r>
              <a:rPr lang="en-US" dirty="0" smtClean="0"/>
              <a:t> Health</a:t>
            </a:r>
          </a:p>
          <a:p>
            <a:r>
              <a:rPr lang="en-US" dirty="0" smtClean="0"/>
              <a:t>04/30/16</a:t>
            </a:r>
            <a:endParaRPr lang="en-US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5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3000">
        <p:blinds dir="vert"/>
      </p:transition>
    </mc:Choice>
    <mc:Fallback xmlns="">
      <p:transition spd="slow" advTm="13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4648200" cy="914400"/>
          </a:xfrm>
        </p:spPr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28800"/>
            <a:ext cx="4648200" cy="4297363"/>
          </a:xfrm>
        </p:spPr>
        <p:txBody>
          <a:bodyPr/>
          <a:lstStyle/>
          <a:p>
            <a:pPr marL="228600" lvl="1" indent="0">
              <a:buNone/>
            </a:pPr>
            <a:r>
              <a:rPr lang="en-US" sz="2000" dirty="0" smtClean="0"/>
              <a:t>Plugin </a:t>
            </a:r>
            <a:r>
              <a:rPr lang="en-US" sz="2000" dirty="0"/>
              <a:t>architecture to capture treatment analysis from EHR</a:t>
            </a:r>
          </a:p>
          <a:p>
            <a:pPr lvl="1">
              <a:buFont typeface="Georgia" panose="02040502050405020303" pitchFamily="18" charset="0"/>
              <a:buChar char="~"/>
            </a:pPr>
            <a:r>
              <a:rPr lang="en-US" dirty="0" smtClean="0"/>
              <a:t>Patient Portal: allowing patient to enter personal information and leverage commonly-used technology APIs such as </a:t>
            </a:r>
            <a:r>
              <a:rPr lang="en-US" dirty="0" err="1" smtClean="0"/>
              <a:t>fitbit</a:t>
            </a:r>
            <a:endParaRPr lang="en-US" dirty="0" smtClean="0"/>
          </a:p>
          <a:p>
            <a:pPr lvl="1">
              <a:buFont typeface="Georgia" panose="02040502050405020303" pitchFamily="18" charset="0"/>
              <a:buChar char="~"/>
            </a:pPr>
            <a:r>
              <a:rPr lang="en-US" dirty="0" smtClean="0"/>
              <a:t>Provider EHR plugin: show warnings between allergies/medication and optimize treatment strategies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360918"/>
            <a:ext cx="4000500" cy="3228975"/>
          </a:xfrm>
          <a:prstGeom prst="rect">
            <a:avLst/>
          </a:prstGeom>
        </p:spPr>
      </p:pic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 advTm="1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004" y="2895599"/>
            <a:ext cx="5597104" cy="1143001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Ehrgo</a:t>
            </a:r>
            <a:r>
              <a:rPr lang="en-US" dirty="0" smtClean="0"/>
              <a:t> Health Team Members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2004" y="4038600"/>
            <a:ext cx="7239000" cy="1828800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Eric Greene</a:t>
            </a:r>
            <a:r>
              <a:rPr lang="en-US" dirty="0"/>
              <a:t>: Project </a:t>
            </a:r>
            <a:r>
              <a:rPr lang="en-US" dirty="0" smtClean="0"/>
              <a:t>Manager/Developer</a:t>
            </a:r>
            <a:endParaRPr lang="en-US" dirty="0"/>
          </a:p>
          <a:p>
            <a:r>
              <a:rPr lang="en-US" b="1" dirty="0" err="1"/>
              <a:t>Huarui</a:t>
            </a:r>
            <a:r>
              <a:rPr lang="en-US" b="1" dirty="0"/>
              <a:t> Zheng</a:t>
            </a:r>
            <a:r>
              <a:rPr lang="en-US" dirty="0"/>
              <a:t>: </a:t>
            </a:r>
            <a:r>
              <a:rPr lang="en-US" dirty="0" smtClean="0"/>
              <a:t>Developer/Tester </a:t>
            </a:r>
            <a:endParaRPr lang="en-US" dirty="0" smtClean="0"/>
          </a:p>
          <a:p>
            <a:r>
              <a:rPr lang="en-US" b="1" dirty="0" smtClean="0"/>
              <a:t>Donna Carey</a:t>
            </a:r>
            <a:r>
              <a:rPr lang="en-US" dirty="0" smtClean="0"/>
              <a:t>: Documentation Lead/Developer</a:t>
            </a:r>
          </a:p>
          <a:p>
            <a:r>
              <a:rPr lang="en-US" b="1" dirty="0" smtClean="0"/>
              <a:t>Tommy Parnell</a:t>
            </a:r>
            <a:r>
              <a:rPr lang="en-US" dirty="0" smtClean="0"/>
              <a:t>: Development Lead/Documentation </a:t>
            </a:r>
            <a:r>
              <a:rPr lang="en-US" b="1" dirty="0" smtClean="0"/>
              <a:t>Narrator</a:t>
            </a:r>
            <a:endParaRPr lang="en-US" dirty="0" smtClean="0"/>
          </a:p>
          <a:p>
            <a:r>
              <a:rPr lang="en-US" b="1" dirty="0" smtClean="0"/>
              <a:t>James </a:t>
            </a:r>
            <a:r>
              <a:rPr lang="en-US" b="1" dirty="0"/>
              <a:t>Ruiz</a:t>
            </a:r>
            <a:r>
              <a:rPr lang="en-US" dirty="0"/>
              <a:t>: </a:t>
            </a:r>
            <a:r>
              <a:rPr lang="en-US" dirty="0" smtClean="0"/>
              <a:t>Developer/Tester</a:t>
            </a:r>
            <a:endParaRPr lang="en-US" dirty="0"/>
          </a:p>
          <a:p>
            <a:endParaRPr lang="en-US" b="1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678171"/>
      </p:ext>
    </p:extLst>
  </p:cSld>
  <p:clrMapOvr>
    <a:masterClrMapping/>
  </p:clrMapOvr>
  <p:transition spd="slow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nqtrpMJHznzW6iQWuGb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TlgkWg9GbD75tZxSe07S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jzqUzkCEyRs7MDbtn22K6"/>
</p:tagLst>
</file>

<file path=ppt/theme/theme1.xml><?xml version="1.0" encoding="utf-8"?>
<a:theme xmlns:a="http://schemas.openxmlformats.org/drawingml/2006/main" name="Project Status Rep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3501ADB-0687-4C08-ACC7-50606E23354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 presentation</Template>
  <TotalTime>0</TotalTime>
  <Words>322</Words>
  <Application>Microsoft Office PowerPoint</Application>
  <PresentationFormat>On-screen Show (4:3)</PresentationFormat>
  <Paragraphs>40</Paragraphs>
  <Slides>3</Slides>
  <Notes>3</Notes>
  <HiddenSlides>0</HiddenSlides>
  <MMClips>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Courier New</vt:lpstr>
      <vt:lpstr>Georgia</vt:lpstr>
      <vt:lpstr>Project Status Report</vt:lpstr>
      <vt:lpstr>Final Presentation </vt:lpstr>
      <vt:lpstr>Project Overview</vt:lpstr>
      <vt:lpstr>Ehrgo Health Team Members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2016-03-11T03:29:21Z</dcterms:created>
  <dcterms:modified xsi:type="dcterms:W3CDTF">2016-04-24T20:14:44Z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TC016745569991</vt:lpwstr>
  </property>
</Properties>
</file>