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m4a" ContentType="audio/mp4"/>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4"/>
  </p:notesMasterIdLst>
  <p:sldIdLst>
    <p:sldId id="259" r:id="rId3"/>
    <p:sldId id="261" r:id="rId4"/>
    <p:sldId id="271" r:id="rId5"/>
    <p:sldId id="277" r:id="rId6"/>
    <p:sldId id="272" r:id="rId7"/>
    <p:sldId id="275" r:id="rId8"/>
    <p:sldId id="276" r:id="rId9"/>
    <p:sldId id="269" r:id="rId10"/>
    <p:sldId id="262" r:id="rId11"/>
    <p:sldId id="267"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261"/>
            <p14:sldId id="271"/>
            <p14:sldId id="277"/>
            <p14:sldId id="272"/>
          </p14:sldIdLst>
        </p14:section>
        <p14:section name="Status Update" id="{521DEF98-8796-4632-831A-16252E9A6054}">
          <p14:sldIdLst>
            <p14:sldId id="275"/>
            <p14:sldId id="276"/>
            <p14:sldId id="269"/>
            <p14:sldId id="262"/>
          </p14:sldIdLst>
        </p14:section>
        <p14:section name="Next Steps and Action Items" id="{C24C98EC-938D-4034-8DB8-5E8DBF16E3CB}">
          <p14:sldIdLst>
            <p14:sldId id="267"/>
            <p14:sldId id="274"/>
          </p14:sldIdLst>
        </p14:section>
      </p14:sectionLst>
    </p:ext>
    <p:ext uri="{EFAFB233-063F-42B5-8137-9DF3F51BA10A}">
      <p15:sldGuideLst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1" autoAdjust="0"/>
    <p:restoredTop sz="88187" autoAdjust="0"/>
  </p:normalViewPr>
  <p:slideViewPr>
    <p:cSldViewPr>
      <p:cViewPr varScale="1">
        <p:scale>
          <a:sx n="131" d="100"/>
          <a:sy n="131" d="100"/>
        </p:scale>
        <p:origin x="624" y="184"/>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4"/>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3/12/16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3011435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to give updates for project</a:t>
            </a:r>
            <a:r>
              <a:rPr lang="en-US" baseline="0" dirty="0" smtClean="0"/>
              <a:t> milestones.</a:t>
            </a:r>
            <a:endParaRPr lang="en-US" dirty="0" smtClean="0"/>
          </a:p>
          <a:p>
            <a:endParaRPr lang="en-US" baseline="0" dirty="0" smtClean="0"/>
          </a:p>
          <a:p>
            <a:pPr lvl="0"/>
            <a:r>
              <a:rPr lang="en-US" sz="1000" b="1" dirty="0" smtClean="0"/>
              <a:t>Sections</a:t>
            </a:r>
            <a:endParaRPr lang="en-US" sz="1000" b="0" dirty="0" smtClean="0"/>
          </a:p>
          <a:p>
            <a:pPr lvl="0"/>
            <a:r>
              <a:rPr lang="en-US" sz="1000" b="0" dirty="0" smtClean="0"/>
              <a:t>Right-click on a slide to add sections.</a:t>
            </a:r>
            <a:r>
              <a:rPr lang="en-US" sz="1000" b="0" baseline="0" dirty="0" smtClean="0"/>
              <a:t> Sections can help to organize your slides or facilitate collaboration between multiple authors.</a:t>
            </a:r>
            <a:endParaRPr lang="en-US" sz="1000" b="0" dirty="0" smtClean="0"/>
          </a:p>
          <a:p>
            <a:pPr lvl="0"/>
            <a:endParaRPr lang="en-US" sz="1000" b="1" dirty="0" smtClean="0"/>
          </a:p>
          <a:p>
            <a:pPr lvl="0"/>
            <a:r>
              <a:rPr lang="en-US" sz="1000" b="1" dirty="0" smtClean="0"/>
              <a:t>Notes</a:t>
            </a:r>
          </a:p>
          <a:p>
            <a:pPr lvl="0"/>
            <a:r>
              <a:rPr lang="en-US" sz="1000" dirty="0" smtClean="0"/>
              <a:t>Use the Notes section for delivery notes or to provide additional details for the audience.</a:t>
            </a:r>
            <a:r>
              <a:rPr lang="en-US" sz="1000" baseline="0" dirty="0" smtClean="0"/>
              <a:t> View these notes in Presentation View during your presentation. </a:t>
            </a:r>
          </a:p>
          <a:p>
            <a:pPr lvl="0">
              <a:buFontTx/>
              <a:buNone/>
            </a:pPr>
            <a:r>
              <a:rPr lang="en-US" sz="1000" dirty="0" smtClean="0"/>
              <a:t>Keep in mind the font size (important for accessibility, visibility, videotaping, and online production)</a:t>
            </a:r>
          </a:p>
          <a:p>
            <a:pPr lvl="0"/>
            <a:endParaRPr lang="en-US" sz="1000" dirty="0" smtClean="0"/>
          </a:p>
          <a:p>
            <a:pPr lvl="0">
              <a:buFontTx/>
              <a:buNone/>
            </a:pPr>
            <a:r>
              <a:rPr lang="en-US" sz="1000" b="1" dirty="0" smtClean="0"/>
              <a:t>Coordinated colors </a:t>
            </a:r>
          </a:p>
          <a:p>
            <a:pPr lvl="0">
              <a:buFontTx/>
              <a:buNone/>
            </a:pPr>
            <a:r>
              <a:rPr lang="en-US" sz="1000" dirty="0" smtClean="0"/>
              <a:t>Pay particular attention to the graphs, charts, and text boxes.</a:t>
            </a:r>
            <a:r>
              <a:rPr lang="en-US" sz="1000" baseline="0" dirty="0" smtClean="0"/>
              <a:t> </a:t>
            </a:r>
            <a:endParaRPr lang="en-US" sz="1000" dirty="0" smtClean="0"/>
          </a:p>
          <a:p>
            <a:pPr lvl="0"/>
            <a:r>
              <a:rPr lang="en-US" sz="1000" dirty="0" smtClean="0"/>
              <a:t>Consider that attendees will print in black and white or </a:t>
            </a:r>
            <a:r>
              <a:rPr lang="en-US" sz="1000" dirty="0" err="1" smtClean="0"/>
              <a:t>grayscale</a:t>
            </a:r>
            <a:r>
              <a:rPr lang="en-US" sz="1000" dirty="0" smtClean="0"/>
              <a:t>. Run a test print to make sure your colors work when printed in pure black and white and </a:t>
            </a:r>
            <a:r>
              <a:rPr lang="en-US" sz="1000" dirty="0" err="1" smtClean="0"/>
              <a:t>grayscale</a:t>
            </a:r>
            <a:r>
              <a:rPr lang="en-US" sz="1000" dirty="0" smtClean="0"/>
              <a:t>.</a:t>
            </a:r>
          </a:p>
          <a:p>
            <a:pPr lvl="0">
              <a:buFontTx/>
              <a:buNone/>
            </a:pPr>
            <a:endParaRPr lang="en-US" sz="1000" dirty="0" smtClean="0"/>
          </a:p>
          <a:p>
            <a:pPr lvl="0">
              <a:buFontTx/>
              <a:buNone/>
            </a:pPr>
            <a:r>
              <a:rPr lang="en-US" sz="1000" b="1" dirty="0" smtClean="0"/>
              <a:t>Graphics, tables, and graphs</a:t>
            </a:r>
          </a:p>
          <a:p>
            <a:pPr lvl="0"/>
            <a:r>
              <a:rPr lang="en-US" sz="1000" dirty="0" smtClean="0"/>
              <a:t>Keep it simple: If possible, use consistent, non-distracting styles and colors.</a:t>
            </a:r>
          </a:p>
          <a:p>
            <a:pPr lvl="0"/>
            <a:r>
              <a:rPr lang="en-US" sz="1000" dirty="0" smtClean="0"/>
              <a:t>Label all graphs and tables.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3101752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2871864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see the architecture. Starting with the patient app, we see that it interacts with two sources of information. The patient data repository contains the patient's authentication information, and the </a:t>
            </a:r>
            <a:r>
              <a:rPr lang="en-US" baseline="0" dirty="0" err="1" smtClean="0"/>
              <a:t>fitbit</a:t>
            </a:r>
            <a:r>
              <a:rPr lang="en-US" baseline="0" dirty="0" smtClean="0"/>
              <a:t> repository contains the patient's dietary information. The patient app (as well could other EHR repositories) pass this information to the decider process, which dispatches the EHR Provider plugin to fetch the patient's data and allergy information from the FHIR database. The decider process uses the fetched data to make a decision regarding the current treatment plan for a patient and reports its findings back to the EHR that requested the information.</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3</a:t>
            </a:fld>
            <a:endParaRPr lang="en-US"/>
          </a:p>
        </p:txBody>
      </p:sp>
    </p:spTree>
    <p:extLst>
      <p:ext uri="{BB962C8B-B14F-4D97-AF65-F5344CB8AC3E}">
        <p14:creationId xmlns:p14="http://schemas.microsoft.com/office/powerpoint/2010/main" val="996954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 Overview. So we have the FHIR database which contains the</a:t>
            </a:r>
            <a:r>
              <a:rPr lang="en-US" baseline="0" dirty="0" smtClean="0"/>
              <a:t> allergy of a specific patient.</a:t>
            </a:r>
          </a:p>
          <a:p>
            <a:endParaRPr lang="en-US" baseline="0" dirty="0" smtClean="0"/>
          </a:p>
          <a:p>
            <a:r>
              <a:rPr lang="en-US" baseline="0" dirty="0" smtClean="0"/>
              <a:t>We have EHR Repositories, which contain patient data from respective databases of other EHR's.</a:t>
            </a:r>
          </a:p>
          <a:p>
            <a:endParaRPr lang="en-US" baseline="0" dirty="0" smtClean="0"/>
          </a:p>
          <a:p>
            <a:r>
              <a:rPr lang="en-US" baseline="0" dirty="0" smtClean="0"/>
              <a:t>We also </a:t>
            </a:r>
            <a:r>
              <a:rPr lang="en-US" baseline="0" dirty="0" err="1" smtClean="0"/>
              <a:t>Fitbit</a:t>
            </a:r>
            <a:r>
              <a:rPr lang="en-US" baseline="0" dirty="0" smtClean="0"/>
              <a:t> Data which contains the patient's dietary data</a:t>
            </a:r>
          </a:p>
          <a:p>
            <a:endParaRPr lang="en-US" baseline="0" dirty="0" smtClean="0"/>
          </a:p>
          <a:p>
            <a:r>
              <a:rPr lang="en-US" baseline="0" dirty="0" smtClean="0"/>
              <a:t>And finally, we have the Patient Data Repository from our Patient app, which contains the login data for patients and administrators</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4</a:t>
            </a:fld>
            <a:endParaRPr lang="en-US"/>
          </a:p>
        </p:txBody>
      </p:sp>
    </p:spTree>
    <p:extLst>
      <p:ext uri="{BB962C8B-B14F-4D97-AF65-F5344CB8AC3E}">
        <p14:creationId xmlns:p14="http://schemas.microsoft.com/office/powerpoint/2010/main" val="1549059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three main</a:t>
            </a:r>
            <a:r>
              <a:rPr lang="en-US" baseline="0" dirty="0" smtClean="0"/>
              <a:t> components for Functional Requirements. The staff portal is  means for trained medical staff to enter information about a patient. The user portal which is a means for the patient to upload information about themselves from a device, and a treatment service which decides the safety level of the patient's current treatment plan.</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5</a:t>
            </a:fld>
            <a:endParaRPr lang="en-US"/>
          </a:p>
        </p:txBody>
      </p:sp>
    </p:spTree>
    <p:extLst>
      <p:ext uri="{BB962C8B-B14F-4D97-AF65-F5344CB8AC3E}">
        <p14:creationId xmlns:p14="http://schemas.microsoft.com/office/powerpoint/2010/main" val="784164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smtClean="0"/>
              <a:t>* If any of</a:t>
            </a:r>
            <a:r>
              <a:rPr lang="en-US" baseline="0" dirty="0" smtClean="0"/>
              <a:t> these issues caused a schedule delay or need to be discussed further, include details in next slide.</a:t>
            </a:r>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9</a:t>
            </a:fld>
            <a:endParaRPr lang="en-US"/>
          </a:p>
        </p:txBody>
      </p:sp>
    </p:spTree>
    <p:extLst>
      <p:ext uri="{BB962C8B-B14F-4D97-AF65-F5344CB8AC3E}">
        <p14:creationId xmlns:p14="http://schemas.microsoft.com/office/powerpoint/2010/main" val="455826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 slides for the appendix in</a:t>
            </a:r>
            <a:r>
              <a:rPr lang="en-US" baseline="0" dirty="0" smtClean="0"/>
              <a:t> the event that more details or supplemental slides are needed. The appendix is also useful if the presentation is distributed later. </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11</a:t>
            </a:fld>
            <a:endParaRPr lang="en-US"/>
          </a:p>
        </p:txBody>
      </p:sp>
    </p:spTree>
    <p:extLst>
      <p:ext uri="{BB962C8B-B14F-4D97-AF65-F5344CB8AC3E}">
        <p14:creationId xmlns:p14="http://schemas.microsoft.com/office/powerpoint/2010/main" val="2522378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3/12/16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3/12/16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3/12/16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3/12/16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922158D-428B-4987-8B28-745A2AFA1252}" type="datetimeFigureOut">
              <a:rPr lang="en-US" smtClean="0"/>
              <a:t>3/12/16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3/12/16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2158D-428B-4987-8B28-745A2AFA1252}" type="datetimeFigureOut">
              <a:rPr lang="en-US" smtClean="0"/>
              <a:t>3/12/16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3/12/16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3/12/16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3/12/16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3/12/16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3/12/16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microsoft.com/office/2007/relationships/media" Target="../media/media1.m4a"/><Relationship Id="rId5" Type="http://schemas.openxmlformats.org/officeDocument/2006/relationships/audio" Target="../media/media1.m4a"/><Relationship Id="rId6" Type="http://schemas.openxmlformats.org/officeDocument/2006/relationships/slideLayout" Target="../slideLayouts/slideLayout1.xml"/><Relationship Id="rId7" Type="http://schemas.openxmlformats.org/officeDocument/2006/relationships/notesSlide" Target="../notesSlides/notesSlide1.xml"/><Relationship Id="rId8" Type="http://schemas.openxmlformats.org/officeDocument/2006/relationships/image" Target="../media/image8.png"/><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tags" Target="../tags/tag9.xml"/><Relationship Id="rId4" Type="http://schemas.openxmlformats.org/officeDocument/2006/relationships/slideLayout" Target="../slideLayouts/slideLayout3.xml"/><Relationship Id="rId5" Type="http://schemas.openxmlformats.org/officeDocument/2006/relationships/image" Target="../media/image13.jpeg"/><Relationship Id="rId1" Type="http://schemas.openxmlformats.org/officeDocument/2006/relationships/tags" Target="../tags/tag7.xml"/><Relationship Id="rId2" Type="http://schemas.openxmlformats.org/officeDocument/2006/relationships/tags" Target="../tags/tag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3" Type="http://schemas.openxmlformats.org/officeDocument/2006/relationships/audio" Target="../media/media2.m4a"/><Relationship Id="rId4" Type="http://schemas.openxmlformats.org/officeDocument/2006/relationships/slideLayout" Target="../slideLayouts/slideLayout3.xml"/><Relationship Id="rId5" Type="http://schemas.openxmlformats.org/officeDocument/2006/relationships/notesSlide" Target="../notesSlides/notesSlide2.xml"/><Relationship Id="rId6" Type="http://schemas.openxmlformats.org/officeDocument/2006/relationships/image" Target="../media/image9.jpg"/><Relationship Id="rId7" Type="http://schemas.openxmlformats.org/officeDocument/2006/relationships/image" Target="../media/image8.png"/><Relationship Id="rId1" Type="http://schemas.openxmlformats.org/officeDocument/2006/relationships/tags" Target="../tags/tag4.xml"/><Relationship Id="rId2" Type="http://schemas.microsoft.com/office/2007/relationships/media" Target="../media/media2.m4a"/></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3.xml"/><Relationship Id="rId5" Type="http://schemas.openxmlformats.org/officeDocument/2006/relationships/image" Target="../media/image8.png"/><Relationship Id="rId1" Type="http://schemas.microsoft.com/office/2007/relationships/media" Target="../media/media3.m4a"/><Relationship Id="rId2" Type="http://schemas.openxmlformats.org/officeDocument/2006/relationships/audio" Target="../media/media3.m4a"/></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4.xml"/><Relationship Id="rId5" Type="http://schemas.openxmlformats.org/officeDocument/2006/relationships/image" Target="../media/image8.png"/><Relationship Id="rId1" Type="http://schemas.microsoft.com/office/2007/relationships/media" Target="../media/media4.m4a"/><Relationship Id="rId2" Type="http://schemas.openxmlformats.org/officeDocument/2006/relationships/audio" Target="../media/media4.m4a"/></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5.xml"/><Relationship Id="rId5" Type="http://schemas.openxmlformats.org/officeDocument/2006/relationships/image" Target="../media/image8.png"/><Relationship Id="rId1" Type="http://schemas.microsoft.com/office/2007/relationships/media" Target="../media/media5.m4a"/><Relationship Id="rId2" Type="http://schemas.openxmlformats.org/officeDocument/2006/relationships/audio" Target="../media/media5.m4a"/></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image" Target="../media/image8.png"/><Relationship Id="rId1" Type="http://schemas.microsoft.com/office/2007/relationships/media" Target="../media/media6.m4a"/><Relationship Id="rId2" Type="http://schemas.openxmlformats.org/officeDocument/2006/relationships/audio" Target="../media/media6.m4a"/></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microsoft.com/office/2007/relationships/media" Target="../media/media7.m4a"/><Relationship Id="rId4" Type="http://schemas.openxmlformats.org/officeDocument/2006/relationships/audio" Target="../media/media7.m4a"/><Relationship Id="rId5" Type="http://schemas.openxmlformats.org/officeDocument/2006/relationships/slideLayout" Target="../slideLayouts/slideLayout3.xml"/><Relationship Id="rId6" Type="http://schemas.openxmlformats.org/officeDocument/2006/relationships/notesSlide" Target="../notesSlides/notesSlide6.xml"/><Relationship Id="rId7" Type="http://schemas.openxmlformats.org/officeDocument/2006/relationships/image" Target="../media/image8.png"/><Relationship Id="rId1" Type="http://schemas.openxmlformats.org/officeDocument/2006/relationships/tags" Target="../tags/tag5.xml"/><Relationship Id="rId2"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Project Status Report 1</a:t>
            </a:r>
            <a:endParaRPr lang="en-US" dirty="0"/>
          </a:p>
        </p:txBody>
      </p:sp>
      <p:sp>
        <p:nvSpPr>
          <p:cNvPr id="3" name="Subtitle 2"/>
          <p:cNvSpPr>
            <a:spLocks noGrp="1"/>
          </p:cNvSpPr>
          <p:nvPr>
            <p:ph type="subTitle" idx="1"/>
            <p:custDataLst>
              <p:tags r:id="rId3"/>
            </p:custDataLst>
          </p:nvPr>
        </p:nvSpPr>
        <p:spPr/>
        <p:txBody>
          <a:bodyPr/>
          <a:lstStyle/>
          <a:p>
            <a:r>
              <a:rPr lang="en-US" dirty="0" smtClean="0"/>
              <a:t>Team </a:t>
            </a:r>
            <a:r>
              <a:rPr lang="en-US" dirty="0" err="1" smtClean="0"/>
              <a:t>Ehrgo</a:t>
            </a:r>
            <a:r>
              <a:rPr lang="en-US" dirty="0" smtClean="0"/>
              <a:t> Health</a:t>
            </a:r>
          </a:p>
          <a:p>
            <a:r>
              <a:rPr lang="en-US" dirty="0" smtClean="0"/>
              <a:t>03/13/16</a:t>
            </a:r>
            <a:endParaRPr lang="en-US" dirty="0"/>
          </a:p>
        </p:txBody>
      </p:sp>
      <p:pic>
        <p:nvPicPr>
          <p:cNvPr id="13" name="Sound 12">
            <a:hlinkClick r:id="" action="ppaction://media"/>
          </p:cNvPr>
          <p:cNvPicPr>
            <a:picLocks noChangeAspect="1"/>
          </p:cNvPicPr>
          <p:nvPr>
            <a:audioFile r:link="rId5"/>
            <p:extLst>
              <p:ext uri="{DAA4B4D4-6D71-4841-9C94-3DE7FCFB9230}">
                <p14:media xmlns:p14="http://schemas.microsoft.com/office/powerpoint/2010/main" r:embed="rId4"/>
              </p:ext>
            </p:extLst>
          </p:nvPr>
        </p:nvPicPr>
        <p:blipFill>
          <a:blip r:embed="rId8"/>
          <a:stretch>
            <a:fillRect/>
          </a:stretch>
        </p:blipFill>
        <p:spPr>
          <a:xfrm>
            <a:off x="8178800" y="5892800"/>
            <a:ext cx="812800" cy="812800"/>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p14:dur="10" advClick="0" advTm="13000">
        <p:blinds dir="vert"/>
      </p:transition>
    </mc:Choice>
    <mc:Fallback>
      <p:transition advClick="0" advTm="1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914400"/>
            <a:ext cx="5410200" cy="914400"/>
          </a:xfrm>
        </p:spPr>
        <p:txBody>
          <a:bodyPr/>
          <a:lstStyle/>
          <a:p>
            <a:r>
              <a:rPr lang="en-US" dirty="0" smtClean="0"/>
              <a:t>Looking Ahead</a:t>
            </a:r>
            <a:endParaRPr lang="en-US" dirty="0"/>
          </a:p>
        </p:txBody>
      </p:sp>
      <p:pic>
        <p:nvPicPr>
          <p:cNvPr id="4" name="Picture 3"/>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65520" y="0"/>
            <a:ext cx="3078480" cy="6858000"/>
          </a:xfrm>
          <a:prstGeom prst="rect">
            <a:avLst/>
          </a:prstGeom>
        </p:spPr>
      </p:pic>
      <p:sp>
        <p:nvSpPr>
          <p:cNvPr id="3" name="Content Placeholder 2"/>
          <p:cNvSpPr>
            <a:spLocks noGrp="1"/>
          </p:cNvSpPr>
          <p:nvPr>
            <p:ph idx="1"/>
            <p:custDataLst>
              <p:tags r:id="rId3"/>
            </p:custDataLst>
          </p:nvPr>
        </p:nvSpPr>
        <p:spPr>
          <a:xfrm>
            <a:off x="457200" y="1828800"/>
            <a:ext cx="5181600" cy="4297363"/>
          </a:xfrm>
        </p:spPr>
        <p:txBody>
          <a:bodyPr/>
          <a:lstStyle/>
          <a:p>
            <a:pPr>
              <a:lnSpc>
                <a:spcPct val="150000"/>
              </a:lnSpc>
            </a:pPr>
            <a:r>
              <a:rPr lang="en-US" dirty="0" smtClean="0"/>
              <a:t>Next Milestone: April 3rd</a:t>
            </a:r>
          </a:p>
          <a:p>
            <a:pPr>
              <a:lnSpc>
                <a:spcPct val="150000"/>
              </a:lnSpc>
            </a:pPr>
            <a:r>
              <a:rPr lang="en-US" dirty="0"/>
              <a:t>E</a:t>
            </a:r>
            <a:r>
              <a:rPr lang="en-US" dirty="0" smtClean="0"/>
              <a:t>xpected deliverables:</a:t>
            </a:r>
          </a:p>
          <a:p>
            <a:pPr lvl="1"/>
            <a:r>
              <a:rPr lang="en-US" dirty="0" smtClean="0"/>
              <a:t>Completed EHR Prototype</a:t>
            </a:r>
          </a:p>
          <a:p>
            <a:pPr lvl="1"/>
            <a:r>
              <a:rPr lang="en-US" dirty="0" smtClean="0"/>
              <a:t>Defined set of Project Risks </a:t>
            </a:r>
          </a:p>
          <a:p>
            <a:pPr lvl="1"/>
            <a:r>
              <a:rPr lang="en-US" dirty="0" smtClean="0"/>
              <a:t>Target Platforms and Data Interop</a:t>
            </a:r>
          </a:p>
          <a:p>
            <a:pPr lvl="1"/>
            <a:r>
              <a:rPr lang="en-US" dirty="0" smtClean="0"/>
              <a:t>Initial App Full Stack Development</a:t>
            </a:r>
          </a:p>
          <a:p>
            <a:pPr lvl="1"/>
            <a:r>
              <a:rPr lang="en-US" dirty="0" smtClean="0"/>
              <a:t>Problem Item(s) List</a:t>
            </a:r>
          </a:p>
        </p:txBody>
      </p:sp>
    </p:spTree>
    <p:custDataLst>
      <p:tags r:id="rId1"/>
    </p:custData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1905000"/>
            <a:ext cx="5597104" cy="1143001"/>
          </a:xfrm>
        </p:spPr>
        <p:txBody>
          <a:bodyPr>
            <a:normAutofit fontScale="90000"/>
          </a:bodyPr>
          <a:lstStyle/>
          <a:p>
            <a:r>
              <a:rPr lang="en-US" dirty="0" err="1" smtClean="0"/>
              <a:t>Ehrgo</a:t>
            </a:r>
            <a:r>
              <a:rPr lang="en-US" dirty="0" smtClean="0"/>
              <a:t> Health Team Members</a:t>
            </a:r>
            <a:endParaRPr lang="en-US" dirty="0"/>
          </a:p>
        </p:txBody>
      </p:sp>
      <p:sp>
        <p:nvSpPr>
          <p:cNvPr id="3" name="Text Placeholder 2"/>
          <p:cNvSpPr>
            <a:spLocks noGrp="1"/>
          </p:cNvSpPr>
          <p:nvPr>
            <p:ph type="body" idx="1"/>
          </p:nvPr>
        </p:nvSpPr>
        <p:spPr>
          <a:xfrm>
            <a:off x="3352800" y="3048000"/>
            <a:ext cx="5562600" cy="1500187"/>
          </a:xfrm>
        </p:spPr>
        <p:txBody>
          <a:bodyPr>
            <a:normAutofit fontScale="85000" lnSpcReduction="10000"/>
          </a:bodyPr>
          <a:lstStyle/>
          <a:p>
            <a:r>
              <a:rPr lang="en-US" b="1" dirty="0"/>
              <a:t>Eric Greene</a:t>
            </a:r>
            <a:r>
              <a:rPr lang="en-US" dirty="0"/>
              <a:t>: Project </a:t>
            </a:r>
            <a:r>
              <a:rPr lang="en-US" dirty="0" smtClean="0"/>
              <a:t>Manager/Developer </a:t>
            </a:r>
            <a:r>
              <a:rPr lang="en-US" b="1" dirty="0" smtClean="0"/>
              <a:t>Narrator 2</a:t>
            </a:r>
            <a:endParaRPr lang="en-US" dirty="0"/>
          </a:p>
          <a:p>
            <a:r>
              <a:rPr lang="en-US" b="1" dirty="0" err="1"/>
              <a:t>Huarui</a:t>
            </a:r>
            <a:r>
              <a:rPr lang="en-US" b="1" dirty="0"/>
              <a:t> Zheng</a:t>
            </a:r>
            <a:r>
              <a:rPr lang="en-US" dirty="0"/>
              <a:t>: </a:t>
            </a:r>
            <a:r>
              <a:rPr lang="en-US" dirty="0" smtClean="0"/>
              <a:t>Developer/Tester</a:t>
            </a:r>
            <a:endParaRPr lang="en-US" dirty="0"/>
          </a:p>
          <a:p>
            <a:r>
              <a:rPr lang="en-US" b="1" dirty="0"/>
              <a:t>Donna Carey</a:t>
            </a:r>
            <a:r>
              <a:rPr lang="en-US" dirty="0"/>
              <a:t>: Documentation </a:t>
            </a:r>
            <a:r>
              <a:rPr lang="en-US" dirty="0" smtClean="0"/>
              <a:t>Lead/Developer</a:t>
            </a:r>
            <a:endParaRPr lang="en-US" dirty="0"/>
          </a:p>
          <a:p>
            <a:r>
              <a:rPr lang="en-US" b="1" dirty="0"/>
              <a:t>Tommy Parnell</a:t>
            </a:r>
            <a:r>
              <a:rPr lang="en-US" dirty="0"/>
              <a:t>: Development </a:t>
            </a:r>
            <a:r>
              <a:rPr lang="en-US" dirty="0" smtClean="0"/>
              <a:t>Lead/Documentation</a:t>
            </a:r>
            <a:endParaRPr lang="en-US" dirty="0"/>
          </a:p>
          <a:p>
            <a:r>
              <a:rPr lang="en-US" b="1" dirty="0"/>
              <a:t>James Ruiz</a:t>
            </a:r>
            <a:r>
              <a:rPr lang="en-US" dirty="0"/>
              <a:t>: </a:t>
            </a:r>
            <a:r>
              <a:rPr lang="en-US" dirty="0" smtClean="0"/>
              <a:t>Developer/Tester </a:t>
            </a:r>
            <a:r>
              <a:rPr lang="en-US" b="1" dirty="0" smtClean="0"/>
              <a:t>Narrator 1</a:t>
            </a:r>
            <a:endParaRPr lang="en-US" dirty="0"/>
          </a:p>
          <a:p>
            <a:endParaRPr lang="en-US" b="1" dirty="0"/>
          </a:p>
        </p:txBody>
      </p:sp>
    </p:spTree>
    <p:extLst>
      <p:ext uri="{BB962C8B-B14F-4D97-AF65-F5344CB8AC3E}">
        <p14:creationId xmlns:p14="http://schemas.microsoft.com/office/powerpoint/2010/main" val="3761678171"/>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en-US" dirty="0" smtClean="0"/>
              <a:t>Project Overview</a:t>
            </a:r>
            <a:endParaRPr lang="en-US" dirty="0"/>
          </a:p>
        </p:txBody>
      </p:sp>
      <p:sp>
        <p:nvSpPr>
          <p:cNvPr id="5" name="Content Placeholder 4"/>
          <p:cNvSpPr>
            <a:spLocks noGrp="1"/>
          </p:cNvSpPr>
          <p:nvPr>
            <p:ph idx="1"/>
          </p:nvPr>
        </p:nvSpPr>
        <p:spPr>
          <a:xfrm>
            <a:off x="457200" y="1828800"/>
            <a:ext cx="4648200" cy="4297363"/>
          </a:xfrm>
        </p:spPr>
        <p:txBody>
          <a:bodyPr/>
          <a:lstStyle/>
          <a:p>
            <a:pPr marL="228600" lvl="1" indent="0">
              <a:buNone/>
            </a:pPr>
            <a:r>
              <a:rPr lang="en-US" sz="2000" dirty="0" smtClean="0"/>
              <a:t>Plugin </a:t>
            </a:r>
            <a:r>
              <a:rPr lang="en-US" sz="2000" dirty="0"/>
              <a:t>architecture to capture treatment analysis from EHR</a:t>
            </a:r>
          </a:p>
          <a:p>
            <a:pPr lvl="1">
              <a:buFont typeface="Georgia" panose="02040502050405020303" pitchFamily="18" charset="0"/>
              <a:buChar char="~"/>
            </a:pPr>
            <a:r>
              <a:rPr lang="en-US" dirty="0" smtClean="0"/>
              <a:t>Patient Portal: allowing patient to enter personal information and leverage commonly-used technology APIs such as </a:t>
            </a:r>
            <a:r>
              <a:rPr lang="en-US" dirty="0" smtClean="0"/>
              <a:t>the </a:t>
            </a:r>
            <a:r>
              <a:rPr lang="en-US" dirty="0" err="1" smtClean="0"/>
              <a:t>Fitbit</a:t>
            </a:r>
            <a:r>
              <a:rPr lang="en-US" dirty="0" smtClean="0"/>
              <a:t> API</a:t>
            </a:r>
            <a:endParaRPr lang="en-US" dirty="0" smtClean="0"/>
          </a:p>
          <a:p>
            <a:pPr lvl="1">
              <a:buFont typeface="Georgia" panose="02040502050405020303" pitchFamily="18" charset="0"/>
              <a:buChar char="~"/>
            </a:pPr>
            <a:r>
              <a:rPr lang="en-US" dirty="0" smtClean="0"/>
              <a:t>Provider EHR plugin: show warnings between allergies/medication and optimize treatment strategies</a:t>
            </a:r>
            <a:endParaRPr lang="en-US" dirty="0"/>
          </a:p>
          <a:p>
            <a:pPr marL="0" indent="0">
              <a:buNone/>
            </a:pPr>
            <a:endParaRPr lang="en-US"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53000" y="1360918"/>
            <a:ext cx="4000500" cy="3228975"/>
          </a:xfrm>
          <a:prstGeom prst="rect">
            <a:avLst/>
          </a:prstGeom>
        </p:spPr>
      </p:pic>
      <p:pic>
        <p:nvPicPr>
          <p:cNvPr id="9" name="Sound 8">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8178800" y="5892800"/>
            <a:ext cx="812800" cy="812800"/>
          </a:xfrm>
          <a:prstGeom prst="rect">
            <a:avLst/>
          </a:prstGeom>
        </p:spPr>
      </p:pic>
    </p:spTree>
    <p:custDataLst>
      <p:tags r:id="rId1"/>
    </p:custDataLst>
  </p:cSld>
  <p:clrMapOvr>
    <a:masterClrMapping/>
  </p:clrMapOvr>
  <p:transition advTm="3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lowchart: Process 56"/>
          <p:cNvSpPr/>
          <p:nvPr/>
        </p:nvSpPr>
        <p:spPr>
          <a:xfrm>
            <a:off x="136526" y="1524000"/>
            <a:ext cx="3430586" cy="2724943"/>
          </a:xfrm>
          <a:prstGeom prst="flowChartProcess">
            <a:avLst/>
          </a:prstGeom>
          <a:ln>
            <a:solidFill>
              <a:schemeClr val="tx1"/>
            </a:solidFill>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Architecture</a:t>
            </a:r>
            <a:endParaRPr lang="en-US" dirty="0"/>
          </a:p>
        </p:txBody>
      </p:sp>
      <p:sp>
        <p:nvSpPr>
          <p:cNvPr id="4" name="Can 3"/>
          <p:cNvSpPr/>
          <p:nvPr/>
        </p:nvSpPr>
        <p:spPr>
          <a:xfrm>
            <a:off x="654050" y="5130800"/>
            <a:ext cx="1752600" cy="1447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FHIR DB</a:t>
            </a:r>
            <a:endParaRPr lang="en-US" dirty="0"/>
          </a:p>
        </p:txBody>
      </p:sp>
      <p:sp>
        <p:nvSpPr>
          <p:cNvPr id="5" name="Can 4"/>
          <p:cNvSpPr/>
          <p:nvPr/>
        </p:nvSpPr>
        <p:spPr>
          <a:xfrm>
            <a:off x="7053262" y="5156508"/>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Patient Data Repository</a:t>
            </a:r>
            <a:endParaRPr lang="en-US" dirty="0"/>
          </a:p>
        </p:txBody>
      </p:sp>
      <p:grpSp>
        <p:nvGrpSpPr>
          <p:cNvPr id="11" name="Group 10"/>
          <p:cNvGrpSpPr/>
          <p:nvPr/>
        </p:nvGrpSpPr>
        <p:grpSpPr>
          <a:xfrm>
            <a:off x="2819400" y="5143500"/>
            <a:ext cx="2260600" cy="1435100"/>
            <a:chOff x="2743200" y="2978150"/>
            <a:chExt cx="2260600" cy="1435100"/>
          </a:xfrm>
        </p:grpSpPr>
        <p:sp>
          <p:nvSpPr>
            <p:cNvPr id="6" name="Can 5"/>
            <p:cNvSpPr/>
            <p:nvPr/>
          </p:nvSpPr>
          <p:spPr>
            <a:xfrm>
              <a:off x="3213100" y="297815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EHR Repository</a:t>
              </a:r>
              <a:endParaRPr lang="en-US" dirty="0"/>
            </a:p>
          </p:txBody>
        </p:sp>
        <p:sp>
          <p:nvSpPr>
            <p:cNvPr id="7" name="Can 6"/>
            <p:cNvSpPr/>
            <p:nvPr/>
          </p:nvSpPr>
          <p:spPr>
            <a:xfrm>
              <a:off x="3048000" y="297815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EHR Repository</a:t>
              </a:r>
              <a:endParaRPr lang="en-US" dirty="0"/>
            </a:p>
          </p:txBody>
        </p:sp>
        <p:sp>
          <p:nvSpPr>
            <p:cNvPr id="8" name="Can 7"/>
            <p:cNvSpPr/>
            <p:nvPr/>
          </p:nvSpPr>
          <p:spPr>
            <a:xfrm>
              <a:off x="2895600" y="297815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EHR Repositories</a:t>
              </a:r>
              <a:endParaRPr lang="en-US" dirty="0"/>
            </a:p>
          </p:txBody>
        </p:sp>
        <p:sp>
          <p:nvSpPr>
            <p:cNvPr id="10" name="Can 9"/>
            <p:cNvSpPr/>
            <p:nvPr/>
          </p:nvSpPr>
          <p:spPr>
            <a:xfrm>
              <a:off x="2743200" y="297815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EHR Repositories</a:t>
              </a:r>
              <a:endParaRPr lang="en-US" dirty="0"/>
            </a:p>
          </p:txBody>
        </p:sp>
      </p:grpSp>
      <p:sp>
        <p:nvSpPr>
          <p:cNvPr id="12" name="Rectangle 11"/>
          <p:cNvSpPr/>
          <p:nvPr/>
        </p:nvSpPr>
        <p:spPr>
          <a:xfrm>
            <a:off x="606425" y="4419600"/>
            <a:ext cx="4071937"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Public Interface</a:t>
            </a:r>
            <a:endParaRPr lang="en-US" dirty="0"/>
          </a:p>
        </p:txBody>
      </p:sp>
      <p:sp>
        <p:nvSpPr>
          <p:cNvPr id="15" name="Up Arrow 14"/>
          <p:cNvSpPr/>
          <p:nvPr/>
        </p:nvSpPr>
        <p:spPr>
          <a:xfrm>
            <a:off x="3475830" y="49530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Up Arrow 15"/>
          <p:cNvSpPr/>
          <p:nvPr/>
        </p:nvSpPr>
        <p:spPr>
          <a:xfrm>
            <a:off x="896081" y="4971172"/>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lowchart: Process 16"/>
          <p:cNvSpPr/>
          <p:nvPr/>
        </p:nvSpPr>
        <p:spPr>
          <a:xfrm>
            <a:off x="606425" y="3562350"/>
            <a:ext cx="2774950" cy="5334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EHR Provider Plugin</a:t>
            </a:r>
            <a:endParaRPr lang="en-US" dirty="0"/>
          </a:p>
        </p:txBody>
      </p:sp>
      <p:sp>
        <p:nvSpPr>
          <p:cNvPr id="20" name="Rectangle 19"/>
          <p:cNvSpPr/>
          <p:nvPr/>
        </p:nvSpPr>
        <p:spPr>
          <a:xfrm>
            <a:off x="4943475" y="4419600"/>
            <a:ext cx="3362325"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Patient  Data Interface</a:t>
            </a:r>
            <a:endParaRPr lang="en-US" dirty="0"/>
          </a:p>
        </p:txBody>
      </p:sp>
      <p:grpSp>
        <p:nvGrpSpPr>
          <p:cNvPr id="22" name="Group 21"/>
          <p:cNvGrpSpPr/>
          <p:nvPr/>
        </p:nvGrpSpPr>
        <p:grpSpPr>
          <a:xfrm>
            <a:off x="3695700" y="2130425"/>
            <a:ext cx="2133600" cy="1898650"/>
            <a:chOff x="4216400" y="2419350"/>
            <a:chExt cx="2133600" cy="1898650"/>
          </a:xfrm>
        </p:grpSpPr>
        <p:sp>
          <p:nvSpPr>
            <p:cNvPr id="18" name="Rectangle 17"/>
            <p:cNvSpPr/>
            <p:nvPr/>
          </p:nvSpPr>
          <p:spPr>
            <a:xfrm>
              <a:off x="4216400" y="2419350"/>
              <a:ext cx="2133600" cy="7239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Alert Service</a:t>
              </a:r>
              <a:endParaRPr lang="en-US" dirty="0"/>
            </a:p>
          </p:txBody>
        </p:sp>
        <p:sp>
          <p:nvSpPr>
            <p:cNvPr id="19" name="Rectangle 18"/>
            <p:cNvSpPr/>
            <p:nvPr/>
          </p:nvSpPr>
          <p:spPr>
            <a:xfrm>
              <a:off x="4216400" y="3143250"/>
              <a:ext cx="21336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Treatment Plan Service</a:t>
              </a:r>
              <a:endParaRPr lang="en-US" dirty="0"/>
            </a:p>
          </p:txBody>
        </p:sp>
        <p:sp>
          <p:nvSpPr>
            <p:cNvPr id="21" name="Rectangle 20"/>
            <p:cNvSpPr/>
            <p:nvPr/>
          </p:nvSpPr>
          <p:spPr>
            <a:xfrm>
              <a:off x="4216400" y="3784600"/>
              <a:ext cx="2133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Decider Process</a:t>
              </a:r>
              <a:endParaRPr lang="en-US" dirty="0"/>
            </a:p>
          </p:txBody>
        </p:sp>
      </p:grpSp>
      <p:sp>
        <p:nvSpPr>
          <p:cNvPr id="23" name="Up Arrow 22"/>
          <p:cNvSpPr/>
          <p:nvPr/>
        </p:nvSpPr>
        <p:spPr>
          <a:xfrm>
            <a:off x="4140200" y="40386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Up Arrow 24"/>
          <p:cNvSpPr/>
          <p:nvPr/>
        </p:nvSpPr>
        <p:spPr>
          <a:xfrm>
            <a:off x="4967287" y="40386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p:cNvSpPr/>
          <p:nvPr/>
        </p:nvSpPr>
        <p:spPr>
          <a:xfrm>
            <a:off x="606425" y="2033588"/>
            <a:ext cx="1374775" cy="1514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Patient Data Get/Set View</a:t>
            </a:r>
            <a:endParaRPr lang="en-US" dirty="0"/>
          </a:p>
        </p:txBody>
      </p:sp>
      <p:sp>
        <p:nvSpPr>
          <p:cNvPr id="28" name="Rectangle 27"/>
          <p:cNvSpPr/>
          <p:nvPr/>
        </p:nvSpPr>
        <p:spPr>
          <a:xfrm>
            <a:off x="1981200" y="2033588"/>
            <a:ext cx="1400175" cy="1514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Calculate Optimal Treatment View</a:t>
            </a:r>
            <a:endParaRPr lang="en-US" dirty="0"/>
          </a:p>
        </p:txBody>
      </p:sp>
      <p:cxnSp>
        <p:nvCxnSpPr>
          <p:cNvPr id="30" name="Elbow Connector 29"/>
          <p:cNvCxnSpPr>
            <a:stCxn id="18" idx="1"/>
            <a:endCxn id="26" idx="0"/>
          </p:cNvCxnSpPr>
          <p:nvPr/>
        </p:nvCxnSpPr>
        <p:spPr>
          <a:xfrm rot="10800000">
            <a:off x="1293814" y="2033589"/>
            <a:ext cx="2401887" cy="458787"/>
          </a:xfrm>
          <a:prstGeom prst="bentConnector4">
            <a:avLst>
              <a:gd name="adj1" fmla="val 7667"/>
              <a:gd name="adj2" fmla="val 149827"/>
            </a:avLst>
          </a:prstGeom>
          <a:ln w="38100">
            <a:tailEnd type="triangle"/>
          </a:ln>
        </p:spPr>
        <p:style>
          <a:lnRef idx="1">
            <a:schemeClr val="dk1"/>
          </a:lnRef>
          <a:fillRef idx="0">
            <a:schemeClr val="dk1"/>
          </a:fillRef>
          <a:effectRef idx="0">
            <a:schemeClr val="dk1"/>
          </a:effectRef>
          <a:fontRef idx="minor">
            <a:schemeClr val="tx1"/>
          </a:fontRef>
        </p:style>
      </p:cxnSp>
      <p:cxnSp>
        <p:nvCxnSpPr>
          <p:cNvPr id="33" name="Elbow Connector 32"/>
          <p:cNvCxnSpPr>
            <a:stCxn id="19" idx="1"/>
            <a:endCxn id="28" idx="3"/>
          </p:cNvCxnSpPr>
          <p:nvPr/>
        </p:nvCxnSpPr>
        <p:spPr>
          <a:xfrm rot="10800000">
            <a:off x="3381376" y="2790827"/>
            <a:ext cx="314325" cy="406399"/>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sp>
        <p:nvSpPr>
          <p:cNvPr id="38" name="Flowchart: Process 37"/>
          <p:cNvSpPr/>
          <p:nvPr/>
        </p:nvSpPr>
        <p:spPr>
          <a:xfrm>
            <a:off x="6105525" y="3562350"/>
            <a:ext cx="2774950" cy="5334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Patient App</a:t>
            </a:r>
            <a:endParaRPr lang="en-US" dirty="0"/>
          </a:p>
        </p:txBody>
      </p:sp>
      <p:sp>
        <p:nvSpPr>
          <p:cNvPr id="39" name="Rectangle 38"/>
          <p:cNvSpPr/>
          <p:nvPr/>
        </p:nvSpPr>
        <p:spPr>
          <a:xfrm>
            <a:off x="6105525" y="2033588"/>
            <a:ext cx="1374775" cy="1514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Entry </a:t>
            </a:r>
            <a:endParaRPr lang="en-US" dirty="0"/>
          </a:p>
        </p:txBody>
      </p:sp>
      <p:sp>
        <p:nvSpPr>
          <p:cNvPr id="40" name="Rectangle 39"/>
          <p:cNvSpPr/>
          <p:nvPr/>
        </p:nvSpPr>
        <p:spPr>
          <a:xfrm>
            <a:off x="7480300" y="2033588"/>
            <a:ext cx="1400175" cy="1514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Plan </a:t>
            </a:r>
            <a:endParaRPr lang="en-US" dirty="0"/>
          </a:p>
        </p:txBody>
      </p:sp>
      <p:cxnSp>
        <p:nvCxnSpPr>
          <p:cNvPr id="41" name="Elbow Connector 40"/>
          <p:cNvCxnSpPr>
            <a:endCxn id="19" idx="3"/>
          </p:cNvCxnSpPr>
          <p:nvPr/>
        </p:nvCxnSpPr>
        <p:spPr>
          <a:xfrm rot="10800000">
            <a:off x="5829300" y="3197225"/>
            <a:ext cx="269876" cy="103188"/>
          </a:xfrm>
          <a:prstGeom prst="bentConnector3">
            <a:avLst>
              <a:gd name="adj1" fmla="val 31177"/>
            </a:avLst>
          </a:prstGeom>
          <a:ln w="38100">
            <a:tailEnd type="triangle"/>
          </a:ln>
        </p:spPr>
        <p:style>
          <a:lnRef idx="1">
            <a:schemeClr val="dk1"/>
          </a:lnRef>
          <a:fillRef idx="0">
            <a:schemeClr val="dk1"/>
          </a:fillRef>
          <a:effectRef idx="0">
            <a:schemeClr val="dk1"/>
          </a:effectRef>
          <a:fontRef idx="minor">
            <a:schemeClr val="tx1"/>
          </a:fontRef>
        </p:style>
      </p:cxnSp>
      <p:sp>
        <p:nvSpPr>
          <p:cNvPr id="44" name="Up Arrow 43"/>
          <p:cNvSpPr/>
          <p:nvPr/>
        </p:nvSpPr>
        <p:spPr>
          <a:xfrm rot="10800000">
            <a:off x="7645400" y="4105275"/>
            <a:ext cx="469900" cy="287336"/>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Up Arrow 46"/>
          <p:cNvSpPr/>
          <p:nvPr/>
        </p:nvSpPr>
        <p:spPr>
          <a:xfrm rot="10800000">
            <a:off x="4152106" y="4962528"/>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Up Arrow 47"/>
          <p:cNvSpPr/>
          <p:nvPr/>
        </p:nvSpPr>
        <p:spPr>
          <a:xfrm rot="10800000">
            <a:off x="2617788" y="4095750"/>
            <a:ext cx="469900" cy="314322"/>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0" name="Elbow Connector 49"/>
          <p:cNvCxnSpPr>
            <a:stCxn id="18" idx="3"/>
            <a:endCxn id="40" idx="0"/>
          </p:cNvCxnSpPr>
          <p:nvPr/>
        </p:nvCxnSpPr>
        <p:spPr>
          <a:xfrm flipV="1">
            <a:off x="5829300" y="2033588"/>
            <a:ext cx="2351088" cy="458787"/>
          </a:xfrm>
          <a:prstGeom prst="bentConnector4">
            <a:avLst>
              <a:gd name="adj1" fmla="val 5942"/>
              <a:gd name="adj2" fmla="val 149827"/>
            </a:avLst>
          </a:prstGeom>
          <a:ln w="38100">
            <a:tailEnd type="triangle"/>
          </a:ln>
        </p:spPr>
        <p:style>
          <a:lnRef idx="1">
            <a:schemeClr val="dk1"/>
          </a:lnRef>
          <a:fillRef idx="0">
            <a:schemeClr val="dk1"/>
          </a:fillRef>
          <a:effectRef idx="0">
            <a:schemeClr val="dk1"/>
          </a:effectRef>
          <a:fontRef idx="minor">
            <a:schemeClr val="tx1"/>
          </a:fontRef>
        </p:style>
      </p:cxnSp>
      <p:grpSp>
        <p:nvGrpSpPr>
          <p:cNvPr id="56" name="Group 55"/>
          <p:cNvGrpSpPr/>
          <p:nvPr/>
        </p:nvGrpSpPr>
        <p:grpSpPr>
          <a:xfrm>
            <a:off x="4943475" y="752476"/>
            <a:ext cx="4063999" cy="609600"/>
            <a:chOff x="3581400" y="1006475"/>
            <a:chExt cx="4063999" cy="609600"/>
          </a:xfrm>
        </p:grpSpPr>
        <p:sp>
          <p:nvSpPr>
            <p:cNvPr id="52" name="Rectangle 51"/>
            <p:cNvSpPr/>
            <p:nvPr/>
          </p:nvSpPr>
          <p:spPr>
            <a:xfrm>
              <a:off x="3581400" y="1006475"/>
              <a:ext cx="4063999"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Flowchart: Process 52"/>
            <p:cNvSpPr/>
            <p:nvPr/>
          </p:nvSpPr>
          <p:spPr>
            <a:xfrm>
              <a:off x="3701260" y="1104106"/>
              <a:ext cx="1181100" cy="4048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Complete</a:t>
              </a:r>
              <a:endParaRPr lang="en-US" dirty="0"/>
            </a:p>
          </p:txBody>
        </p:sp>
        <p:sp>
          <p:nvSpPr>
            <p:cNvPr id="54" name="Flowchart: Process 53"/>
            <p:cNvSpPr/>
            <p:nvPr/>
          </p:nvSpPr>
          <p:spPr>
            <a:xfrm>
              <a:off x="4964908" y="1104106"/>
              <a:ext cx="1051720" cy="404813"/>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In Work</a:t>
              </a:r>
              <a:endParaRPr lang="en-US" dirty="0"/>
            </a:p>
          </p:txBody>
        </p:sp>
        <p:sp>
          <p:nvSpPr>
            <p:cNvPr id="55" name="Flowchart: Process 54"/>
            <p:cNvSpPr/>
            <p:nvPr/>
          </p:nvSpPr>
          <p:spPr>
            <a:xfrm>
              <a:off x="6099176" y="1104106"/>
              <a:ext cx="1458122" cy="404813"/>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Not Started</a:t>
              </a:r>
              <a:endParaRPr lang="en-US" dirty="0"/>
            </a:p>
          </p:txBody>
        </p:sp>
      </p:grpSp>
      <p:sp>
        <p:nvSpPr>
          <p:cNvPr id="58" name="TextBox 57"/>
          <p:cNvSpPr txBox="1"/>
          <p:nvPr/>
        </p:nvSpPr>
        <p:spPr>
          <a:xfrm>
            <a:off x="224627" y="1476932"/>
            <a:ext cx="1990725" cy="369332"/>
          </a:xfrm>
          <a:prstGeom prst="rect">
            <a:avLst/>
          </a:prstGeom>
          <a:noFill/>
        </p:spPr>
        <p:txBody>
          <a:bodyPr wrap="square" rtlCol="0">
            <a:spAutoFit/>
          </a:bodyPr>
          <a:lstStyle/>
          <a:p>
            <a:r>
              <a:rPr lang="en-US" dirty="0" smtClean="0"/>
              <a:t>EHR Framework</a:t>
            </a:r>
            <a:endParaRPr lang="en-US" dirty="0"/>
          </a:p>
        </p:txBody>
      </p:sp>
      <p:sp>
        <p:nvSpPr>
          <p:cNvPr id="42" name="Can 41"/>
          <p:cNvSpPr/>
          <p:nvPr/>
        </p:nvSpPr>
        <p:spPr>
          <a:xfrm>
            <a:off x="5208638" y="5161672"/>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Fitbit</a:t>
            </a:r>
            <a:r>
              <a:rPr lang="en-US" dirty="0" smtClean="0"/>
              <a:t> Data Repository</a:t>
            </a:r>
            <a:endParaRPr lang="en-US" dirty="0"/>
          </a:p>
        </p:txBody>
      </p:sp>
      <p:sp>
        <p:nvSpPr>
          <p:cNvPr id="43" name="Up Arrow 42"/>
          <p:cNvSpPr/>
          <p:nvPr/>
        </p:nvSpPr>
        <p:spPr>
          <a:xfrm>
            <a:off x="7412038" y="4979989"/>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Up Arrow 44"/>
          <p:cNvSpPr/>
          <p:nvPr/>
        </p:nvSpPr>
        <p:spPr>
          <a:xfrm rot="10800000">
            <a:off x="7955362" y="49809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Up Arrow 23"/>
          <p:cNvSpPr/>
          <p:nvPr/>
        </p:nvSpPr>
        <p:spPr>
          <a:xfrm>
            <a:off x="5876728" y="4962528"/>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Up Arrow 48"/>
          <p:cNvSpPr/>
          <p:nvPr/>
        </p:nvSpPr>
        <p:spPr>
          <a:xfrm rot="10800000">
            <a:off x="1564678" y="4960093"/>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Sound 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5892800"/>
            <a:ext cx="812800" cy="812800"/>
          </a:xfrm>
          <a:prstGeom prst="rect">
            <a:avLst/>
          </a:prstGeom>
        </p:spPr>
      </p:pic>
    </p:spTree>
    <p:extLst>
      <p:ext uri="{BB962C8B-B14F-4D97-AF65-F5344CB8AC3E}">
        <p14:creationId xmlns:p14="http://schemas.microsoft.com/office/powerpoint/2010/main" val="3534619224"/>
      </p:ext>
    </p:extLst>
  </p:cSld>
  <p:clrMapOvr>
    <a:masterClrMapping/>
  </p:clrMapOvr>
  <p:transition spd="slow" advTm="4978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Overview</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600" b="1" dirty="0" smtClean="0"/>
              <a:t>FHIR DB</a:t>
            </a:r>
          </a:p>
          <a:p>
            <a:r>
              <a:rPr lang="en-US" dirty="0" smtClean="0"/>
              <a:t>Retrieves allergy of a specific patient and allergy intolerance resource</a:t>
            </a:r>
            <a:endParaRPr lang="en-US" dirty="0"/>
          </a:p>
          <a:p>
            <a:pPr marL="0" indent="0">
              <a:buNone/>
            </a:pPr>
            <a:r>
              <a:rPr lang="en-US" sz="2900" b="1" dirty="0" smtClean="0"/>
              <a:t>EHR Repositories</a:t>
            </a:r>
            <a:endParaRPr lang="en-US" sz="2900" b="1" dirty="0"/>
          </a:p>
          <a:p>
            <a:r>
              <a:rPr lang="en-US" dirty="0" smtClean="0"/>
              <a:t>Patient’s data from other EHR’s databases</a:t>
            </a:r>
            <a:endParaRPr lang="en-US" dirty="0"/>
          </a:p>
          <a:p>
            <a:pPr marL="0" indent="0">
              <a:buNone/>
            </a:pPr>
            <a:r>
              <a:rPr lang="en-US" sz="2900" b="1" dirty="0" err="1" smtClean="0"/>
              <a:t>Fitbit</a:t>
            </a:r>
            <a:r>
              <a:rPr lang="en-US" sz="2900" b="1" dirty="0" smtClean="0"/>
              <a:t> Data</a:t>
            </a:r>
          </a:p>
          <a:p>
            <a:r>
              <a:rPr lang="en-US" dirty="0" smtClean="0"/>
              <a:t>Dietary Data</a:t>
            </a:r>
            <a:endParaRPr lang="en-US" sz="2900" dirty="0" smtClean="0"/>
          </a:p>
          <a:p>
            <a:pPr marL="0" indent="0">
              <a:buNone/>
            </a:pPr>
            <a:r>
              <a:rPr lang="en-US" sz="2900" b="1" dirty="0" smtClean="0"/>
              <a:t>Patient Data Repository</a:t>
            </a:r>
            <a:endParaRPr lang="en-US" sz="2900" b="1" dirty="0"/>
          </a:p>
          <a:p>
            <a:r>
              <a:rPr lang="en-US" dirty="0" smtClean="0"/>
              <a:t>Stores login data for patients</a:t>
            </a:r>
            <a:br>
              <a:rPr lang="en-US" dirty="0" smtClean="0"/>
            </a:br>
            <a:r>
              <a:rPr lang="en-US" dirty="0" smtClean="0"/>
              <a:t>and administrators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91108498"/>
              </p:ext>
            </p:extLst>
          </p:nvPr>
        </p:nvGraphicFramePr>
        <p:xfrm>
          <a:off x="4572000" y="5257800"/>
          <a:ext cx="4038600" cy="817752"/>
        </p:xfrm>
        <a:graphic>
          <a:graphicData uri="http://schemas.openxmlformats.org/drawingml/2006/table">
            <a:tbl>
              <a:tblPr firstRow="1" bandRow="1">
                <a:tableStyleId>{5C22544A-7EE6-4342-B048-85BDC9FD1C3A}</a:tableStyleId>
              </a:tblPr>
              <a:tblGrid>
                <a:gridCol w="807720"/>
                <a:gridCol w="807720"/>
                <a:gridCol w="807720"/>
                <a:gridCol w="807720"/>
                <a:gridCol w="807720"/>
              </a:tblGrid>
              <a:tr h="279528">
                <a:tc gridSpan="5">
                  <a:txBody>
                    <a:bodyPr/>
                    <a:lstStyle/>
                    <a:p>
                      <a:pPr algn="ctr"/>
                      <a:r>
                        <a:rPr lang="en-US" sz="1600" dirty="0" smtClean="0"/>
                        <a:t>Patient Data Repository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482472">
                <a:tc>
                  <a:txBody>
                    <a:bodyPr/>
                    <a:lstStyle/>
                    <a:p>
                      <a:pPr algn="ctr"/>
                      <a:r>
                        <a:rPr lang="en-US" sz="1000" u="sng" dirty="0" err="1" smtClean="0"/>
                        <a:t>FirstName</a:t>
                      </a:r>
                      <a:endParaRPr lang="en-US" sz="1000" u="sng"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000" u="sng" dirty="0" err="1" smtClean="0"/>
                        <a:t>LastName</a:t>
                      </a:r>
                      <a:endParaRPr lang="en-US" sz="1000" u="sng" dirty="0"/>
                    </a:p>
                  </a:txBody>
                  <a:tcPr>
                    <a:lnB w="12700" cap="flat" cmpd="sng" algn="ctr">
                      <a:solidFill>
                        <a:schemeClr val="tx1"/>
                      </a:solidFill>
                      <a:prstDash val="solid"/>
                      <a:round/>
                      <a:headEnd type="none" w="med" len="med"/>
                      <a:tailEnd type="none" w="med" len="med"/>
                    </a:lnB>
                  </a:tcPr>
                </a:tc>
                <a:tc>
                  <a:txBody>
                    <a:bodyPr/>
                    <a:lstStyle/>
                    <a:p>
                      <a:pPr algn="ctr"/>
                      <a:r>
                        <a:rPr lang="en-US" sz="1000" u="sng" dirty="0" smtClean="0"/>
                        <a:t>Email</a:t>
                      </a:r>
                      <a:endParaRPr lang="en-US" sz="1000" u="sng" dirty="0"/>
                    </a:p>
                  </a:txBody>
                  <a:tcPr>
                    <a:lnB w="12700" cap="flat" cmpd="sng" algn="ctr">
                      <a:solidFill>
                        <a:schemeClr val="tx1"/>
                      </a:solidFill>
                      <a:prstDash val="solid"/>
                      <a:round/>
                      <a:headEnd type="none" w="med" len="med"/>
                      <a:tailEnd type="none" w="med" len="med"/>
                    </a:lnB>
                  </a:tcPr>
                </a:tc>
                <a:tc>
                  <a:txBody>
                    <a:bodyPr/>
                    <a:lstStyle/>
                    <a:p>
                      <a:pPr algn="ctr"/>
                      <a:r>
                        <a:rPr lang="en-US" sz="1000" u="sng" dirty="0" err="1" smtClean="0"/>
                        <a:t>PassHash</a:t>
                      </a:r>
                      <a:endParaRPr lang="en-US" sz="1000" u="sng" dirty="0"/>
                    </a:p>
                  </a:txBody>
                  <a:tcPr>
                    <a:lnB w="12700" cap="flat" cmpd="sng" algn="ctr">
                      <a:solidFill>
                        <a:schemeClr val="tx1"/>
                      </a:solidFill>
                      <a:prstDash val="solid"/>
                      <a:round/>
                      <a:headEnd type="none" w="med" len="med"/>
                      <a:tailEnd type="none" w="med" len="med"/>
                    </a:lnB>
                  </a:tcPr>
                </a:tc>
                <a:tc>
                  <a:txBody>
                    <a:bodyPr/>
                    <a:lstStyle/>
                    <a:p>
                      <a:pPr algn="ctr"/>
                      <a:r>
                        <a:rPr lang="en-US" sz="1000" u="sng" dirty="0" err="1" smtClean="0"/>
                        <a:t>UniqueID</a:t>
                      </a:r>
                      <a:endParaRPr lang="en-US" sz="1000" u="sng"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pic>
        <p:nvPicPr>
          <p:cNvPr id="5" name="Sound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5892800"/>
            <a:ext cx="812800" cy="812800"/>
          </a:xfrm>
          <a:prstGeom prst="rect">
            <a:avLst/>
          </a:prstGeom>
        </p:spPr>
      </p:pic>
    </p:spTree>
    <p:extLst>
      <p:ext uri="{BB962C8B-B14F-4D97-AF65-F5344CB8AC3E}">
        <p14:creationId xmlns:p14="http://schemas.microsoft.com/office/powerpoint/2010/main" val="1893531455"/>
      </p:ext>
    </p:extLst>
  </p:cSld>
  <p:clrMapOvr>
    <a:masterClrMapping/>
  </p:clrMapOvr>
  <p:transition spd="slow" advTm="3848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2600" b="1" dirty="0"/>
              <a:t>Staff </a:t>
            </a:r>
            <a:r>
              <a:rPr lang="en-US" sz="2600" b="1" dirty="0" smtClean="0"/>
              <a:t>portal</a:t>
            </a:r>
          </a:p>
          <a:p>
            <a:r>
              <a:rPr lang="en-US" dirty="0" smtClean="0"/>
              <a:t>page </a:t>
            </a:r>
            <a:r>
              <a:rPr lang="en-US" dirty="0"/>
              <a:t>to add basic data about a patient (weight, height, </a:t>
            </a:r>
            <a:r>
              <a:rPr lang="en-US" dirty="0" err="1"/>
              <a:t>etc</a:t>
            </a:r>
            <a:r>
              <a:rPr lang="en-US" dirty="0"/>
              <a:t>)</a:t>
            </a:r>
          </a:p>
          <a:p>
            <a:r>
              <a:rPr lang="en-US" dirty="0"/>
              <a:t>page to port data for a patient from an EHR</a:t>
            </a:r>
          </a:p>
          <a:p>
            <a:r>
              <a:rPr lang="en-US" dirty="0"/>
              <a:t>page to assign treatments/medications to a user </a:t>
            </a:r>
            <a:r>
              <a:rPr lang="en-US" dirty="0" smtClean="0"/>
              <a:t> </a:t>
            </a:r>
          </a:p>
          <a:p>
            <a:pPr marL="0" indent="0">
              <a:buNone/>
            </a:pPr>
            <a:r>
              <a:rPr lang="en-US" sz="2900" b="1" dirty="0" smtClean="0"/>
              <a:t>User Portal</a:t>
            </a:r>
          </a:p>
          <a:p>
            <a:r>
              <a:rPr lang="en-US" dirty="0" smtClean="0"/>
              <a:t>page </a:t>
            </a:r>
            <a:r>
              <a:rPr lang="en-US" dirty="0"/>
              <a:t>to port dietary data from </a:t>
            </a:r>
            <a:r>
              <a:rPr lang="en-US" dirty="0" err="1"/>
              <a:t>fitbit</a:t>
            </a:r>
            <a:endParaRPr lang="en-US" dirty="0"/>
          </a:p>
          <a:p>
            <a:r>
              <a:rPr lang="en-US" dirty="0"/>
              <a:t>page to port existing EHR data from other sources</a:t>
            </a:r>
          </a:p>
          <a:p>
            <a:r>
              <a:rPr lang="en-US" dirty="0"/>
              <a:t>page to view treatments/medications, and any warnings associated with them</a:t>
            </a:r>
          </a:p>
          <a:p>
            <a:pPr marL="0" indent="0">
              <a:buNone/>
            </a:pPr>
            <a:r>
              <a:rPr lang="en-US" sz="2900" b="1" dirty="0"/>
              <a:t>Treatment Service</a:t>
            </a:r>
          </a:p>
          <a:p>
            <a:r>
              <a:rPr lang="en-US" dirty="0"/>
              <a:t>Service should take in patient data (no saving), allergy info, history, and treatment regime and return warnings if treatments will cause issues. This includes IV medication timings, </a:t>
            </a:r>
            <a:r>
              <a:rPr lang="en-US" dirty="0" smtClean="0"/>
              <a:t>and prescription interactions.</a:t>
            </a:r>
            <a:endParaRPr lang="en-US" dirty="0"/>
          </a:p>
          <a:p>
            <a:r>
              <a:rPr lang="en-US" dirty="0"/>
              <a:t>Service should also return any data regarding time components of treatment regimes</a:t>
            </a:r>
          </a:p>
          <a:p>
            <a:endParaRPr lang="en-US" dirty="0"/>
          </a:p>
        </p:txBody>
      </p:sp>
      <p:pic>
        <p:nvPicPr>
          <p:cNvPr id="5" name="Sound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5892800"/>
            <a:ext cx="812800" cy="812800"/>
          </a:xfrm>
          <a:prstGeom prst="rect">
            <a:avLst/>
          </a:prstGeom>
        </p:spPr>
      </p:pic>
    </p:spTree>
    <p:extLst>
      <p:ext uri="{BB962C8B-B14F-4D97-AF65-F5344CB8AC3E}">
        <p14:creationId xmlns:p14="http://schemas.microsoft.com/office/powerpoint/2010/main" val="2583127277"/>
      </p:ext>
    </p:extLst>
  </p:cSld>
  <p:clrMapOvr>
    <a:masterClrMapping/>
  </p:clrMapOvr>
  <p:transition spd="slow" advTm="22667">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Requirements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ASP .NET</a:t>
            </a:r>
          </a:p>
          <a:p>
            <a:r>
              <a:rPr lang="en-US" sz="1600" dirty="0"/>
              <a:t>Version 4.6.1 </a:t>
            </a:r>
          </a:p>
          <a:p>
            <a:r>
              <a:rPr lang="en-US" sz="1600" dirty="0"/>
              <a:t>MVC 5</a:t>
            </a:r>
          </a:p>
          <a:p>
            <a:r>
              <a:rPr lang="en-US" sz="1600" dirty="0"/>
              <a:t>Web </a:t>
            </a:r>
            <a:r>
              <a:rPr lang="en-US" sz="1600" dirty="0" smtClean="0"/>
              <a:t>API </a:t>
            </a:r>
            <a:r>
              <a:rPr lang="en-US" sz="1600" dirty="0"/>
              <a:t>2.1</a:t>
            </a:r>
          </a:p>
          <a:p>
            <a:r>
              <a:rPr lang="en-US" sz="1600" dirty="0"/>
              <a:t>ASP.NET Identity 2</a:t>
            </a:r>
          </a:p>
          <a:p>
            <a:r>
              <a:rPr lang="en-US" sz="1600" dirty="0"/>
              <a:t>Entity Framework</a:t>
            </a:r>
          </a:p>
          <a:p>
            <a:r>
              <a:rPr lang="en-US" sz="1600" dirty="0" err="1"/>
              <a:t>Fhir.Net</a:t>
            </a:r>
            <a:endParaRPr lang="en-US" sz="1600" dirty="0"/>
          </a:p>
          <a:p>
            <a:r>
              <a:rPr lang="en-US" sz="1600" dirty="0"/>
              <a:t>Bootstrap</a:t>
            </a:r>
          </a:p>
          <a:p>
            <a:r>
              <a:rPr lang="en-US" sz="1600" dirty="0"/>
              <a:t>j</a:t>
            </a:r>
            <a:r>
              <a:rPr lang="en-US" sz="1600" dirty="0" smtClean="0"/>
              <a:t>Query</a:t>
            </a:r>
            <a:endParaRPr lang="en-US" sz="1600" dirty="0"/>
          </a:p>
          <a:p>
            <a:r>
              <a:rPr lang="en-US" sz="1600" dirty="0"/>
              <a:t>Knockout</a:t>
            </a:r>
          </a:p>
        </p:txBody>
      </p:sp>
      <p:pic>
        <p:nvPicPr>
          <p:cNvPr id="4" name="Sound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78800" y="5892800"/>
            <a:ext cx="812800" cy="812800"/>
          </a:xfrm>
          <a:prstGeom prst="rect">
            <a:avLst/>
          </a:prstGeom>
        </p:spPr>
      </p:pic>
    </p:spTree>
    <p:extLst>
      <p:ext uri="{BB962C8B-B14F-4D97-AF65-F5344CB8AC3E}">
        <p14:creationId xmlns:p14="http://schemas.microsoft.com/office/powerpoint/2010/main" val="3985448942"/>
      </p:ext>
    </p:extLst>
  </p:cSld>
  <p:clrMapOvr>
    <a:masterClrMapping/>
  </p:clrMapOvr>
  <p:transition spd="slow" advTm="2104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EHR Plugin Data Analysis</a:t>
            </a:r>
            <a:endParaRPr lang="en-US" dirty="0"/>
          </a:p>
        </p:txBody>
      </p:sp>
      <p:sp>
        <p:nvSpPr>
          <p:cNvPr id="3" name="Content Placeholder 2"/>
          <p:cNvSpPr>
            <a:spLocks noGrp="1"/>
          </p:cNvSpPr>
          <p:nvPr>
            <p:ph idx="1"/>
          </p:nvPr>
        </p:nvSpPr>
        <p:spPr>
          <a:xfrm>
            <a:off x="457200" y="1676400"/>
            <a:ext cx="8229600" cy="5029200"/>
          </a:xfrm>
        </p:spPr>
        <p:txBody>
          <a:bodyPr>
            <a:normAutofit/>
          </a:bodyPr>
          <a:lstStyle/>
          <a:p>
            <a:pPr marL="0" indent="0">
              <a:buNone/>
            </a:pPr>
            <a:r>
              <a:rPr lang="en-US" sz="1600" dirty="0" smtClean="0"/>
              <a:t>Through observation and patient history a provider can analyze if there is a relationship between a substance and subsequent reaction that would lead to a diagnosis of an allergy.</a:t>
            </a:r>
          </a:p>
          <a:p>
            <a:endParaRPr lang="en-US" sz="1600" dirty="0" smtClean="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a:p>
        </p:txBody>
      </p:sp>
      <p:pic>
        <p:nvPicPr>
          <p:cNvPr id="4" name="Picture 3"/>
          <p:cNvPicPr>
            <a:picLocks noChangeAspect="1"/>
          </p:cNvPicPr>
          <p:nvPr/>
        </p:nvPicPr>
        <p:blipFill>
          <a:blip r:embed="rId2"/>
          <a:stretch>
            <a:fillRect/>
          </a:stretch>
        </p:blipFill>
        <p:spPr>
          <a:xfrm>
            <a:off x="5197938" y="2667000"/>
            <a:ext cx="2726862" cy="1981200"/>
          </a:xfrm>
          <a:prstGeom prst="rect">
            <a:avLst/>
          </a:prstGeom>
        </p:spPr>
      </p:pic>
      <p:sp>
        <p:nvSpPr>
          <p:cNvPr id="5" name="TextBox 4"/>
          <p:cNvSpPr txBox="1"/>
          <p:nvPr/>
        </p:nvSpPr>
        <p:spPr>
          <a:xfrm>
            <a:off x="457200" y="2971800"/>
            <a:ext cx="46482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Using available FHIR </a:t>
            </a:r>
            <a:r>
              <a:rPr lang="en-US" dirty="0" smtClean="0"/>
              <a:t>resources this </a:t>
            </a:r>
            <a:r>
              <a:rPr lang="en-US" dirty="0"/>
              <a:t>information can be pulled into </a:t>
            </a:r>
            <a:r>
              <a:rPr lang="en-US"/>
              <a:t>the </a:t>
            </a:r>
            <a:r>
              <a:rPr lang="en-US" smtClean="0"/>
              <a:t>EHR.</a:t>
            </a:r>
            <a:r>
              <a:rPr lang="en-US" dirty="0" smtClean="0"/>
              <a:t/>
            </a:r>
            <a:br>
              <a:rPr lang="en-US" dirty="0" smtClean="0"/>
            </a:br>
            <a:endParaRPr lang="en-US" dirty="0" smtClean="0"/>
          </a:p>
          <a:p>
            <a:pPr marL="285750" indent="-285750">
              <a:buFont typeface="Arial" panose="020B0604020202020204" pitchFamily="34" charset="0"/>
              <a:buChar char="•"/>
            </a:pPr>
            <a:r>
              <a:rPr lang="en-US" dirty="0" smtClean="0"/>
              <a:t>The plugin architecture would provide alerts to the provider regarding potential issues and dangers regarding current course of treatment.</a:t>
            </a:r>
            <a:br>
              <a:rPr lang="en-US" dirty="0" smtClean="0"/>
            </a:br>
            <a:endParaRPr lang="en-US" dirty="0" smtClean="0"/>
          </a:p>
          <a:p>
            <a:pPr marL="285750" indent="-285750">
              <a:buFont typeface="Arial" panose="020B0604020202020204" pitchFamily="34" charset="0"/>
              <a:buChar char="•"/>
            </a:pPr>
            <a:r>
              <a:rPr lang="en-US" dirty="0" smtClean="0"/>
              <a:t>A treatment plan can be created to avoid potentially life-threatening conflicts.</a:t>
            </a:r>
          </a:p>
        </p:txBody>
      </p:sp>
      <p:pic>
        <p:nvPicPr>
          <p:cNvPr id="6" name="Picture 5"/>
          <p:cNvPicPr>
            <a:picLocks noChangeAspect="1"/>
          </p:cNvPicPr>
          <p:nvPr/>
        </p:nvPicPr>
        <p:blipFill>
          <a:blip r:embed="rId3"/>
          <a:stretch>
            <a:fillRect/>
          </a:stretch>
        </p:blipFill>
        <p:spPr>
          <a:xfrm>
            <a:off x="5223416" y="4648200"/>
            <a:ext cx="2777584" cy="1868868"/>
          </a:xfrm>
          <a:prstGeom prst="rect">
            <a:avLst/>
          </a:prstGeom>
        </p:spPr>
      </p:pic>
    </p:spTree>
    <p:extLst>
      <p:ext uri="{BB962C8B-B14F-4D97-AF65-F5344CB8AC3E}">
        <p14:creationId xmlns:p14="http://schemas.microsoft.com/office/powerpoint/2010/main" val="799359540"/>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Chart</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2057400"/>
            <a:ext cx="9144000" cy="4068241"/>
          </a:xfrm>
          <a:prstGeom prst="rect">
            <a:avLst/>
          </a:prstGeom>
        </p:spPr>
      </p:pic>
    </p:spTree>
    <p:extLst>
      <p:ext uri="{BB962C8B-B14F-4D97-AF65-F5344CB8AC3E}">
        <p14:creationId xmlns:p14="http://schemas.microsoft.com/office/powerpoint/2010/main" val="2472262254"/>
      </p:ext>
    </p:extLst>
  </p:cSld>
  <p:clrMapOvr>
    <a:masterClrMapping/>
  </p:clrMapOvr>
  <p:transition spd="slow" advTm="2837">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Current Status</a:t>
            </a:r>
            <a:endParaRPr lang="en-US" dirty="0"/>
          </a:p>
        </p:txBody>
      </p:sp>
      <p:sp>
        <p:nvSpPr>
          <p:cNvPr id="4" name="Content Placeholder 3"/>
          <p:cNvSpPr>
            <a:spLocks noGrp="1"/>
          </p:cNvSpPr>
          <p:nvPr>
            <p:ph idx="1"/>
          </p:nvPr>
        </p:nvSpPr>
        <p:spPr/>
        <p:txBody>
          <a:bodyPr/>
          <a:lstStyle/>
          <a:p>
            <a:pPr>
              <a:lnSpc>
                <a:spcPct val="150000"/>
              </a:lnSpc>
            </a:pPr>
            <a:r>
              <a:rPr lang="en-US" dirty="0"/>
              <a:t>What progress has been made since the previous milestone?</a:t>
            </a:r>
          </a:p>
          <a:p>
            <a:pPr lvl="1">
              <a:lnSpc>
                <a:spcPct val="150000"/>
              </a:lnSpc>
            </a:pPr>
            <a:r>
              <a:rPr lang="en-US" dirty="0" smtClean="0"/>
              <a:t>EHR Plugin Architecture Defined</a:t>
            </a:r>
          </a:p>
          <a:p>
            <a:pPr lvl="1">
              <a:lnSpc>
                <a:spcPct val="150000"/>
              </a:lnSpc>
            </a:pPr>
            <a:r>
              <a:rPr lang="en-US" dirty="0" smtClean="0"/>
              <a:t>Database Design Detailed</a:t>
            </a:r>
          </a:p>
          <a:p>
            <a:pPr lvl="1">
              <a:lnSpc>
                <a:spcPct val="150000"/>
              </a:lnSpc>
            </a:pPr>
            <a:r>
              <a:rPr lang="en-US" dirty="0" smtClean="0"/>
              <a:t>Research into Target Platforms and Data Sources (FHIR requests, etc.) – at approximately 55% complete</a:t>
            </a:r>
          </a:p>
          <a:p>
            <a:pPr lvl="1">
              <a:lnSpc>
                <a:spcPct val="150000"/>
              </a:lnSpc>
            </a:pPr>
            <a:r>
              <a:rPr lang="en-US" dirty="0" smtClean="0"/>
              <a:t>Prototype EHR ~ 40% complete</a:t>
            </a:r>
            <a:endParaRPr lang="en-US" dirty="0"/>
          </a:p>
          <a:p>
            <a:pPr>
              <a:lnSpc>
                <a:spcPct val="150000"/>
              </a:lnSpc>
            </a:pPr>
            <a:r>
              <a:rPr lang="en-US" dirty="0"/>
              <a:t>Is the project currently ahead of schedule, on track, or delayed?</a:t>
            </a:r>
          </a:p>
          <a:p>
            <a:pPr lvl="1">
              <a:lnSpc>
                <a:spcPct val="150000"/>
              </a:lnSpc>
            </a:pPr>
            <a:r>
              <a:rPr lang="en-US" b="1" dirty="0" smtClean="0"/>
              <a:t>ON TRACK</a:t>
            </a:r>
            <a:endParaRPr lang="en-US" b="1" dirty="0"/>
          </a:p>
          <a:p>
            <a:pPr marL="0" indent="0">
              <a:buNone/>
            </a:pPr>
            <a:endParaRPr lang="en-US" dirty="0"/>
          </a:p>
        </p:txBody>
      </p:sp>
      <p:pic>
        <p:nvPicPr>
          <p:cNvPr id="3" name="Sound 2">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8178800" y="5892800"/>
            <a:ext cx="812800" cy="812800"/>
          </a:xfrm>
          <a:prstGeom prst="rect">
            <a:avLst/>
          </a:prstGeom>
        </p:spPr>
      </p:pic>
    </p:spTree>
    <p:custDataLst>
      <p:tags r:id="rId1"/>
    </p:custDataLst>
  </p:cSld>
  <p:clrMapOvr>
    <a:masterClrMapping/>
  </p:clrMapOvr>
  <p:transition spd="slow" advTm="9568">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5.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6.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7.xml><?xml version="1.0" encoding="utf-8"?>
<p:tagLst xmlns:a="http://schemas.openxmlformats.org/drawingml/2006/main" xmlns:r="http://schemas.openxmlformats.org/officeDocument/2006/relationships" xmlns:p="http://schemas.openxmlformats.org/presentationml/2006/main">
  <p:tag name="DVSECTIONID" val="2oXR3Z3jBsekg7NRQLn8qd"/>
</p:tagLst>
</file>

<file path=ppt/tags/tag8.xml><?xml version="1.0" encoding="utf-8"?>
<p:tagLst xmlns:a="http://schemas.openxmlformats.org/drawingml/2006/main" xmlns:r="http://schemas.openxmlformats.org/officeDocument/2006/relationships" xmlns:p="http://schemas.openxmlformats.org/presentationml/2006/main">
  <p:tag name="DVSHAPEID" val="tMKFWXxGAyYfCtF4ddJkuV"/>
</p:tagLst>
</file>

<file path=ppt/tags/tag9.xml><?xml version="1.0" encoding="utf-8"?>
<p:tagLst xmlns:a="http://schemas.openxmlformats.org/drawingml/2006/main" xmlns:r="http://schemas.openxmlformats.org/officeDocument/2006/relationships" xmlns:p="http://schemas.openxmlformats.org/presentationml/2006/main">
  <p:tag name="DVSHAPEID" val="IaLJDTdCySrUB2DNXQJ7PB"/>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3501ADB-0687-4C08-ACC7-50606E2335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 presentation</Template>
  <TotalTime>0</TotalTime>
  <Words>968</Words>
  <Application>Microsoft Macintosh PowerPoint</Application>
  <PresentationFormat>On-screen Show (4:3)</PresentationFormat>
  <Paragraphs>145</Paragraphs>
  <Slides>11</Slides>
  <Notes>7</Notes>
  <HiddenSlides>0</HiddenSlides>
  <MMClips>7</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Courier New</vt:lpstr>
      <vt:lpstr>Georgia</vt:lpstr>
      <vt:lpstr>Arial</vt:lpstr>
      <vt:lpstr>Project Status Report</vt:lpstr>
      <vt:lpstr>Project Status Report 1</vt:lpstr>
      <vt:lpstr>Project Overview</vt:lpstr>
      <vt:lpstr>Architecture</vt:lpstr>
      <vt:lpstr>Database Overview</vt:lpstr>
      <vt:lpstr>Functional Requirements</vt:lpstr>
      <vt:lpstr>Technology Requirements</vt:lpstr>
      <vt:lpstr>EHR Plugin Data Analysis</vt:lpstr>
      <vt:lpstr>Progress Chart</vt:lpstr>
      <vt:lpstr>Current Status</vt:lpstr>
      <vt:lpstr>Looking Ahead</vt:lpstr>
      <vt:lpstr>Ehrgo Health Team Members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2016-03-11T03:29:21Z</dcterms:created>
  <dcterms:modified xsi:type="dcterms:W3CDTF">2016-03-13T03:48:40Z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TC016745569991</vt:lpwstr>
  </property>
</Properties>
</file>