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9" r:id="rId3"/>
    <p:sldId id="261" r:id="rId4"/>
    <p:sldId id="279" r:id="rId5"/>
    <p:sldId id="281" r:id="rId6"/>
    <p:sldId id="280" r:id="rId7"/>
    <p:sldId id="275" r:id="rId8"/>
    <p:sldId id="276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79"/>
            <p14:sldId id="281"/>
            <p14:sldId id="280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8818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1.wav"/><Relationship Id="rId4" Type="http://schemas.microsoft.com/office/2007/relationships/media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7" Type="http://schemas.openxmlformats.org/officeDocument/2006/relationships/image" Target="../media/image10.png"/><Relationship Id="rId2" Type="http://schemas.microsoft.com/office/2007/relationships/media" Target="../media/media2.wav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04/30/16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0">
        <p:blinds dir="vert"/>
      </p:transition>
    </mc:Choice>
    <mc:Fallback xmlns="">
      <p:transition spd="slow" advTm="1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000" dirty="0" smtClean="0"/>
              <a:t>Plugin </a:t>
            </a:r>
            <a:r>
              <a:rPr lang="en-US" sz="2000" dirty="0"/>
              <a:t>architecture to capture treatment analysis from EHR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Patient Portal: allowing patient to enter personal information and leverage commonly-used technology APIs such as </a:t>
            </a:r>
            <a:r>
              <a:rPr lang="en-US" dirty="0" err="1" smtClean="0"/>
              <a:t>fitbit</a:t>
            </a:r>
            <a:endParaRPr lang="en-US" dirty="0" smtClean="0"/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Provider EHR plugin: show warnings between allergies/medication and optimize treatment strategies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0918"/>
            <a:ext cx="4000500" cy="322897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rudimentary EHR</a:t>
            </a:r>
          </a:p>
          <a:p>
            <a:r>
              <a:rPr lang="en-US" dirty="0" smtClean="0"/>
              <a:t>Implement a service that can analyze medical treatment plans</a:t>
            </a:r>
          </a:p>
          <a:p>
            <a:r>
              <a:rPr lang="en-US" dirty="0" smtClean="0"/>
              <a:t>Plug the service into the </a:t>
            </a:r>
            <a:r>
              <a:rPr lang="en-US" dirty="0"/>
              <a:t>EHR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err="1" smtClean="0"/>
              <a:t>fitbit</a:t>
            </a:r>
            <a:r>
              <a:rPr lang="en-US" dirty="0" smtClean="0"/>
              <a:t> login’s, and allow users to import </a:t>
            </a:r>
            <a:r>
              <a:rPr lang="en-US" dirty="0" err="1" smtClean="0"/>
              <a:t>fitbit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Create separate patient, and staff portals.</a:t>
            </a:r>
          </a:p>
          <a:p>
            <a:r>
              <a:rPr lang="en-US" dirty="0" smtClean="0"/>
              <a:t>Save user data back to a central </a:t>
            </a:r>
            <a:r>
              <a:rPr lang="en-US" dirty="0" err="1" smtClean="0"/>
              <a:t>Fhir</a:t>
            </a:r>
            <a:r>
              <a:rPr lang="en-US" dirty="0" smtClean="0"/>
              <a:t> server, no patient data stored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11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Successes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Flawless Fitbit Integration</a:t>
            </a:r>
          </a:p>
          <a:p>
            <a:r>
              <a:rPr lang="en-US" dirty="0" smtClean="0"/>
              <a:t>Heavy use of backend </a:t>
            </a:r>
            <a:r>
              <a:rPr lang="en-US" dirty="0" err="1" smtClean="0"/>
              <a:t>fhir</a:t>
            </a:r>
            <a:r>
              <a:rPr lang="en-US" dirty="0" smtClean="0"/>
              <a:t> servers</a:t>
            </a:r>
          </a:p>
          <a:p>
            <a:pPr lvl="1"/>
            <a:r>
              <a:rPr lang="en-US" dirty="0" smtClean="0"/>
              <a:t>Decoupled from one particular server, multiple </a:t>
            </a:r>
            <a:r>
              <a:rPr lang="en-US" dirty="0" err="1" smtClean="0"/>
              <a:t>fhir</a:t>
            </a:r>
            <a:r>
              <a:rPr lang="en-US" dirty="0" smtClean="0"/>
              <a:t> endpoints could be used</a:t>
            </a:r>
          </a:p>
          <a:p>
            <a:r>
              <a:rPr lang="en-US" dirty="0" smtClean="0"/>
              <a:t>Extensible Algorithm for detecting issues with medical orders</a:t>
            </a:r>
          </a:p>
          <a:p>
            <a:r>
              <a:rPr lang="en-US" dirty="0" smtClean="0"/>
              <a:t>Decoupled MVC based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11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Dietary </a:t>
            </a:r>
            <a:r>
              <a:rPr lang="en-US" dirty="0" err="1" smtClean="0"/>
              <a:t>fitbit</a:t>
            </a:r>
            <a:r>
              <a:rPr lang="en-US" dirty="0" smtClean="0"/>
              <a:t> data could be used for better medical analysis, like how certain foods interact with certain medications</a:t>
            </a:r>
          </a:p>
          <a:p>
            <a:r>
              <a:rPr lang="en-US" dirty="0" smtClean="0"/>
              <a:t>Allow staff to view other </a:t>
            </a:r>
            <a:r>
              <a:rPr lang="en-US" dirty="0" err="1" smtClean="0"/>
              <a:t>fitbit</a:t>
            </a:r>
            <a:r>
              <a:rPr lang="en-US" dirty="0" smtClean="0"/>
              <a:t> data like weight, height, etc. </a:t>
            </a:r>
          </a:p>
          <a:p>
            <a:r>
              <a:rPr lang="en-US" dirty="0" smtClean="0"/>
              <a:t>Allow staff to provide feedback on current dietary information</a:t>
            </a:r>
          </a:p>
          <a:p>
            <a:r>
              <a:rPr lang="en-US" dirty="0" smtClean="0"/>
              <a:t>Allow other EHR’s to plugin to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84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" y="1935162"/>
            <a:ext cx="8942618" cy="4084638"/>
          </a:xfrm>
        </p:spPr>
      </p:pic>
    </p:spTree>
    <p:extLst>
      <p:ext uri="{BB962C8B-B14F-4D97-AF65-F5344CB8AC3E}">
        <p14:creationId xmlns:p14="http://schemas.microsoft.com/office/powerpoint/2010/main" val="3662584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136526" y="1524000"/>
            <a:ext cx="3430586" cy="2724943"/>
          </a:xfrm>
          <a:prstGeom prst="flowChartProcess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94" name="Can 93"/>
          <p:cNvSpPr/>
          <p:nvPr/>
        </p:nvSpPr>
        <p:spPr>
          <a:xfrm>
            <a:off x="654050" y="5130800"/>
            <a:ext cx="17526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 DB</a:t>
            </a:r>
            <a:endParaRPr lang="en-US" dirty="0"/>
          </a:p>
        </p:txBody>
      </p:sp>
      <p:sp>
        <p:nvSpPr>
          <p:cNvPr id="95" name="Can 94"/>
          <p:cNvSpPr/>
          <p:nvPr/>
        </p:nvSpPr>
        <p:spPr>
          <a:xfrm>
            <a:off x="7053262" y="5156508"/>
            <a:ext cx="1790700" cy="143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Data Repository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819400" y="5143500"/>
            <a:ext cx="2260600" cy="1435100"/>
            <a:chOff x="2743200" y="2978150"/>
            <a:chExt cx="2260600" cy="1435100"/>
          </a:xfrm>
        </p:grpSpPr>
        <p:sp>
          <p:nvSpPr>
            <p:cNvPr id="97" name="Can 96"/>
            <p:cNvSpPr/>
            <p:nvPr/>
          </p:nvSpPr>
          <p:spPr>
            <a:xfrm>
              <a:off x="32131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Repository</a:t>
              </a:r>
              <a:endParaRPr lang="en-US" dirty="0"/>
            </a:p>
          </p:txBody>
        </p:sp>
        <p:sp>
          <p:nvSpPr>
            <p:cNvPr id="98" name="Can 97"/>
            <p:cNvSpPr/>
            <p:nvPr/>
          </p:nvSpPr>
          <p:spPr>
            <a:xfrm>
              <a:off x="30480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Repository</a:t>
              </a:r>
              <a:endParaRPr lang="en-US" dirty="0"/>
            </a:p>
          </p:txBody>
        </p:sp>
        <p:sp>
          <p:nvSpPr>
            <p:cNvPr id="99" name="Can 98"/>
            <p:cNvSpPr/>
            <p:nvPr/>
          </p:nvSpPr>
          <p:spPr>
            <a:xfrm>
              <a:off x="28956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Repositories</a:t>
              </a:r>
              <a:endParaRPr lang="en-US" dirty="0"/>
            </a:p>
          </p:txBody>
        </p:sp>
        <p:sp>
          <p:nvSpPr>
            <p:cNvPr id="100" name="Can 99"/>
            <p:cNvSpPr/>
            <p:nvPr/>
          </p:nvSpPr>
          <p:spPr>
            <a:xfrm>
              <a:off x="2743200" y="2978150"/>
              <a:ext cx="1790700" cy="14351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EHR Repositories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606425" y="4419600"/>
            <a:ext cx="4071937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Interface</a:t>
            </a:r>
            <a:endParaRPr lang="en-US" dirty="0"/>
          </a:p>
        </p:txBody>
      </p:sp>
      <p:sp>
        <p:nvSpPr>
          <p:cNvPr id="102" name="Up Arrow 101"/>
          <p:cNvSpPr/>
          <p:nvPr/>
        </p:nvSpPr>
        <p:spPr>
          <a:xfrm>
            <a:off x="3475830" y="49530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Up Arrow 102"/>
          <p:cNvSpPr/>
          <p:nvPr/>
        </p:nvSpPr>
        <p:spPr>
          <a:xfrm>
            <a:off x="896081" y="4971172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Process 103"/>
          <p:cNvSpPr/>
          <p:nvPr/>
        </p:nvSpPr>
        <p:spPr>
          <a:xfrm>
            <a:off x="606425" y="3562350"/>
            <a:ext cx="277495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 Provider Plugin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943475" y="4419600"/>
            <a:ext cx="3362325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 Data Interface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695700" y="2130425"/>
            <a:ext cx="2133600" cy="1898650"/>
            <a:chOff x="4216400" y="2419350"/>
            <a:chExt cx="2133600" cy="1898650"/>
          </a:xfrm>
        </p:grpSpPr>
        <p:sp>
          <p:nvSpPr>
            <p:cNvPr id="107" name="Rectangle 106"/>
            <p:cNvSpPr/>
            <p:nvPr/>
          </p:nvSpPr>
          <p:spPr>
            <a:xfrm>
              <a:off x="4216400" y="2419350"/>
              <a:ext cx="2133600" cy="723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Alert Service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16400" y="3143250"/>
              <a:ext cx="21336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Treatment Plan Service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16400" y="3784600"/>
              <a:ext cx="2133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Decider Process</a:t>
              </a:r>
              <a:endParaRPr lang="en-US" dirty="0"/>
            </a:p>
          </p:txBody>
        </p:sp>
      </p:grpSp>
      <p:sp>
        <p:nvSpPr>
          <p:cNvPr id="110" name="Up Arrow 109"/>
          <p:cNvSpPr/>
          <p:nvPr/>
        </p:nvSpPr>
        <p:spPr>
          <a:xfrm>
            <a:off x="4140200" y="40386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4967287" y="40386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06425" y="2033588"/>
            <a:ext cx="13747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Data Get/Set View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981200" y="2033588"/>
            <a:ext cx="14001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Optimal Treatment View</a:t>
            </a:r>
            <a:endParaRPr lang="en-US" dirty="0"/>
          </a:p>
        </p:txBody>
      </p:sp>
      <p:cxnSp>
        <p:nvCxnSpPr>
          <p:cNvPr id="114" name="Elbow Connector 113"/>
          <p:cNvCxnSpPr>
            <a:stCxn id="107" idx="1"/>
            <a:endCxn id="112" idx="0"/>
          </p:cNvCxnSpPr>
          <p:nvPr/>
        </p:nvCxnSpPr>
        <p:spPr>
          <a:xfrm rot="10800000">
            <a:off x="1293814" y="2033589"/>
            <a:ext cx="2401887" cy="458787"/>
          </a:xfrm>
          <a:prstGeom prst="bentConnector4">
            <a:avLst>
              <a:gd name="adj1" fmla="val 7667"/>
              <a:gd name="adj2" fmla="val 149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1"/>
            <a:endCxn id="113" idx="3"/>
          </p:cNvCxnSpPr>
          <p:nvPr/>
        </p:nvCxnSpPr>
        <p:spPr>
          <a:xfrm rot="10800000">
            <a:off x="3381376" y="2790827"/>
            <a:ext cx="314325" cy="406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6105525" y="3562350"/>
            <a:ext cx="277495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App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105525" y="2033588"/>
            <a:ext cx="1374775" cy="15144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Entry 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480300" y="2033588"/>
            <a:ext cx="1400175" cy="15144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</a:t>
            </a:r>
            <a:endParaRPr lang="en-US" dirty="0"/>
          </a:p>
        </p:txBody>
      </p:sp>
      <p:cxnSp>
        <p:nvCxnSpPr>
          <p:cNvPr id="119" name="Elbow Connector 118"/>
          <p:cNvCxnSpPr>
            <a:endCxn id="108" idx="3"/>
          </p:cNvCxnSpPr>
          <p:nvPr/>
        </p:nvCxnSpPr>
        <p:spPr>
          <a:xfrm rot="10800000">
            <a:off x="5829300" y="3197225"/>
            <a:ext cx="269876" cy="103188"/>
          </a:xfrm>
          <a:prstGeom prst="bentConnector3">
            <a:avLst>
              <a:gd name="adj1" fmla="val 3117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Up Arrow 119"/>
          <p:cNvSpPr/>
          <p:nvPr/>
        </p:nvSpPr>
        <p:spPr>
          <a:xfrm rot="10800000">
            <a:off x="7645400" y="4105275"/>
            <a:ext cx="469900" cy="2873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4152106" y="4962528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 rot="10800000">
            <a:off x="2617788" y="4095750"/>
            <a:ext cx="469900" cy="31432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Elbow Connector 122"/>
          <p:cNvCxnSpPr>
            <a:stCxn id="107" idx="3"/>
            <a:endCxn id="118" idx="0"/>
          </p:cNvCxnSpPr>
          <p:nvPr/>
        </p:nvCxnSpPr>
        <p:spPr>
          <a:xfrm flipV="1">
            <a:off x="5829300" y="2033588"/>
            <a:ext cx="2351088" cy="458787"/>
          </a:xfrm>
          <a:prstGeom prst="bentConnector4">
            <a:avLst>
              <a:gd name="adj1" fmla="val 5942"/>
              <a:gd name="adj2" fmla="val 149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43475" y="752476"/>
            <a:ext cx="4063999" cy="609600"/>
            <a:chOff x="3581400" y="1006475"/>
            <a:chExt cx="4063999" cy="609600"/>
          </a:xfrm>
        </p:grpSpPr>
        <p:sp>
          <p:nvSpPr>
            <p:cNvPr id="125" name="Rectangle 124"/>
            <p:cNvSpPr/>
            <p:nvPr/>
          </p:nvSpPr>
          <p:spPr>
            <a:xfrm>
              <a:off x="3581400" y="1006475"/>
              <a:ext cx="4063999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Process 125"/>
            <p:cNvSpPr/>
            <p:nvPr/>
          </p:nvSpPr>
          <p:spPr>
            <a:xfrm>
              <a:off x="3701260" y="1104106"/>
              <a:ext cx="1181100" cy="4048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</a:t>
              </a:r>
              <a:endParaRPr lang="en-US" dirty="0"/>
            </a:p>
          </p:txBody>
        </p:sp>
        <p:sp>
          <p:nvSpPr>
            <p:cNvPr id="127" name="Flowchart: Process 126"/>
            <p:cNvSpPr/>
            <p:nvPr/>
          </p:nvSpPr>
          <p:spPr>
            <a:xfrm>
              <a:off x="4964908" y="1104106"/>
              <a:ext cx="1051720" cy="404813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 Work</a:t>
              </a:r>
              <a:endParaRPr lang="en-US" dirty="0"/>
            </a:p>
          </p:txBody>
        </p:sp>
        <p:sp>
          <p:nvSpPr>
            <p:cNvPr id="128" name="Flowchart: Process 127"/>
            <p:cNvSpPr/>
            <p:nvPr/>
          </p:nvSpPr>
          <p:spPr>
            <a:xfrm>
              <a:off x="6099176" y="1104106"/>
              <a:ext cx="1458122" cy="404813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Started</a:t>
              </a:r>
              <a:endParaRPr lang="en-US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24627" y="147693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EHR Framework</a:t>
            </a:r>
            <a:endParaRPr lang="en-US" dirty="0"/>
          </a:p>
        </p:txBody>
      </p:sp>
      <p:sp>
        <p:nvSpPr>
          <p:cNvPr id="130" name="Can 129"/>
          <p:cNvSpPr/>
          <p:nvPr/>
        </p:nvSpPr>
        <p:spPr>
          <a:xfrm>
            <a:off x="5208638" y="5161672"/>
            <a:ext cx="1790700" cy="143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Data Repository</a:t>
            </a:r>
            <a:endParaRPr lang="en-US" dirty="0"/>
          </a:p>
        </p:txBody>
      </p:sp>
      <p:sp>
        <p:nvSpPr>
          <p:cNvPr id="131" name="Up Arrow 130"/>
          <p:cNvSpPr/>
          <p:nvPr/>
        </p:nvSpPr>
        <p:spPr>
          <a:xfrm>
            <a:off x="7412038" y="4979989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Up Arrow 131"/>
          <p:cNvSpPr/>
          <p:nvPr/>
        </p:nvSpPr>
        <p:spPr>
          <a:xfrm rot="10800000">
            <a:off x="7955362" y="4980900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Up Arrow 132"/>
          <p:cNvSpPr/>
          <p:nvPr/>
        </p:nvSpPr>
        <p:spPr>
          <a:xfrm>
            <a:off x="5876728" y="4962528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Up Arrow 133"/>
          <p:cNvSpPr/>
          <p:nvPr/>
        </p:nvSpPr>
        <p:spPr>
          <a:xfrm rot="10800000">
            <a:off x="1564678" y="4960093"/>
            <a:ext cx="4699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Sound 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4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004" y="2895599"/>
            <a:ext cx="5597104" cy="11430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Ehrgo</a:t>
            </a:r>
            <a:r>
              <a:rPr lang="en-US" dirty="0" smtClean="0"/>
              <a:t> Health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004" y="40386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Eric Greene</a:t>
            </a:r>
            <a:r>
              <a:rPr lang="en-US" dirty="0"/>
              <a:t>: Project </a:t>
            </a:r>
            <a:r>
              <a:rPr lang="en-US" dirty="0" smtClean="0"/>
              <a:t>Manager/Developer</a:t>
            </a:r>
            <a:endParaRPr lang="en-US" dirty="0"/>
          </a:p>
          <a:p>
            <a:r>
              <a:rPr lang="en-US" b="1" dirty="0" err="1"/>
              <a:t>Huarui</a:t>
            </a:r>
            <a:r>
              <a:rPr lang="en-US" b="1" dirty="0"/>
              <a:t> Zheng</a:t>
            </a:r>
            <a:r>
              <a:rPr lang="en-US" dirty="0"/>
              <a:t>: </a:t>
            </a:r>
            <a:r>
              <a:rPr lang="en-US" dirty="0" smtClean="0"/>
              <a:t>Developer/Tester </a:t>
            </a:r>
          </a:p>
          <a:p>
            <a:r>
              <a:rPr lang="en-US" b="1" dirty="0" smtClean="0"/>
              <a:t>Donna Carey</a:t>
            </a:r>
            <a:r>
              <a:rPr lang="en-US" dirty="0" smtClean="0"/>
              <a:t>: Documentation Lead/Developer</a:t>
            </a:r>
          </a:p>
          <a:p>
            <a:r>
              <a:rPr lang="en-US" b="1" dirty="0" smtClean="0"/>
              <a:t>Tommy Parnell</a:t>
            </a:r>
            <a:r>
              <a:rPr lang="en-US" dirty="0" smtClean="0"/>
              <a:t>: Development Lead/Documentation </a:t>
            </a:r>
            <a:r>
              <a:rPr lang="en-US" b="1" dirty="0" smtClean="0"/>
              <a:t>Narrator</a:t>
            </a:r>
            <a:endParaRPr lang="en-US" dirty="0" smtClean="0"/>
          </a:p>
          <a:p>
            <a:r>
              <a:rPr lang="en-US" b="1" dirty="0" smtClean="0"/>
              <a:t>James </a:t>
            </a:r>
            <a:r>
              <a:rPr lang="en-US" b="1" dirty="0"/>
              <a:t>Ruiz</a:t>
            </a:r>
            <a:r>
              <a:rPr lang="en-US" dirty="0"/>
              <a:t>: </a:t>
            </a:r>
            <a:r>
              <a:rPr lang="en-US" dirty="0" smtClean="0"/>
              <a:t>Developer/Tester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817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520</Words>
  <Application>Microsoft Office PowerPoint</Application>
  <PresentationFormat>On-screen Show (4:3)</PresentationFormat>
  <Paragraphs>83</Paragraphs>
  <Slides>8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Project Status Report</vt:lpstr>
      <vt:lpstr>Final Presentation </vt:lpstr>
      <vt:lpstr>Project Overview</vt:lpstr>
      <vt:lpstr>Objectives</vt:lpstr>
      <vt:lpstr>Project Successes </vt:lpstr>
      <vt:lpstr>Future Opportunities</vt:lpstr>
      <vt:lpstr>Final Gantt Chart</vt:lpstr>
      <vt:lpstr>Architecture</vt:lpstr>
      <vt:lpstr>Ehrgo Health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2016-03-11T03:29:21Z</dcterms:created>
  <dcterms:modified xsi:type="dcterms:W3CDTF">2016-04-30T22:22:26Z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