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sldIdLst>
    <p:sldId id="259" r:id="rId3"/>
    <p:sldId id="261" r:id="rId4"/>
    <p:sldId id="271" r:id="rId5"/>
    <p:sldId id="272" r:id="rId6"/>
    <p:sldId id="275" r:id="rId7"/>
    <p:sldId id="269" r:id="rId8"/>
    <p:sldId id="262" r:id="rId9"/>
    <p:sldId id="267"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1"/>
            <p14:sldId id="272"/>
          </p14:sldIdLst>
        </p14:section>
        <p14:section name="Status Update" id="{521DEF98-8796-4632-831A-16252E9A6054}">
          <p14:sldIdLst>
            <p14:sldId id="275"/>
            <p14:sldId id="269"/>
            <p14:sldId id="262"/>
          </p14:sldIdLst>
        </p14:section>
        <p14:section name="Next Steps and Action Items" id="{C24C98EC-938D-4034-8DB8-5E8DBF16E3CB}">
          <p14:sldIdLst>
            <p14:sldId id="267"/>
            <p14:sldId id="274"/>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88187" autoAdjust="0"/>
  </p:normalViewPr>
  <p:slideViewPr>
    <p:cSldViewPr>
      <p:cViewPr varScale="1">
        <p:scale>
          <a:sx n="112" d="100"/>
          <a:sy n="112" d="100"/>
        </p:scale>
        <p:origin x="252" y="108"/>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01143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310175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8718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extLst>
      <p:ext uri="{BB962C8B-B14F-4D97-AF65-F5344CB8AC3E}">
        <p14:creationId xmlns:p14="http://schemas.microsoft.com/office/powerpoint/2010/main" val="4558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9</a:t>
            </a:fld>
            <a:endParaRPr lang="en-US"/>
          </a:p>
        </p:txBody>
      </p:sp>
    </p:spTree>
    <p:extLst>
      <p:ext uri="{BB962C8B-B14F-4D97-AF65-F5344CB8AC3E}">
        <p14:creationId xmlns:p14="http://schemas.microsoft.com/office/powerpoint/2010/main" val="252237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0.jpeg"/><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Project Status Report 1</a:t>
            </a:r>
            <a:endParaRPr lang="en-US" dirty="0"/>
          </a:p>
        </p:txBody>
      </p:sp>
      <p:sp>
        <p:nvSpPr>
          <p:cNvPr id="3" name="Subtitle 2"/>
          <p:cNvSpPr>
            <a:spLocks noGrp="1"/>
          </p:cNvSpPr>
          <p:nvPr>
            <p:ph type="subTitle" idx="1"/>
            <p:custDataLst>
              <p:tags r:id="rId3"/>
            </p:custDataLst>
          </p:nvPr>
        </p:nvSpPr>
        <p:spPr/>
        <p:txBody>
          <a:bodyPr/>
          <a:lstStyle/>
          <a:p>
            <a:r>
              <a:rPr lang="en-US" dirty="0" smtClean="0"/>
              <a:t>Team </a:t>
            </a:r>
            <a:r>
              <a:rPr lang="en-US" dirty="0" err="1" smtClean="0"/>
              <a:t>Ehrgo</a:t>
            </a:r>
            <a:r>
              <a:rPr lang="en-US" dirty="0" smtClean="0"/>
              <a:t> Health</a:t>
            </a:r>
          </a:p>
          <a:p>
            <a:r>
              <a:rPr lang="en-US" dirty="0" smtClean="0"/>
              <a:t>03/13/16</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pPr marL="228600" lvl="1" indent="0">
              <a:buNone/>
            </a:pPr>
            <a:r>
              <a:rPr lang="en-US" sz="2000" dirty="0" smtClean="0"/>
              <a:t>Plugin </a:t>
            </a:r>
            <a:r>
              <a:rPr lang="en-US" sz="2000" dirty="0"/>
              <a:t>architecture to capture treatment analysis from EHR</a:t>
            </a:r>
          </a:p>
          <a:p>
            <a:pPr lvl="1">
              <a:buFont typeface="Georgia" panose="02040502050405020303" pitchFamily="18" charset="0"/>
              <a:buChar char="~"/>
            </a:pPr>
            <a:r>
              <a:rPr lang="en-US" dirty="0" smtClean="0"/>
              <a:t>Patient Portal: allowing patient to enter personal information and leverage commonly-used technology APIs such as MyFitnessPal</a:t>
            </a:r>
          </a:p>
          <a:p>
            <a:pPr lvl="1">
              <a:buFont typeface="Georgia" panose="02040502050405020303" pitchFamily="18" charset="0"/>
              <a:buChar char="~"/>
            </a:pPr>
            <a:r>
              <a:rPr lang="en-US" dirty="0" smtClean="0"/>
              <a:t>Provider EHR plugin: show warnings between allergies/medication and optimize treatment strategies</a:t>
            </a:r>
            <a:endParaRPr lang="en-US" dirty="0"/>
          </a:p>
          <a:p>
            <a:pPr marL="0" indent="0">
              <a:buNone/>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360918"/>
            <a:ext cx="4000500" cy="3228975"/>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Process 56"/>
          <p:cNvSpPr/>
          <p:nvPr/>
        </p:nvSpPr>
        <p:spPr>
          <a:xfrm>
            <a:off x="136526" y="1524000"/>
            <a:ext cx="3430586" cy="2724943"/>
          </a:xfrm>
          <a:prstGeom prst="flowChartProcess">
            <a:avLst/>
          </a:prstGeom>
          <a:ln>
            <a:solidFill>
              <a:schemeClr val="tx1"/>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a:t>
            </a:r>
            <a:endParaRPr lang="en-US" dirty="0"/>
          </a:p>
        </p:txBody>
      </p:sp>
      <p:sp>
        <p:nvSpPr>
          <p:cNvPr id="4" name="Can 3"/>
          <p:cNvSpPr/>
          <p:nvPr/>
        </p:nvSpPr>
        <p:spPr>
          <a:xfrm>
            <a:off x="654050" y="51308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FHIR DB</a:t>
            </a:r>
            <a:endParaRPr lang="en-US" dirty="0"/>
          </a:p>
        </p:txBody>
      </p:sp>
      <p:sp>
        <p:nvSpPr>
          <p:cNvPr id="5" name="Can 4"/>
          <p:cNvSpPr/>
          <p:nvPr/>
        </p:nvSpPr>
        <p:spPr>
          <a:xfrm>
            <a:off x="6324600" y="514350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Data Repository</a:t>
            </a:r>
            <a:endParaRPr lang="en-US" dirty="0"/>
          </a:p>
        </p:txBody>
      </p:sp>
      <p:grpSp>
        <p:nvGrpSpPr>
          <p:cNvPr id="11" name="Group 10"/>
          <p:cNvGrpSpPr/>
          <p:nvPr/>
        </p:nvGrpSpPr>
        <p:grpSpPr>
          <a:xfrm>
            <a:off x="2819400" y="5143500"/>
            <a:ext cx="2260600" cy="1435100"/>
            <a:chOff x="2743200" y="2978150"/>
            <a:chExt cx="2260600" cy="1435100"/>
          </a:xfrm>
        </p:grpSpPr>
        <p:sp>
          <p:nvSpPr>
            <p:cNvPr id="6" name="Can 5"/>
            <p:cNvSpPr/>
            <p:nvPr/>
          </p:nvSpPr>
          <p:spPr>
            <a:xfrm>
              <a:off x="32131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7" name="Can 6"/>
            <p:cNvSpPr/>
            <p:nvPr/>
          </p:nvSpPr>
          <p:spPr>
            <a:xfrm>
              <a:off x="30480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8" name="Can 7"/>
            <p:cNvSpPr/>
            <p:nvPr/>
          </p:nvSpPr>
          <p:spPr>
            <a:xfrm>
              <a:off x="28956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sp>
          <p:nvSpPr>
            <p:cNvPr id="10" name="Can 9"/>
            <p:cNvSpPr/>
            <p:nvPr/>
          </p:nvSpPr>
          <p:spPr>
            <a:xfrm>
              <a:off x="27432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grpSp>
      <p:sp>
        <p:nvSpPr>
          <p:cNvPr id="12" name="Rectangle 11"/>
          <p:cNvSpPr/>
          <p:nvPr/>
        </p:nvSpPr>
        <p:spPr>
          <a:xfrm>
            <a:off x="606425" y="4419600"/>
            <a:ext cx="4071937"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Public Interface</a:t>
            </a:r>
            <a:endParaRPr lang="en-US" dirty="0"/>
          </a:p>
        </p:txBody>
      </p:sp>
      <p:sp>
        <p:nvSpPr>
          <p:cNvPr id="15" name="Up Arrow 14"/>
          <p:cNvSpPr/>
          <p:nvPr/>
        </p:nvSpPr>
        <p:spPr>
          <a:xfrm>
            <a:off x="3475830"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Up Arrow 15"/>
          <p:cNvSpPr/>
          <p:nvPr/>
        </p:nvSpPr>
        <p:spPr>
          <a:xfrm>
            <a:off x="1335088"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Process 16"/>
          <p:cNvSpPr/>
          <p:nvPr/>
        </p:nvSpPr>
        <p:spPr>
          <a:xfrm>
            <a:off x="6064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EHR Provider Plugin</a:t>
            </a:r>
            <a:endParaRPr lang="en-US" dirty="0"/>
          </a:p>
        </p:txBody>
      </p:sp>
      <p:sp>
        <p:nvSpPr>
          <p:cNvPr id="20" name="Rectangle 19"/>
          <p:cNvSpPr/>
          <p:nvPr/>
        </p:nvSpPr>
        <p:spPr>
          <a:xfrm>
            <a:off x="4943475" y="4419600"/>
            <a:ext cx="3362325"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Interface</a:t>
            </a:r>
            <a:endParaRPr lang="en-US" dirty="0"/>
          </a:p>
        </p:txBody>
      </p:sp>
      <p:grpSp>
        <p:nvGrpSpPr>
          <p:cNvPr id="22" name="Group 21"/>
          <p:cNvGrpSpPr/>
          <p:nvPr/>
        </p:nvGrpSpPr>
        <p:grpSpPr>
          <a:xfrm>
            <a:off x="3695700" y="2130425"/>
            <a:ext cx="2133600" cy="1898650"/>
            <a:chOff x="4216400" y="2419350"/>
            <a:chExt cx="2133600" cy="1898650"/>
          </a:xfrm>
        </p:grpSpPr>
        <p:sp>
          <p:nvSpPr>
            <p:cNvPr id="18" name="Rectangle 17"/>
            <p:cNvSpPr/>
            <p:nvPr/>
          </p:nvSpPr>
          <p:spPr>
            <a:xfrm>
              <a:off x="4216400" y="2419350"/>
              <a:ext cx="21336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Alert Service</a:t>
              </a:r>
              <a:endParaRPr lang="en-US" dirty="0"/>
            </a:p>
          </p:txBody>
        </p:sp>
        <p:sp>
          <p:nvSpPr>
            <p:cNvPr id="19" name="Rectangle 18"/>
            <p:cNvSpPr/>
            <p:nvPr/>
          </p:nvSpPr>
          <p:spPr>
            <a:xfrm>
              <a:off x="4216400" y="314325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Treatment Plan Service</a:t>
              </a:r>
              <a:endParaRPr lang="en-US" dirty="0"/>
            </a:p>
          </p:txBody>
        </p:sp>
        <p:sp>
          <p:nvSpPr>
            <p:cNvPr id="21" name="Rectangle 20"/>
            <p:cNvSpPr/>
            <p:nvPr/>
          </p:nvSpPr>
          <p:spPr>
            <a:xfrm>
              <a:off x="4216400" y="3784600"/>
              <a:ext cx="2133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Decider Process</a:t>
              </a:r>
              <a:endParaRPr lang="en-US" dirty="0"/>
            </a:p>
          </p:txBody>
        </p:sp>
      </p:grpSp>
      <p:sp>
        <p:nvSpPr>
          <p:cNvPr id="23" name="Up Arrow 22"/>
          <p:cNvSpPr/>
          <p:nvPr/>
        </p:nvSpPr>
        <p:spPr>
          <a:xfrm>
            <a:off x="4140200"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Up Arrow 23"/>
          <p:cNvSpPr/>
          <p:nvPr/>
        </p:nvSpPr>
        <p:spPr>
          <a:xfrm>
            <a:off x="6735762"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Up Arrow 24"/>
          <p:cNvSpPr/>
          <p:nvPr/>
        </p:nvSpPr>
        <p:spPr>
          <a:xfrm>
            <a:off x="4967287"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6064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Get/Set View</a:t>
            </a:r>
            <a:endParaRPr lang="en-US" dirty="0"/>
          </a:p>
        </p:txBody>
      </p:sp>
      <p:sp>
        <p:nvSpPr>
          <p:cNvPr id="28" name="Rectangle 27"/>
          <p:cNvSpPr/>
          <p:nvPr/>
        </p:nvSpPr>
        <p:spPr>
          <a:xfrm>
            <a:off x="19812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Calculate Optimal Treatment View</a:t>
            </a:r>
            <a:endParaRPr lang="en-US" dirty="0"/>
          </a:p>
        </p:txBody>
      </p:sp>
      <p:cxnSp>
        <p:nvCxnSpPr>
          <p:cNvPr id="30" name="Elbow Connector 29"/>
          <p:cNvCxnSpPr>
            <a:stCxn id="18" idx="1"/>
            <a:endCxn id="26" idx="0"/>
          </p:cNvCxnSpPr>
          <p:nvPr/>
        </p:nvCxnSpPr>
        <p:spPr>
          <a:xfrm rot="10800000">
            <a:off x="1293814" y="2033589"/>
            <a:ext cx="2401887" cy="458787"/>
          </a:xfrm>
          <a:prstGeom prst="bentConnector4">
            <a:avLst>
              <a:gd name="adj1" fmla="val 7667"/>
              <a:gd name="adj2" fmla="val 149827"/>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9" idx="1"/>
            <a:endCxn id="28" idx="3"/>
          </p:cNvCxnSpPr>
          <p:nvPr/>
        </p:nvCxnSpPr>
        <p:spPr>
          <a:xfrm rot="10800000">
            <a:off x="3381376" y="2790827"/>
            <a:ext cx="314325" cy="4063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8" name="Flowchart: Process 37"/>
          <p:cNvSpPr/>
          <p:nvPr/>
        </p:nvSpPr>
        <p:spPr>
          <a:xfrm>
            <a:off x="61055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App</a:t>
            </a:r>
            <a:endParaRPr lang="en-US" dirty="0"/>
          </a:p>
        </p:txBody>
      </p:sp>
      <p:sp>
        <p:nvSpPr>
          <p:cNvPr id="39" name="Rectangle 38"/>
          <p:cNvSpPr/>
          <p:nvPr/>
        </p:nvSpPr>
        <p:spPr>
          <a:xfrm>
            <a:off x="61055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Entry </a:t>
            </a:r>
            <a:endParaRPr lang="en-US" dirty="0"/>
          </a:p>
        </p:txBody>
      </p:sp>
      <p:sp>
        <p:nvSpPr>
          <p:cNvPr id="40" name="Rectangle 39"/>
          <p:cNvSpPr/>
          <p:nvPr/>
        </p:nvSpPr>
        <p:spPr>
          <a:xfrm>
            <a:off x="74803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 </a:t>
            </a:r>
            <a:endParaRPr lang="en-US" dirty="0"/>
          </a:p>
        </p:txBody>
      </p:sp>
      <p:cxnSp>
        <p:nvCxnSpPr>
          <p:cNvPr id="41" name="Elbow Connector 40"/>
          <p:cNvCxnSpPr>
            <a:endCxn id="19" idx="3"/>
          </p:cNvCxnSpPr>
          <p:nvPr/>
        </p:nvCxnSpPr>
        <p:spPr>
          <a:xfrm rot="10800000">
            <a:off x="5829300" y="3197225"/>
            <a:ext cx="269876" cy="103188"/>
          </a:xfrm>
          <a:prstGeom prst="bentConnector3">
            <a:avLst>
              <a:gd name="adj1" fmla="val 31177"/>
            </a:avLst>
          </a:prstGeom>
          <a:ln w="38100">
            <a:tailEnd type="triangle"/>
          </a:ln>
        </p:spPr>
        <p:style>
          <a:lnRef idx="1">
            <a:schemeClr val="dk1"/>
          </a:lnRef>
          <a:fillRef idx="0">
            <a:schemeClr val="dk1"/>
          </a:fillRef>
          <a:effectRef idx="0">
            <a:schemeClr val="dk1"/>
          </a:effectRef>
          <a:fontRef idx="minor">
            <a:schemeClr val="tx1"/>
          </a:fontRef>
        </p:style>
      </p:cxnSp>
      <p:sp>
        <p:nvSpPr>
          <p:cNvPr id="44" name="Up Arrow 43"/>
          <p:cNvSpPr/>
          <p:nvPr/>
        </p:nvSpPr>
        <p:spPr>
          <a:xfrm rot="10800000">
            <a:off x="7645400" y="4105275"/>
            <a:ext cx="469900" cy="28733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Up Arrow 45"/>
          <p:cNvSpPr/>
          <p:nvPr/>
        </p:nvSpPr>
        <p:spPr>
          <a:xfrm rot="10800000">
            <a:off x="7313612" y="4979989"/>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Up Arrow 46"/>
          <p:cNvSpPr/>
          <p:nvPr/>
        </p:nvSpPr>
        <p:spPr>
          <a:xfrm rot="10800000">
            <a:off x="4152106"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Up Arrow 47"/>
          <p:cNvSpPr/>
          <p:nvPr/>
        </p:nvSpPr>
        <p:spPr>
          <a:xfrm rot="10800000">
            <a:off x="2617788" y="4095750"/>
            <a:ext cx="469900" cy="31432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Elbow Connector 49"/>
          <p:cNvCxnSpPr>
            <a:stCxn id="18" idx="3"/>
            <a:endCxn id="40" idx="0"/>
          </p:cNvCxnSpPr>
          <p:nvPr/>
        </p:nvCxnSpPr>
        <p:spPr>
          <a:xfrm flipV="1">
            <a:off x="5829300" y="2033588"/>
            <a:ext cx="2351088" cy="458787"/>
          </a:xfrm>
          <a:prstGeom prst="bentConnector4">
            <a:avLst>
              <a:gd name="adj1" fmla="val 5942"/>
              <a:gd name="adj2" fmla="val 149827"/>
            </a:avLst>
          </a:prstGeom>
          <a:ln w="38100">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943475" y="752476"/>
            <a:ext cx="4063999" cy="609600"/>
            <a:chOff x="3581400" y="1006475"/>
            <a:chExt cx="4063999" cy="609600"/>
          </a:xfrm>
        </p:grpSpPr>
        <p:sp>
          <p:nvSpPr>
            <p:cNvPr id="52" name="Rectangle 51"/>
            <p:cNvSpPr/>
            <p:nvPr/>
          </p:nvSpPr>
          <p:spPr>
            <a:xfrm>
              <a:off x="3581400" y="1006475"/>
              <a:ext cx="4063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lowchart: Process 52"/>
            <p:cNvSpPr/>
            <p:nvPr/>
          </p:nvSpPr>
          <p:spPr>
            <a:xfrm>
              <a:off x="3701260" y="1104106"/>
              <a:ext cx="1181100" cy="404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endParaRPr lang="en-US" dirty="0"/>
            </a:p>
          </p:txBody>
        </p:sp>
        <p:sp>
          <p:nvSpPr>
            <p:cNvPr id="54" name="Flowchart: Process 53"/>
            <p:cNvSpPr/>
            <p:nvPr/>
          </p:nvSpPr>
          <p:spPr>
            <a:xfrm>
              <a:off x="4964908" y="1104106"/>
              <a:ext cx="1051720" cy="40481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 Work</a:t>
              </a:r>
              <a:endParaRPr lang="en-US" dirty="0"/>
            </a:p>
          </p:txBody>
        </p:sp>
        <p:sp>
          <p:nvSpPr>
            <p:cNvPr id="55" name="Flowchart: Process 54"/>
            <p:cNvSpPr/>
            <p:nvPr/>
          </p:nvSpPr>
          <p:spPr>
            <a:xfrm>
              <a:off x="6099176" y="1104106"/>
              <a:ext cx="1458122" cy="40481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 Started</a:t>
              </a:r>
              <a:endParaRPr lang="en-US" dirty="0"/>
            </a:p>
          </p:txBody>
        </p:sp>
      </p:grpSp>
      <p:sp>
        <p:nvSpPr>
          <p:cNvPr id="58" name="TextBox 57"/>
          <p:cNvSpPr txBox="1"/>
          <p:nvPr/>
        </p:nvSpPr>
        <p:spPr>
          <a:xfrm>
            <a:off x="224627" y="1476932"/>
            <a:ext cx="1990725" cy="369332"/>
          </a:xfrm>
          <a:prstGeom prst="rect">
            <a:avLst/>
          </a:prstGeom>
          <a:noFill/>
        </p:spPr>
        <p:txBody>
          <a:bodyPr wrap="square" rtlCol="0">
            <a:spAutoFit/>
          </a:bodyPr>
          <a:lstStyle/>
          <a:p>
            <a:r>
              <a:rPr lang="en-US" dirty="0" smtClean="0"/>
              <a:t>EHR Framework</a:t>
            </a:r>
            <a:endParaRPr lang="en-US" dirty="0"/>
          </a:p>
        </p:txBody>
      </p:sp>
    </p:spTree>
    <p:extLst>
      <p:ext uri="{BB962C8B-B14F-4D97-AF65-F5344CB8AC3E}">
        <p14:creationId xmlns:p14="http://schemas.microsoft.com/office/powerpoint/2010/main" val="35346192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Staff </a:t>
            </a:r>
            <a:r>
              <a:rPr lang="en-US" sz="2600" b="1" dirty="0" smtClean="0"/>
              <a:t>portal</a:t>
            </a:r>
          </a:p>
          <a:p>
            <a:r>
              <a:rPr lang="en-US" dirty="0" smtClean="0"/>
              <a:t>page </a:t>
            </a:r>
            <a:r>
              <a:rPr lang="en-US" dirty="0"/>
              <a:t>to add basic data about a patient (weight, height, </a:t>
            </a:r>
            <a:r>
              <a:rPr lang="en-US" dirty="0" err="1"/>
              <a:t>etc</a:t>
            </a:r>
            <a:r>
              <a:rPr lang="en-US" dirty="0"/>
              <a:t>)</a:t>
            </a:r>
          </a:p>
          <a:p>
            <a:r>
              <a:rPr lang="en-US" dirty="0"/>
              <a:t>page to port data for a patient from an EHR</a:t>
            </a:r>
          </a:p>
          <a:p>
            <a:r>
              <a:rPr lang="en-US" dirty="0"/>
              <a:t>page to assign treatments/medications to a user ** should use service to calculate treatment risks and throw errors accordingly ** should show </a:t>
            </a:r>
            <a:endParaRPr lang="en-US" dirty="0" smtClean="0"/>
          </a:p>
          <a:p>
            <a:pPr marL="0" indent="0">
              <a:buNone/>
            </a:pPr>
            <a:r>
              <a:rPr lang="en-US" sz="2900" b="1" dirty="0" smtClean="0"/>
              <a:t>User </a:t>
            </a:r>
            <a:r>
              <a:rPr lang="en-US" sz="2900" b="1" dirty="0"/>
              <a:t>Portal</a:t>
            </a:r>
          </a:p>
          <a:p>
            <a:r>
              <a:rPr lang="en-US" dirty="0"/>
              <a:t>page to port dietary data from </a:t>
            </a:r>
            <a:r>
              <a:rPr lang="en-US" dirty="0" err="1"/>
              <a:t>fitbit</a:t>
            </a:r>
            <a:endParaRPr lang="en-US" dirty="0"/>
          </a:p>
          <a:p>
            <a:r>
              <a:rPr lang="en-US" dirty="0"/>
              <a:t>page to port existing EHR data from other sources</a:t>
            </a:r>
          </a:p>
          <a:p>
            <a:r>
              <a:rPr lang="en-US" dirty="0"/>
              <a:t>page to view treatments/medications, and any warnings associated with them</a:t>
            </a:r>
          </a:p>
          <a:p>
            <a:pPr marL="0" indent="0">
              <a:buNone/>
            </a:pPr>
            <a:r>
              <a:rPr lang="en-US" sz="2900" b="1" dirty="0"/>
              <a:t>Treatment Service</a:t>
            </a:r>
          </a:p>
          <a:p>
            <a:r>
              <a:rPr lang="en-US" dirty="0"/>
              <a:t>Service should take in patient data (no saving), allergy info, history, and treatment regime and return warnings if treatments will cause issues. This includes IV medication timings, prescription interactions, and interactions.</a:t>
            </a:r>
          </a:p>
          <a:p>
            <a:r>
              <a:rPr lang="en-US" dirty="0"/>
              <a:t>Service should also return any data regarding time components of treatment regimes</a:t>
            </a:r>
          </a:p>
          <a:p>
            <a:endParaRPr lang="en-US" dirty="0"/>
          </a:p>
        </p:txBody>
      </p:sp>
    </p:spTree>
    <p:extLst>
      <p:ext uri="{BB962C8B-B14F-4D97-AF65-F5344CB8AC3E}">
        <p14:creationId xmlns:p14="http://schemas.microsoft.com/office/powerpoint/2010/main" val="258312727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t>
            </a:r>
            <a:r>
              <a:rPr lang="en-US" dirty="0" smtClean="0"/>
              <a:t>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ASP .NET</a:t>
            </a:r>
          </a:p>
          <a:p>
            <a:r>
              <a:rPr lang="en-US" sz="1600" dirty="0" smtClean="0"/>
              <a:t>Version 4.6.1 </a:t>
            </a:r>
          </a:p>
          <a:p>
            <a:r>
              <a:rPr lang="en-US" sz="1600" dirty="0" smtClean="0"/>
              <a:t>MVC 5</a:t>
            </a:r>
            <a:endParaRPr lang="en-US" sz="1600" dirty="0"/>
          </a:p>
        </p:txBody>
      </p:sp>
    </p:spTree>
    <p:extLst>
      <p:ext uri="{BB962C8B-B14F-4D97-AF65-F5344CB8AC3E}">
        <p14:creationId xmlns:p14="http://schemas.microsoft.com/office/powerpoint/2010/main" val="398544894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Chart</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057400"/>
            <a:ext cx="9144000" cy="4068241"/>
          </a:xfrm>
          <a:prstGeom prst="rect">
            <a:avLst/>
          </a:prstGeom>
        </p:spPr>
      </p:pic>
    </p:spTree>
    <p:extLst>
      <p:ext uri="{BB962C8B-B14F-4D97-AF65-F5344CB8AC3E}">
        <p14:creationId xmlns:p14="http://schemas.microsoft.com/office/powerpoint/2010/main" val="247226225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a:t>What progress has been made since the previous milestone?</a:t>
            </a:r>
          </a:p>
          <a:p>
            <a:pPr lvl="1">
              <a:lnSpc>
                <a:spcPct val="150000"/>
              </a:lnSpc>
            </a:pPr>
            <a:r>
              <a:rPr lang="en-US" dirty="0" smtClean="0"/>
              <a:t>EHR Plugin Architecture Defined</a:t>
            </a:r>
          </a:p>
          <a:p>
            <a:pPr lvl="1">
              <a:lnSpc>
                <a:spcPct val="150000"/>
              </a:lnSpc>
            </a:pPr>
            <a:r>
              <a:rPr lang="en-US" dirty="0" smtClean="0"/>
              <a:t>Database Design Detailed</a:t>
            </a:r>
          </a:p>
          <a:p>
            <a:pPr lvl="1">
              <a:lnSpc>
                <a:spcPct val="150000"/>
              </a:lnSpc>
            </a:pPr>
            <a:r>
              <a:rPr lang="en-US" dirty="0" smtClean="0"/>
              <a:t>Research into Target Platforms and Data Sources (FHIR requests, etc.) – at approximately 55% complete</a:t>
            </a:r>
          </a:p>
          <a:p>
            <a:pPr lvl="1">
              <a:lnSpc>
                <a:spcPct val="150000"/>
              </a:lnSpc>
            </a:pPr>
            <a:r>
              <a:rPr lang="en-US" dirty="0" smtClean="0"/>
              <a:t>Prototype EHR ~ 40% complete</a:t>
            </a:r>
            <a:endParaRPr lang="en-US" dirty="0"/>
          </a:p>
          <a:p>
            <a:pPr>
              <a:lnSpc>
                <a:spcPct val="150000"/>
              </a:lnSpc>
            </a:pPr>
            <a:r>
              <a:rPr lang="en-US" dirty="0"/>
              <a:t>Is the project currently ahead of schedule, on track, or delayed?</a:t>
            </a:r>
          </a:p>
          <a:p>
            <a:pPr lvl="1">
              <a:lnSpc>
                <a:spcPct val="150000"/>
              </a:lnSpc>
            </a:pPr>
            <a:r>
              <a:rPr lang="en-US" b="1" dirty="0" smtClean="0"/>
              <a:t>ON TRACK</a:t>
            </a:r>
            <a:endParaRPr lang="en-US" b="1"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Next Milestone: April 3rd</a:t>
            </a:r>
          </a:p>
          <a:p>
            <a:pPr>
              <a:lnSpc>
                <a:spcPct val="150000"/>
              </a:lnSpc>
            </a:pPr>
            <a:r>
              <a:rPr lang="en-US" dirty="0"/>
              <a:t>E</a:t>
            </a:r>
            <a:r>
              <a:rPr lang="en-US" dirty="0" smtClean="0"/>
              <a:t>xpected deliverables:</a:t>
            </a:r>
          </a:p>
          <a:p>
            <a:pPr lvl="1"/>
            <a:r>
              <a:rPr lang="en-US" dirty="0" smtClean="0"/>
              <a:t>Completed EHR Prototype</a:t>
            </a:r>
          </a:p>
          <a:p>
            <a:pPr lvl="1"/>
            <a:r>
              <a:rPr lang="en-US" dirty="0" smtClean="0"/>
              <a:t>Defined set of Project Risks </a:t>
            </a:r>
          </a:p>
          <a:p>
            <a:pPr lvl="1"/>
            <a:r>
              <a:rPr lang="en-US" dirty="0" smtClean="0"/>
              <a:t>Target Platforms and Data Interop</a:t>
            </a:r>
          </a:p>
          <a:p>
            <a:pPr lvl="1"/>
            <a:r>
              <a:rPr lang="en-US" dirty="0" smtClean="0"/>
              <a:t>Initial App Full Stack Development</a:t>
            </a:r>
          </a:p>
          <a:p>
            <a:pPr lvl="1"/>
            <a:r>
              <a:rPr lang="en-US" dirty="0" smtClean="0"/>
              <a:t>Problem Item(s) List</a:t>
            </a:r>
          </a:p>
        </p:txBody>
      </p:sp>
    </p:spTree>
    <p:custDataLst>
      <p:tags r:id="rId1"/>
    </p:custData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0"/>
            <a:ext cx="5597104" cy="1143001"/>
          </a:xfrm>
        </p:spPr>
        <p:txBody>
          <a:bodyPr>
            <a:normAutofit fontScale="90000"/>
          </a:bodyPr>
          <a:lstStyle/>
          <a:p>
            <a:r>
              <a:rPr lang="en-US" dirty="0" err="1" smtClean="0"/>
              <a:t>Ehrgo</a:t>
            </a:r>
            <a:r>
              <a:rPr lang="en-US" dirty="0" smtClean="0"/>
              <a:t> Health Team Members</a:t>
            </a:r>
            <a:endParaRPr lang="en-US" dirty="0"/>
          </a:p>
        </p:txBody>
      </p:sp>
      <p:sp>
        <p:nvSpPr>
          <p:cNvPr id="3" name="Text Placeholder 2"/>
          <p:cNvSpPr>
            <a:spLocks noGrp="1"/>
          </p:cNvSpPr>
          <p:nvPr>
            <p:ph type="body" idx="1"/>
          </p:nvPr>
        </p:nvSpPr>
        <p:spPr>
          <a:xfrm>
            <a:off x="3352800" y="3048000"/>
            <a:ext cx="5562600" cy="1500187"/>
          </a:xfrm>
        </p:spPr>
        <p:txBody>
          <a:bodyPr>
            <a:normAutofit fontScale="85000" lnSpcReduction="10000"/>
          </a:bodyPr>
          <a:lstStyle/>
          <a:p>
            <a:r>
              <a:rPr lang="en-US" b="1" dirty="0"/>
              <a:t>Eric Greene</a:t>
            </a:r>
            <a:r>
              <a:rPr lang="en-US" dirty="0"/>
              <a:t>: Project </a:t>
            </a:r>
            <a:r>
              <a:rPr lang="en-US" dirty="0" smtClean="0"/>
              <a:t>Manager/Developer </a:t>
            </a:r>
            <a:r>
              <a:rPr lang="en-US" b="1" dirty="0" smtClean="0"/>
              <a:t>Narrator 2</a:t>
            </a:r>
            <a:endParaRPr lang="en-US" dirty="0"/>
          </a:p>
          <a:p>
            <a:r>
              <a:rPr lang="en-US" b="1" dirty="0" err="1"/>
              <a:t>Huarui</a:t>
            </a:r>
            <a:r>
              <a:rPr lang="en-US" b="1" dirty="0"/>
              <a:t> Zheng</a:t>
            </a:r>
            <a:r>
              <a:rPr lang="en-US" dirty="0"/>
              <a:t>: </a:t>
            </a:r>
            <a:r>
              <a:rPr lang="en-US" dirty="0" smtClean="0"/>
              <a:t>Developer/Tester</a:t>
            </a:r>
            <a:endParaRPr lang="en-US" dirty="0"/>
          </a:p>
          <a:p>
            <a:r>
              <a:rPr lang="en-US" b="1" dirty="0"/>
              <a:t>Donna Carey</a:t>
            </a:r>
            <a:r>
              <a:rPr lang="en-US" dirty="0"/>
              <a:t>: Documentation </a:t>
            </a:r>
            <a:r>
              <a:rPr lang="en-US" dirty="0" smtClean="0"/>
              <a:t>Lead/Developer</a:t>
            </a:r>
            <a:endParaRPr lang="en-US" dirty="0"/>
          </a:p>
          <a:p>
            <a:r>
              <a:rPr lang="en-US" b="1" dirty="0"/>
              <a:t>Tommy Parnell</a:t>
            </a:r>
            <a:r>
              <a:rPr lang="en-US" dirty="0"/>
              <a:t>: Development </a:t>
            </a:r>
            <a:r>
              <a:rPr lang="en-US" dirty="0" smtClean="0"/>
              <a:t>Lead/Documentation</a:t>
            </a:r>
            <a:endParaRPr lang="en-US" dirty="0"/>
          </a:p>
          <a:p>
            <a:r>
              <a:rPr lang="en-US" b="1" dirty="0"/>
              <a:t>James Ruiz</a:t>
            </a:r>
            <a:r>
              <a:rPr lang="en-US" dirty="0"/>
              <a:t>: </a:t>
            </a:r>
            <a:r>
              <a:rPr lang="en-US" dirty="0" smtClean="0"/>
              <a:t>Developer/Tester </a:t>
            </a:r>
            <a:r>
              <a:rPr lang="en-US" b="1" dirty="0" smtClean="0"/>
              <a:t>Narrator 1</a:t>
            </a:r>
            <a:endParaRPr lang="en-US" dirty="0"/>
          </a:p>
          <a:p>
            <a:endParaRPr lang="en-US" b="1" dirty="0"/>
          </a:p>
        </p:txBody>
      </p:sp>
    </p:spTree>
    <p:extLst>
      <p:ext uri="{BB962C8B-B14F-4D97-AF65-F5344CB8AC3E}">
        <p14:creationId xmlns:p14="http://schemas.microsoft.com/office/powerpoint/2010/main" val="376167817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8.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9.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636</Words>
  <Application>Microsoft Office PowerPoint</Application>
  <PresentationFormat>On-screen Show (4:3)</PresentationFormat>
  <Paragraphs>97</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Georgia</vt:lpstr>
      <vt:lpstr>Project Status Report</vt:lpstr>
      <vt:lpstr>Project Status Report 1</vt:lpstr>
      <vt:lpstr>Project Overview</vt:lpstr>
      <vt:lpstr>Architecture</vt:lpstr>
      <vt:lpstr>Functional Requirements</vt:lpstr>
      <vt:lpstr>Technology Requirements</vt:lpstr>
      <vt:lpstr>Progress Chart</vt:lpstr>
      <vt:lpstr>Current Status</vt:lpstr>
      <vt:lpstr>Looking Ahead</vt:lpstr>
      <vt:lpstr>Ehrgo Health Team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2016-03-11T03:29:21Z</dcterms:created>
  <dcterms:modified xsi:type="dcterms:W3CDTF">2016-03-12T19:39:07Z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