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home/drugs/over-the-counter-drugs/precautions-with-over-the-counter-drugs" TargetMode="External"/><Relationship Id="rId2" Type="http://schemas.openxmlformats.org/officeDocument/2006/relationships/hyperlink" Target="http://www.fda.gov/Drugs/ResourcesForYou/Consumers/ucm14355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1" y="2404534"/>
            <a:ext cx="8807472" cy="1646302"/>
          </a:xfrm>
        </p:spPr>
        <p:txBody>
          <a:bodyPr/>
          <a:lstStyle/>
          <a:p>
            <a:r>
              <a:rPr lang="en-US" dirty="0" smtClean="0"/>
              <a:t>Medication Synergy Health: EHR System Plugin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Systems Store The Following: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Height</a:t>
            </a:r>
          </a:p>
          <a:p>
            <a:r>
              <a:rPr lang="en-US" sz="2800" dirty="0" smtClean="0"/>
              <a:t>Weight</a:t>
            </a:r>
          </a:p>
          <a:p>
            <a:r>
              <a:rPr lang="en-US" sz="2800" dirty="0" smtClean="0"/>
              <a:t>Vitals</a:t>
            </a:r>
          </a:p>
          <a:p>
            <a:r>
              <a:rPr lang="en-US" sz="2800" dirty="0" smtClean="0"/>
              <a:t>Immunizations</a:t>
            </a:r>
          </a:p>
          <a:p>
            <a:r>
              <a:rPr lang="en-US" sz="2800" dirty="0" smtClean="0"/>
              <a:t>Lab Data</a:t>
            </a:r>
          </a:p>
          <a:p>
            <a:r>
              <a:rPr lang="en-US" sz="2800" dirty="0" smtClean="0"/>
              <a:t>Medications</a:t>
            </a:r>
          </a:p>
          <a:p>
            <a:r>
              <a:rPr lang="en-US" sz="2800" dirty="0" smtClean="0"/>
              <a:t>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700"/>
            <a:ext cx="8596668" cy="40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Medication strategies can lead to adverse reactions in conjunction with other known or unknown medication and health strategies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66035"/>
              </p:ext>
            </p:extLst>
          </p:nvPr>
        </p:nvGraphicFramePr>
        <p:xfrm>
          <a:off x="801807" y="3794725"/>
          <a:ext cx="84721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3088434"/>
                <a:gridCol w="3946847"/>
              </a:tblGrid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known at specialist/ER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causes inflammation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at specialist and incompatible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effectiveness;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medication timing vs. timing of other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Zocor</a:t>
                      </a:r>
                      <a:r>
                        <a:rPr lang="en-US" baseline="0" dirty="0" smtClean="0"/>
                        <a:t> taken in conjunction with grapefruit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Grapefruit</a:t>
                      </a:r>
                      <a:r>
                        <a:rPr lang="en-US" baseline="0" dirty="0" smtClean="0"/>
                        <a:t> juice increases absorption of drug into bloodstream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</a:t>
            </a:r>
            <a:r>
              <a:rPr lang="en-US" dirty="0" smtClean="0"/>
              <a:t>Errors </a:t>
            </a:r>
            <a:r>
              <a:rPr lang="en-US" dirty="0" err="1" smtClean="0"/>
              <a:t>cntd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Pharmacy Drug-Fill Issues</a:t>
            </a:r>
          </a:p>
          <a:p>
            <a:pPr lvl="1"/>
            <a:r>
              <a:rPr lang="en-US" sz="2600" dirty="0"/>
              <a:t>Since 1992, the Food and Drug Administration has received nearly </a:t>
            </a:r>
            <a:r>
              <a:rPr lang="en-US" sz="2600" dirty="0">
                <a:hlinkClick r:id="rId2"/>
              </a:rPr>
              <a:t>30,000 reports </a:t>
            </a:r>
            <a:r>
              <a:rPr lang="en-US" sz="2600" dirty="0"/>
              <a:t>of these </a:t>
            </a:r>
            <a:r>
              <a:rPr lang="en-US" sz="2600" dirty="0" smtClean="0"/>
              <a:t>errors</a:t>
            </a:r>
          </a:p>
          <a:p>
            <a:r>
              <a:rPr lang="en-US" sz="2800" dirty="0" smtClean="0"/>
              <a:t>Over the counter drug interactions</a:t>
            </a:r>
          </a:p>
          <a:p>
            <a:pPr lvl="1"/>
            <a:r>
              <a:rPr lang="en-US" sz="2600" dirty="0" smtClean="0"/>
              <a:t>Correct </a:t>
            </a:r>
            <a:r>
              <a:rPr lang="en-US" sz="2600" dirty="0" smtClean="0">
                <a:hlinkClick r:id="rId3"/>
              </a:rPr>
              <a:t>dosage guidelines</a:t>
            </a:r>
            <a:r>
              <a:rPr lang="en-US" sz="2600" dirty="0" smtClean="0"/>
              <a:t> hard to find without visiting a pharmacy</a:t>
            </a:r>
          </a:p>
          <a:p>
            <a:pPr lvl="1"/>
            <a:r>
              <a:rPr lang="en-US" sz="2600" dirty="0" smtClean="0"/>
              <a:t>Frequently people do not consider implications of mixing common drugs with short course treatments </a:t>
            </a:r>
          </a:p>
        </p:txBody>
      </p:sp>
    </p:spTree>
    <p:extLst>
      <p:ext uri="{BB962C8B-B14F-4D97-AF65-F5344CB8AC3E}">
        <p14:creationId xmlns:p14="http://schemas.microsoft.com/office/powerpoint/2010/main" val="598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in EHRs: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EHR systems have medication detectors</a:t>
            </a:r>
          </a:p>
          <a:p>
            <a:pPr lvl="1"/>
            <a:r>
              <a:rPr lang="en-US" sz="2600" dirty="0" smtClean="0"/>
              <a:t>However, systems don’t typically work well</a:t>
            </a:r>
          </a:p>
          <a:p>
            <a:pPr lvl="1"/>
            <a:r>
              <a:rPr lang="en-US" sz="2600" dirty="0" smtClean="0"/>
              <a:t>Baked into the EHR, usually as an afterthought</a:t>
            </a:r>
          </a:p>
          <a:p>
            <a:pPr lvl="1"/>
            <a:r>
              <a:rPr lang="en-US" sz="2600" dirty="0" smtClean="0"/>
              <a:t>Few analyzation tools available to patients </a:t>
            </a:r>
          </a:p>
          <a:p>
            <a:pPr lvl="1"/>
            <a:r>
              <a:rPr lang="en-US" sz="2600" dirty="0" smtClean="0"/>
              <a:t>Does not track vs. diet or time components</a:t>
            </a:r>
          </a:p>
          <a:p>
            <a:pPr lvl="1"/>
            <a:r>
              <a:rPr lang="en-US" sz="2600" dirty="0" smtClean="0"/>
              <a:t>Data is not generally exposed well or at all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3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Provider Needs: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patient records against other providers</a:t>
            </a:r>
          </a:p>
          <a:p>
            <a:pPr lvl="1"/>
            <a:r>
              <a:rPr lang="en-US" sz="2600" dirty="0" smtClean="0"/>
              <a:t>Notify of any potential treatment risks</a:t>
            </a:r>
          </a:p>
          <a:p>
            <a:r>
              <a:rPr lang="en-US" sz="2600" dirty="0" smtClean="0"/>
              <a:t>Alert when medications and treatments have a time component</a:t>
            </a:r>
          </a:p>
          <a:p>
            <a:r>
              <a:rPr lang="en-US" sz="2600" dirty="0" smtClean="0"/>
              <a:t>Alert when medications have dietary interference</a:t>
            </a:r>
          </a:p>
          <a:p>
            <a:r>
              <a:rPr lang="en-US" sz="2600" dirty="0" smtClean="0"/>
              <a:t>General information over phone for quick medication interdependency conflict (not patient data specific)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99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5011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Plugin architecture to capture treatment analysis from EHS</a:t>
            </a:r>
          </a:p>
          <a:p>
            <a:pPr lvl="1"/>
            <a:r>
              <a:rPr lang="en-US" sz="2600" dirty="0" smtClean="0"/>
              <a:t>Capture common domain notational interoperability</a:t>
            </a:r>
          </a:p>
          <a:p>
            <a:r>
              <a:rPr lang="en-US" sz="2800" dirty="0" smtClean="0"/>
              <a:t>Patient-Provider synergistic tool</a:t>
            </a:r>
          </a:p>
          <a:p>
            <a:pPr lvl="1"/>
            <a:r>
              <a:rPr lang="en-US" sz="2600" dirty="0" smtClean="0"/>
              <a:t>Upon patient approval, provider can search patient’s medical history for optimal strategy</a:t>
            </a:r>
          </a:p>
          <a:p>
            <a:pPr lvl="1"/>
            <a:r>
              <a:rPr lang="en-US" sz="2600" dirty="0" smtClean="0"/>
              <a:t>Patient can input data (such as food, etc.) into his “home” access</a:t>
            </a:r>
          </a:p>
          <a:p>
            <a:pPr lvl="1"/>
            <a:r>
              <a:rPr lang="en-US" sz="2600" dirty="0" smtClean="0"/>
              <a:t>Patient can search warnings with plan vs. new prescriptions, over-the-counter drugs, etc.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4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OTLSHAPE_T_68fa487792dc4371bb54158bd2830aa9_RightVerticalConnector1"/>
          <p:cNvCxnSpPr/>
          <p:nvPr>
            <p:custDataLst>
              <p:tags r:id="rId2"/>
            </p:custDataLst>
          </p:nvPr>
        </p:nvCxnSpPr>
        <p:spPr>
          <a:xfrm>
            <a:off x="9945201" y="2990186"/>
            <a:ext cx="0" cy="133688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OTLSHAPE_T_68fa487792dc4371bb54158bd2830aa9_LeftVerticalConnector2"/>
          <p:cNvCxnSpPr/>
          <p:nvPr>
            <p:custDataLst>
              <p:tags r:id="rId3"/>
            </p:custDataLst>
          </p:nvPr>
        </p:nvCxnSpPr>
        <p:spPr>
          <a:xfrm>
            <a:off x="9244997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OTLSHAPE_T_68fa487792dc4371bb54158bd2830aa9_LeftVerticalConnector1"/>
          <p:cNvCxnSpPr/>
          <p:nvPr>
            <p:custDataLst>
              <p:tags r:id="rId4"/>
            </p:custDataLst>
          </p:nvPr>
        </p:nvCxnSpPr>
        <p:spPr>
          <a:xfrm>
            <a:off x="9244997" y="2990187"/>
            <a:ext cx="0" cy="7700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OTLSHAPE_T_c82d6094756e4ea0b99d694be6d70ffc_RightVerticalConnector3"/>
          <p:cNvCxnSpPr/>
          <p:nvPr>
            <p:custDataLst>
              <p:tags r:id="rId5"/>
            </p:custDataLst>
          </p:nvPr>
        </p:nvCxnSpPr>
        <p:spPr>
          <a:xfrm>
            <a:off x="959509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OTLSHAPE_T_c82d6094756e4ea0b99d694be6d70ffc_RightVerticalConnector2"/>
          <p:cNvCxnSpPr/>
          <p:nvPr>
            <p:custDataLst>
              <p:tags r:id="rId6"/>
            </p:custDataLst>
          </p:nvPr>
        </p:nvCxnSpPr>
        <p:spPr>
          <a:xfrm>
            <a:off x="9595099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OTLSHAPE_T_c82d6094756e4ea0b99d694be6d70ffc_RightVerticalConnector1"/>
          <p:cNvCxnSpPr/>
          <p:nvPr>
            <p:custDataLst>
              <p:tags r:id="rId7"/>
            </p:custDataLst>
          </p:nvPr>
        </p:nvCxnSpPr>
        <p:spPr>
          <a:xfrm>
            <a:off x="9595099" y="27234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OTLSHAPE_T_c82d6094756e4ea0b99d694be6d70ffc_LeftVerticalConnector3"/>
          <p:cNvCxnSpPr/>
          <p:nvPr>
            <p:custDataLst>
              <p:tags r:id="rId8"/>
            </p:custDataLst>
          </p:nvPr>
        </p:nvCxnSpPr>
        <p:spPr>
          <a:xfrm>
            <a:off x="8311390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OTLSHAPE_T_c82d6094756e4ea0b99d694be6d70ffc_LeftVerticalConnector2"/>
          <p:cNvCxnSpPr/>
          <p:nvPr>
            <p:custDataLst>
              <p:tags r:id="rId9"/>
            </p:custDataLst>
          </p:nvPr>
        </p:nvCxnSpPr>
        <p:spPr>
          <a:xfrm>
            <a:off x="8311390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OTLSHAPE_T_c82d6094756e4ea0b99d694be6d70ffc_LeftVerticalConnector1"/>
          <p:cNvCxnSpPr/>
          <p:nvPr>
            <p:custDataLst>
              <p:tags r:id="rId10"/>
            </p:custDataLst>
          </p:nvPr>
        </p:nvCxnSpPr>
        <p:spPr>
          <a:xfrm>
            <a:off x="8311390" y="27234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OTLSHAPE_T_06cdfdbb122b49e9a957e0a60f0debf4_RightVerticalConnector4"/>
          <p:cNvCxnSpPr/>
          <p:nvPr>
            <p:custDataLst>
              <p:tags r:id="rId11"/>
            </p:custDataLst>
          </p:nvPr>
        </p:nvCxnSpPr>
        <p:spPr>
          <a:xfrm>
            <a:off x="936169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OTLSHAPE_T_06cdfdbb122b49e9a957e0a60f0debf4_RightVerticalConnector3"/>
          <p:cNvCxnSpPr/>
          <p:nvPr>
            <p:custDataLst>
              <p:tags r:id="rId12"/>
            </p:custDataLst>
          </p:nvPr>
        </p:nvCxnSpPr>
        <p:spPr>
          <a:xfrm>
            <a:off x="9361698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OTLSHAPE_T_06cdfdbb122b49e9a957e0a60f0debf4_RightVerticalConnector2"/>
          <p:cNvCxnSpPr/>
          <p:nvPr>
            <p:custDataLst>
              <p:tags r:id="rId13"/>
            </p:custDataLst>
          </p:nvPr>
        </p:nvCxnSpPr>
        <p:spPr>
          <a:xfrm>
            <a:off x="9361698" y="28087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T_06cdfdbb122b49e9a957e0a60f0debf4_RightVerticalConnector1"/>
          <p:cNvCxnSpPr/>
          <p:nvPr>
            <p:custDataLst>
              <p:tags r:id="rId14"/>
            </p:custDataLst>
          </p:nvPr>
        </p:nvCxnSpPr>
        <p:spPr>
          <a:xfrm>
            <a:off x="9361698" y="24567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T_06cdfdbb122b49e9a957e0a60f0debf4_LeftVerticalConnector2"/>
          <p:cNvCxnSpPr/>
          <p:nvPr>
            <p:custDataLst>
              <p:tags r:id="rId15"/>
            </p:custDataLst>
          </p:nvPr>
        </p:nvCxnSpPr>
        <p:spPr>
          <a:xfrm>
            <a:off x="667757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OTLSHAPE_T_06cdfdbb122b49e9a957e0a60f0debf4_LeftVerticalConnector1"/>
          <p:cNvCxnSpPr/>
          <p:nvPr>
            <p:custDataLst>
              <p:tags r:id="rId16"/>
            </p:custDataLst>
          </p:nvPr>
        </p:nvCxnSpPr>
        <p:spPr>
          <a:xfrm>
            <a:off x="6677579" y="2456787"/>
            <a:ext cx="0" cy="1303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OTLSHAPE_T_acd02685ec184a15b35bc3aee71023ce_RightVerticalConnector5"/>
          <p:cNvCxnSpPr/>
          <p:nvPr>
            <p:custDataLst>
              <p:tags r:id="rId17"/>
            </p:custDataLst>
          </p:nvPr>
        </p:nvCxnSpPr>
        <p:spPr>
          <a:xfrm>
            <a:off x="8428091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OTLSHAPE_T_acd02685ec184a15b35bc3aee71023ce_RightVerticalConnector4"/>
          <p:cNvCxnSpPr/>
          <p:nvPr>
            <p:custDataLst>
              <p:tags r:id="rId18"/>
            </p:custDataLst>
          </p:nvPr>
        </p:nvCxnSpPr>
        <p:spPr>
          <a:xfrm>
            <a:off x="8428091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OTLSHAPE_T_acd02685ec184a15b35bc3aee71023ce_RightVerticalConnector3"/>
          <p:cNvCxnSpPr/>
          <p:nvPr>
            <p:custDataLst>
              <p:tags r:id="rId19"/>
            </p:custDataLst>
          </p:nvPr>
        </p:nvCxnSpPr>
        <p:spPr>
          <a:xfrm>
            <a:off x="8428091" y="28250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OTLSHAPE_T_acd02685ec184a15b35bc3aee71023ce_RightVerticalConnector2"/>
          <p:cNvCxnSpPr/>
          <p:nvPr>
            <p:custDataLst>
              <p:tags r:id="rId20"/>
            </p:custDataLst>
          </p:nvPr>
        </p:nvCxnSpPr>
        <p:spPr>
          <a:xfrm>
            <a:off x="8428091" y="25420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OTLSHAPE_T_acd02685ec184a15b35bc3aee71023ce_RightVerticalConnector1"/>
          <p:cNvCxnSpPr/>
          <p:nvPr>
            <p:custDataLst>
              <p:tags r:id="rId21"/>
            </p:custDataLst>
          </p:nvPr>
        </p:nvCxnSpPr>
        <p:spPr>
          <a:xfrm>
            <a:off x="8428091" y="21900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T_acd02685ec184a15b35bc3aee71023ce_LeftVerticalConnector2"/>
          <p:cNvCxnSpPr/>
          <p:nvPr>
            <p:custDataLst>
              <p:tags r:id="rId22"/>
            </p:custDataLst>
          </p:nvPr>
        </p:nvCxnSpPr>
        <p:spPr>
          <a:xfrm>
            <a:off x="5860674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T_acd02685ec184a15b35bc3aee71023ce_LeftVerticalConnector1"/>
          <p:cNvCxnSpPr/>
          <p:nvPr>
            <p:custDataLst>
              <p:tags r:id="rId23"/>
            </p:custDataLst>
          </p:nvPr>
        </p:nvCxnSpPr>
        <p:spPr>
          <a:xfrm>
            <a:off x="5860674" y="2190087"/>
            <a:ext cx="0" cy="1570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84f7df2c6e854956baf445158b546d56_RightVerticalConnector3"/>
          <p:cNvCxnSpPr/>
          <p:nvPr>
            <p:custDataLst>
              <p:tags r:id="rId24"/>
            </p:custDataLst>
          </p:nvPr>
        </p:nvCxnSpPr>
        <p:spPr>
          <a:xfrm>
            <a:off x="5977375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84f7df2c6e854956baf445158b546d56_RightVerticalConnector2"/>
          <p:cNvCxnSpPr/>
          <p:nvPr>
            <p:custDataLst>
              <p:tags r:id="rId25"/>
            </p:custDataLst>
          </p:nvPr>
        </p:nvCxnSpPr>
        <p:spPr>
          <a:xfrm>
            <a:off x="5977375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84f7df2c6e854956baf445158b546d56_RightVerticalConnector1"/>
          <p:cNvCxnSpPr/>
          <p:nvPr>
            <p:custDataLst>
              <p:tags r:id="rId26"/>
            </p:custDataLst>
          </p:nvPr>
        </p:nvCxnSpPr>
        <p:spPr>
          <a:xfrm>
            <a:off x="5977375" y="19233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84f7df2c6e854956baf445158b546d56_LeftVerticalConnector2"/>
          <p:cNvCxnSpPr/>
          <p:nvPr>
            <p:custDataLst>
              <p:tags r:id="rId27"/>
            </p:custDataLst>
          </p:nvPr>
        </p:nvCxnSpPr>
        <p:spPr>
          <a:xfrm>
            <a:off x="5160469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84f7df2c6e854956baf445158b546d56_LeftVerticalConnector1"/>
          <p:cNvCxnSpPr/>
          <p:nvPr>
            <p:custDataLst>
              <p:tags r:id="rId28"/>
            </p:custDataLst>
          </p:nvPr>
        </p:nvCxnSpPr>
        <p:spPr>
          <a:xfrm>
            <a:off x="5160469" y="1923386"/>
            <a:ext cx="0" cy="13716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352183d521664bac95baa17e9b2718c1_RightVerticalConnector4"/>
          <p:cNvCxnSpPr/>
          <p:nvPr>
            <p:custDataLst>
              <p:tags r:id="rId29"/>
            </p:custDataLst>
          </p:nvPr>
        </p:nvCxnSpPr>
        <p:spPr>
          <a:xfrm>
            <a:off x="644417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352183d521664bac95baa17e9b2718c1_RightVerticalConnector3"/>
          <p:cNvCxnSpPr/>
          <p:nvPr>
            <p:custDataLst>
              <p:tags r:id="rId30"/>
            </p:custDataLst>
          </p:nvPr>
        </p:nvCxnSpPr>
        <p:spPr>
          <a:xfrm>
            <a:off x="6444178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352183d521664bac95baa17e9b2718c1_RightVerticalConnector2"/>
          <p:cNvCxnSpPr/>
          <p:nvPr>
            <p:custDataLst>
              <p:tags r:id="rId31"/>
            </p:custDataLst>
          </p:nvPr>
        </p:nvCxnSpPr>
        <p:spPr>
          <a:xfrm>
            <a:off x="6444178" y="2000898"/>
            <a:ext cx="0" cy="875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352183d521664bac95baa17e9b2718c1_RightVerticalConnector1"/>
          <p:cNvCxnSpPr/>
          <p:nvPr>
            <p:custDataLst>
              <p:tags r:id="rId32"/>
            </p:custDataLst>
          </p:nvPr>
        </p:nvCxnSpPr>
        <p:spPr>
          <a:xfrm>
            <a:off x="6444178" y="1656686"/>
            <a:ext cx="0" cy="1891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352183d521664bac95baa17e9b2718c1_LeftVerticalConnector3"/>
          <p:cNvCxnSpPr/>
          <p:nvPr>
            <p:custDataLst>
              <p:tags r:id="rId33"/>
            </p:custDataLst>
          </p:nvPr>
        </p:nvCxnSpPr>
        <p:spPr>
          <a:xfrm>
            <a:off x="4226863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352183d521664bac95baa17e9b2718c1_LeftVerticalConnector2"/>
          <p:cNvCxnSpPr/>
          <p:nvPr>
            <p:custDataLst>
              <p:tags r:id="rId34"/>
            </p:custDataLst>
          </p:nvPr>
        </p:nvCxnSpPr>
        <p:spPr>
          <a:xfrm>
            <a:off x="4226863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352183d521664bac95baa17e9b2718c1_LeftVerticalConnector1"/>
          <p:cNvCxnSpPr/>
          <p:nvPr>
            <p:custDataLst>
              <p:tags r:id="rId35"/>
            </p:custDataLst>
          </p:nvPr>
        </p:nvCxnSpPr>
        <p:spPr>
          <a:xfrm>
            <a:off x="4226863" y="16566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e497848ef13d4e51919e7a0f611b4cb3_RightVerticalConnector5"/>
          <p:cNvCxnSpPr/>
          <p:nvPr>
            <p:custDataLst>
              <p:tags r:id="rId36"/>
            </p:custDataLst>
          </p:nvPr>
        </p:nvCxnSpPr>
        <p:spPr>
          <a:xfrm>
            <a:off x="5277170" y="4111173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e497848ef13d4e51919e7a0f611b4cb3_RightVerticalConnector3"/>
          <p:cNvCxnSpPr/>
          <p:nvPr>
            <p:custDataLst>
              <p:tags r:id="rId37"/>
            </p:custDataLst>
          </p:nvPr>
        </p:nvCxnSpPr>
        <p:spPr>
          <a:xfrm>
            <a:off x="5277170" y="2024987"/>
            <a:ext cx="0" cy="17352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e497848ef13d4e51919e7a0f611b4cb3_RightVerticalConnector2"/>
          <p:cNvCxnSpPr/>
          <p:nvPr>
            <p:custDataLst>
              <p:tags r:id="rId38"/>
            </p:custDataLst>
          </p:nvPr>
        </p:nvCxnSpPr>
        <p:spPr>
          <a:xfrm>
            <a:off x="5277170" y="17419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e497848ef13d4e51919e7a0f611b4cb3_RightVerticalConnector1"/>
          <p:cNvCxnSpPr/>
          <p:nvPr>
            <p:custDataLst>
              <p:tags r:id="rId39"/>
            </p:custDataLst>
          </p:nvPr>
        </p:nvCxnSpPr>
        <p:spPr>
          <a:xfrm>
            <a:off x="5277170" y="13899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e497848ef13d4e51919e7a0f611b4cb3_LeftVerticalConnector2"/>
          <p:cNvCxnSpPr/>
          <p:nvPr>
            <p:custDataLst>
              <p:tags r:id="rId40"/>
            </p:custDataLst>
          </p:nvPr>
        </p:nvCxnSpPr>
        <p:spPr>
          <a:xfrm>
            <a:off x="3526658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e497848ef13d4e51919e7a0f611b4cb3_LeftVerticalConnector1"/>
          <p:cNvCxnSpPr/>
          <p:nvPr>
            <p:custDataLst>
              <p:tags r:id="rId41"/>
            </p:custDataLst>
          </p:nvPr>
        </p:nvCxnSpPr>
        <p:spPr>
          <a:xfrm>
            <a:off x="3526658" y="1389986"/>
            <a:ext cx="0" cy="1905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94f4383c55544959b38d6ccec3eb4871_RightVerticalConnector5"/>
          <p:cNvCxnSpPr/>
          <p:nvPr>
            <p:custDataLst>
              <p:tags r:id="rId42"/>
            </p:custDataLst>
          </p:nvPr>
        </p:nvCxnSpPr>
        <p:spPr>
          <a:xfrm>
            <a:off x="4343564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94f4383c55544959b38d6ccec3eb4871_RightVerticalConnector4"/>
          <p:cNvCxnSpPr/>
          <p:nvPr>
            <p:custDataLst>
              <p:tags r:id="rId43"/>
            </p:custDataLst>
          </p:nvPr>
        </p:nvCxnSpPr>
        <p:spPr>
          <a:xfrm>
            <a:off x="4343564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94f4383c55544959b38d6ccec3eb4871_RightVerticalConnector3"/>
          <p:cNvCxnSpPr/>
          <p:nvPr>
            <p:custDataLst>
              <p:tags r:id="rId44"/>
            </p:custDataLst>
          </p:nvPr>
        </p:nvCxnSpPr>
        <p:spPr>
          <a:xfrm>
            <a:off x="4343564" y="17582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94f4383c55544959b38d6ccec3eb4871_RightVerticalConnector2"/>
          <p:cNvCxnSpPr/>
          <p:nvPr>
            <p:custDataLst>
              <p:tags r:id="rId45"/>
            </p:custDataLst>
          </p:nvPr>
        </p:nvCxnSpPr>
        <p:spPr>
          <a:xfrm>
            <a:off x="4343564" y="14915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94f4383c55544959b38d6ccec3eb4871_RightVerticalConnector1"/>
          <p:cNvCxnSpPr/>
          <p:nvPr>
            <p:custDataLst>
              <p:tags r:id="rId46"/>
            </p:custDataLst>
          </p:nvPr>
        </p:nvCxnSpPr>
        <p:spPr>
          <a:xfrm>
            <a:off x="4343564" y="12248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94f4383c55544959b38d6ccec3eb4871_LeftVerticalConnector4"/>
          <p:cNvCxnSpPr/>
          <p:nvPr>
            <p:custDataLst>
              <p:tags r:id="rId47"/>
            </p:custDataLst>
          </p:nvPr>
        </p:nvCxnSpPr>
        <p:spPr>
          <a:xfrm>
            <a:off x="3409957" y="3645930"/>
            <a:ext cx="0" cy="681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94f4383c55544959b38d6ccec3eb4871_LeftVerticalConnector2"/>
          <p:cNvCxnSpPr/>
          <p:nvPr>
            <p:custDataLst>
              <p:tags r:id="rId48"/>
            </p:custDataLst>
          </p:nvPr>
        </p:nvCxnSpPr>
        <p:spPr>
          <a:xfrm>
            <a:off x="3409957" y="1475246"/>
            <a:ext cx="0" cy="18197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94f4383c55544959b38d6ccec3eb4871_LeftVerticalConnector1"/>
          <p:cNvCxnSpPr/>
          <p:nvPr>
            <p:custDataLst>
              <p:tags r:id="rId49"/>
            </p:custDataLst>
          </p:nvPr>
        </p:nvCxnSpPr>
        <p:spPr>
          <a:xfrm>
            <a:off x="3409957" y="12248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68a958c0a6364a5d9293631cdaa640c7_RightVerticalConnector4"/>
          <p:cNvCxnSpPr/>
          <p:nvPr>
            <p:custDataLst>
              <p:tags r:id="rId50"/>
            </p:custDataLst>
          </p:nvPr>
        </p:nvCxnSpPr>
        <p:spPr>
          <a:xfrm>
            <a:off x="3993461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68a958c0a6364a5d9293631cdaa640c7_RightVerticalConnector3"/>
          <p:cNvCxnSpPr/>
          <p:nvPr>
            <p:custDataLst>
              <p:tags r:id="rId51"/>
            </p:custDataLst>
          </p:nvPr>
        </p:nvCxnSpPr>
        <p:spPr>
          <a:xfrm>
            <a:off x="3993461" y="1491586"/>
            <a:ext cx="0" cy="18034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68a958c0a6364a5d9293631cdaa640c7_RightVerticalConnector1"/>
          <p:cNvCxnSpPr/>
          <p:nvPr>
            <p:custDataLst>
              <p:tags r:id="rId52"/>
            </p:custDataLst>
          </p:nvPr>
        </p:nvCxnSpPr>
        <p:spPr>
          <a:xfrm>
            <a:off x="3993461" y="9581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68a958c0a6364a5d9293631cdaa640c7_LeftVerticalConnector3"/>
          <p:cNvCxnSpPr/>
          <p:nvPr>
            <p:custDataLst>
              <p:tags r:id="rId53"/>
            </p:custDataLst>
          </p:nvPr>
        </p:nvCxnSpPr>
        <p:spPr>
          <a:xfrm>
            <a:off x="2593052" y="1475246"/>
            <a:ext cx="0" cy="285182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68a958c0a6364a5d9293631cdaa640c7_LeftVerticalConnector2"/>
          <p:cNvCxnSpPr/>
          <p:nvPr>
            <p:custDataLst>
              <p:tags r:id="rId54"/>
            </p:custDataLst>
          </p:nvPr>
        </p:nvCxnSpPr>
        <p:spPr>
          <a:xfrm>
            <a:off x="2593052" y="1208546"/>
            <a:ext cx="0" cy="9618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68a958c0a6364a5d9293631cdaa640c7_LeftVerticalConnector1"/>
          <p:cNvCxnSpPr/>
          <p:nvPr>
            <p:custDataLst>
              <p:tags r:id="rId55"/>
            </p:custDataLst>
          </p:nvPr>
        </p:nvCxnSpPr>
        <p:spPr>
          <a:xfrm>
            <a:off x="2593052" y="9581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M_03fe07173c6e4bd6a85c16347cfd3aa8_Connector1"/>
          <p:cNvCxnSpPr/>
          <p:nvPr>
            <p:custDataLst>
              <p:tags r:id="rId56"/>
            </p:custDataLst>
          </p:nvPr>
        </p:nvCxnSpPr>
        <p:spPr>
          <a:xfrm>
            <a:off x="9951551" y="3793292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M_ba3401a22d9d494583fa61ce4244a41c_Connector1"/>
          <p:cNvCxnSpPr/>
          <p:nvPr>
            <p:custDataLst>
              <p:tags r:id="rId57"/>
            </p:custDataLst>
          </p:nvPr>
        </p:nvCxnSpPr>
        <p:spPr>
          <a:xfrm>
            <a:off x="7500835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M_e8b3018a88934a7eb13bac3645758c3e_Connector1"/>
          <p:cNvCxnSpPr/>
          <p:nvPr>
            <p:custDataLst>
              <p:tags r:id="rId58"/>
            </p:custDataLst>
          </p:nvPr>
        </p:nvCxnSpPr>
        <p:spPr>
          <a:xfrm>
            <a:off x="5050119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M_7b00c81d9be444ba9a1dd9d66700f117_Connector1"/>
          <p:cNvCxnSpPr/>
          <p:nvPr>
            <p:custDataLst>
              <p:tags r:id="rId59"/>
            </p:custDataLst>
          </p:nvPr>
        </p:nvCxnSpPr>
        <p:spPr>
          <a:xfrm>
            <a:off x="2716102" y="3413308"/>
            <a:ext cx="0" cy="91376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TLSHAPE_TB_00000000000000000000000000000000_ElapsedTimeExtension"/>
          <p:cNvSpPr/>
          <p:nvPr>
            <p:custDataLst>
              <p:tags r:id="rId60"/>
            </p:custDataLst>
          </p:nvPr>
        </p:nvSpPr>
        <p:spPr>
          <a:xfrm>
            <a:off x="142335" y="754986"/>
            <a:ext cx="21844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B_00000000000000000000000000000000_LeftEndCaps" hidden="1"/>
          <p:cNvSpPr txBox="1"/>
          <p:nvPr>
            <p:custDataLst>
              <p:tags r:id="rId61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B_00000000000000000000000000000000_RightEndCaps"/>
          <p:cNvSpPr txBox="1"/>
          <p:nvPr>
            <p:custDataLst>
              <p:tags r:id="rId62"/>
            </p:custDataLst>
          </p:nvPr>
        </p:nvSpPr>
        <p:spPr>
          <a:xfrm>
            <a:off x="10772404" y="437804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B_00000000000000000000000000000000_ScaleContainer"/>
          <p:cNvSpPr/>
          <p:nvPr>
            <p:custDataLst>
              <p:tags r:id="rId63"/>
            </p:custDataLst>
          </p:nvPr>
        </p:nvSpPr>
        <p:spPr>
          <a:xfrm>
            <a:off x="142335" y="432707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TLSHAPE_TB_00000000000000000000000000000000_ElapsedTime"/>
          <p:cNvSpPr/>
          <p:nvPr>
            <p:custDataLst>
              <p:tags r:id="rId64"/>
            </p:custDataLst>
          </p:nvPr>
        </p:nvSpPr>
        <p:spPr>
          <a:xfrm>
            <a:off x="142335" y="4327073"/>
            <a:ext cx="21844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TB_00000000000000000000000000000000_TodayMarkerShape"/>
          <p:cNvSpPr/>
          <p:nvPr>
            <p:custDataLst>
              <p:tags r:id="rId65"/>
            </p:custDataLst>
          </p:nvPr>
        </p:nvSpPr>
        <p:spPr>
          <a:xfrm>
            <a:off x="2264101" y="4708073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TLSHAPE_TB_00000000000000000000000000000000_TodayMarkerText"/>
          <p:cNvSpPr txBox="1"/>
          <p:nvPr>
            <p:custDataLst>
              <p:tags r:id="rId66"/>
            </p:custDataLst>
          </p:nvPr>
        </p:nvSpPr>
        <p:spPr>
          <a:xfrm>
            <a:off x="2138401" y="483507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B_00000000000000000000000000000000_TimescaleInterval1"/>
          <p:cNvSpPr txBox="1"/>
          <p:nvPr>
            <p:custDataLst>
              <p:tags r:id="rId67"/>
            </p:custDataLst>
          </p:nvPr>
        </p:nvSpPr>
        <p:spPr>
          <a:xfrm>
            <a:off x="205835" y="442454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B_00000000000000000000000000000000_TimescaleInterval2"/>
          <p:cNvSpPr txBox="1"/>
          <p:nvPr>
            <p:custDataLst>
              <p:tags r:id="rId68"/>
            </p:custDataLst>
          </p:nvPr>
        </p:nvSpPr>
        <p:spPr>
          <a:xfrm>
            <a:off x="3590158" y="442454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B_00000000000000000000000000000000_TimescaleInterval3"/>
          <p:cNvSpPr txBox="1"/>
          <p:nvPr>
            <p:custDataLst>
              <p:tags r:id="rId69"/>
            </p:custDataLst>
          </p:nvPr>
        </p:nvSpPr>
        <p:spPr>
          <a:xfrm>
            <a:off x="7207883" y="442454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M_7b00c81d9be444ba9a1dd9d66700f117_Title"/>
          <p:cNvSpPr txBox="1"/>
          <p:nvPr>
            <p:custDataLst>
              <p:tags r:id="rId70"/>
            </p:custDataLst>
          </p:nvPr>
        </p:nvSpPr>
        <p:spPr>
          <a:xfrm>
            <a:off x="2938352" y="329498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#1: Topic Presentation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M_7b00c81d9be444ba9a1dd9d66700f117_Date"/>
          <p:cNvSpPr txBox="1"/>
          <p:nvPr>
            <p:custDataLst>
              <p:tags r:id="rId71"/>
            </p:custDataLst>
          </p:nvPr>
        </p:nvSpPr>
        <p:spPr>
          <a:xfrm>
            <a:off x="2938352" y="34909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M_7b00c81d9be444ba9a1dd9d66700f117_Shape"/>
          <p:cNvSpPr/>
          <p:nvPr>
            <p:custDataLst>
              <p:tags r:id="rId72"/>
            </p:custDataLst>
          </p:nvPr>
        </p:nvSpPr>
        <p:spPr>
          <a:xfrm rot="16200000">
            <a:off x="2741502" y="3413308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M_e8b3018a88934a7eb13bac3645758c3e_Title"/>
          <p:cNvSpPr txBox="1"/>
          <p:nvPr>
            <p:custDataLst>
              <p:tags r:id="rId73"/>
            </p:custDataLst>
          </p:nvPr>
        </p:nvSpPr>
        <p:spPr>
          <a:xfrm>
            <a:off x="5272369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#2: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4" name="OTLSHAPE_M_e8b3018a88934a7eb13bac3645758c3e_Date"/>
          <p:cNvSpPr txBox="1"/>
          <p:nvPr>
            <p:custDataLst>
              <p:tags r:id="rId74"/>
            </p:custDataLst>
          </p:nvPr>
        </p:nvSpPr>
        <p:spPr>
          <a:xfrm>
            <a:off x="5272369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M_e8b3018a88934a7eb13bac3645758c3e_Shape"/>
          <p:cNvSpPr/>
          <p:nvPr>
            <p:custDataLst>
              <p:tags r:id="rId75"/>
            </p:custDataLst>
          </p:nvPr>
        </p:nvSpPr>
        <p:spPr>
          <a:xfrm rot="16200000">
            <a:off x="5075519" y="3878551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TLSHAPE_M_ba3401a22d9d494583fa61ce4244a41c_Title"/>
          <p:cNvSpPr txBox="1"/>
          <p:nvPr>
            <p:custDataLst>
              <p:tags r:id="rId76"/>
            </p:custDataLst>
          </p:nvPr>
        </p:nvSpPr>
        <p:spPr>
          <a:xfrm>
            <a:off x="7723085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#3: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M_ba3401a22d9d494583fa61ce4244a41c_Date"/>
          <p:cNvSpPr txBox="1"/>
          <p:nvPr>
            <p:custDataLst>
              <p:tags r:id="rId77"/>
            </p:custDataLst>
          </p:nvPr>
        </p:nvSpPr>
        <p:spPr>
          <a:xfrm>
            <a:off x="7723085" y="395614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M_ba3401a22d9d494583fa61ce4244a41c_Shape"/>
          <p:cNvSpPr/>
          <p:nvPr>
            <p:custDataLst>
              <p:tags r:id="rId78"/>
            </p:custDataLst>
          </p:nvPr>
        </p:nvSpPr>
        <p:spPr>
          <a:xfrm rot="16200000">
            <a:off x="7526235" y="3878551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TLSHAPE_M_03fe07173c6e4bd6a85c16347cfd3aa8_Title"/>
          <p:cNvSpPr txBox="1"/>
          <p:nvPr>
            <p:custDataLst>
              <p:tags r:id="rId79"/>
            </p:custDataLst>
          </p:nvPr>
        </p:nvSpPr>
        <p:spPr>
          <a:xfrm>
            <a:off x="10173801" y="3589711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#4: Final Project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OTLSHAPE_M_03fe07173c6e4bd6a85c16347cfd3aa8_Date"/>
          <p:cNvSpPr txBox="1"/>
          <p:nvPr>
            <p:custDataLst>
              <p:tags r:id="rId80"/>
            </p:custDataLst>
          </p:nvPr>
        </p:nvSpPr>
        <p:spPr>
          <a:xfrm>
            <a:off x="10173801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M_03fe07173c6e4bd6a85c16347cfd3aa8_Shape"/>
          <p:cNvSpPr/>
          <p:nvPr>
            <p:custDataLst>
              <p:tags r:id="rId81"/>
            </p:custDataLst>
          </p:nvPr>
        </p:nvSpPr>
        <p:spPr>
          <a:xfrm rot="16200000">
            <a:off x="9976951" y="3793292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68a958c0a6364a5d9293631cdaa640c7_Shape"/>
          <p:cNvSpPr/>
          <p:nvPr>
            <p:custDataLst>
              <p:tags r:id="rId82"/>
            </p:custDataLst>
          </p:nvPr>
        </p:nvSpPr>
        <p:spPr>
          <a:xfrm>
            <a:off x="2593052" y="754986"/>
            <a:ext cx="14097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TLSHAPE_T_68a958c0a6364a5d9293631cdaa640c7_ShapePercentage" hidden="1"/>
          <p:cNvSpPr/>
          <p:nvPr>
            <p:custDataLst>
              <p:tags r:id="rId83"/>
            </p:custDataLst>
          </p:nvPr>
        </p:nvSpPr>
        <p:spPr>
          <a:xfrm>
            <a:off x="3295182" y="15714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TLSHAPE_T_68a958c0a6364a5d9293631cdaa640c7_Duration" hidden="1"/>
          <p:cNvSpPr txBox="1"/>
          <p:nvPr>
            <p:custDataLst>
              <p:tags r:id="rId84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68a958c0a6364a5d9293631cdaa640c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68a958c0a6364a5d9293631cdaa640c7_StartDate" hidden="1"/>
          <p:cNvSpPr txBox="1"/>
          <p:nvPr>
            <p:custDataLst>
              <p:tags r:id="rId86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68a958c0a6364a5d9293631cdaa640c7_EndDate" hidden="1"/>
          <p:cNvSpPr txBox="1"/>
          <p:nvPr>
            <p:custDataLst>
              <p:tags r:id="rId87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8" name="OTLSHAPE_T_68a958c0a6364a5d9293631cdaa640c7_Title"/>
          <p:cNvSpPr txBox="1"/>
          <p:nvPr>
            <p:custDataLst>
              <p:tags r:id="rId88"/>
            </p:custDataLst>
          </p:nvPr>
        </p:nvSpPr>
        <p:spPr>
          <a:xfrm>
            <a:off x="724416" y="771327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Define EHR Plugin Architecture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T_68a958c0a6364a5d9293631cdaa640c7_JoinedDate"/>
          <p:cNvSpPr txBox="1"/>
          <p:nvPr>
            <p:custDataLst>
              <p:tags r:id="rId89"/>
            </p:custDataLst>
          </p:nvPr>
        </p:nvSpPr>
        <p:spPr>
          <a:xfrm>
            <a:off x="4044261" y="7790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OTLSHAPE_T_94f4383c55544959b38d6ccec3eb4871_Shape"/>
          <p:cNvSpPr/>
          <p:nvPr>
            <p:custDataLst>
              <p:tags r:id="rId90"/>
            </p:custDataLst>
          </p:nvPr>
        </p:nvSpPr>
        <p:spPr>
          <a:xfrm>
            <a:off x="3409957" y="1021686"/>
            <a:ext cx="939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TLSHAPE_T_94f4383c55544959b38d6ccec3eb4871_ShapePercentage" hidden="1"/>
          <p:cNvSpPr/>
          <p:nvPr>
            <p:custDataLst>
              <p:tags r:id="rId91"/>
            </p:custDataLst>
          </p:nvPr>
        </p:nvSpPr>
        <p:spPr>
          <a:xfrm>
            <a:off x="4112087" y="18381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94f4383c55544959b38d6ccec3eb4871_Duration" hidden="1"/>
          <p:cNvSpPr txBox="1"/>
          <p:nvPr>
            <p:custDataLst>
              <p:tags r:id="rId92"/>
            </p:custDataLst>
          </p:nvPr>
        </p:nvSpPr>
        <p:spPr>
          <a:xfrm>
            <a:off x="0" y="18381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94f4383c55544959b38d6ccec3eb4871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94f4383c55544959b38d6ccec3eb4871_StartDate" hidden="1"/>
          <p:cNvSpPr txBox="1"/>
          <p:nvPr>
            <p:custDataLst>
              <p:tags r:id="rId94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94f4383c55544959b38d6ccec3eb4871_EndDate" hidden="1"/>
          <p:cNvSpPr txBox="1"/>
          <p:nvPr>
            <p:custDataLst>
              <p:tags r:id="rId95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94f4383c55544959b38d6ccec3eb4871_Title"/>
          <p:cNvSpPr txBox="1"/>
          <p:nvPr>
            <p:custDataLst>
              <p:tags r:id="rId96"/>
            </p:custDataLst>
          </p:nvPr>
        </p:nvSpPr>
        <p:spPr>
          <a:xfrm>
            <a:off x="1987642" y="103802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OTLSHAPE_T_94f4383c55544959b38d6ccec3eb4871_JoinedDate"/>
          <p:cNvSpPr txBox="1"/>
          <p:nvPr>
            <p:custDataLst>
              <p:tags r:id="rId97"/>
            </p:custDataLst>
          </p:nvPr>
        </p:nvSpPr>
        <p:spPr>
          <a:xfrm>
            <a:off x="4394364" y="10457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2/29/2016 - 3/7/2016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OTLSHAPE_T_e497848ef13d4e51919e7a0f611b4cb3_Shape"/>
          <p:cNvSpPr/>
          <p:nvPr>
            <p:custDataLst>
              <p:tags r:id="rId98"/>
            </p:custDataLst>
          </p:nvPr>
        </p:nvSpPr>
        <p:spPr>
          <a:xfrm>
            <a:off x="3526658" y="1288386"/>
            <a:ext cx="175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e497848ef13d4e51919e7a0f611b4cb3_ShapePercentage" hidden="1"/>
          <p:cNvSpPr/>
          <p:nvPr>
            <p:custDataLst>
              <p:tags r:id="rId99"/>
            </p:custDataLst>
          </p:nvPr>
        </p:nvSpPr>
        <p:spPr>
          <a:xfrm>
            <a:off x="4228788" y="21048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e497848ef13d4e51919e7a0f611b4cb3_Duration" hidden="1"/>
          <p:cNvSpPr txBox="1"/>
          <p:nvPr>
            <p:custDataLst>
              <p:tags r:id="rId100"/>
            </p:custDataLst>
          </p:nvPr>
        </p:nvSpPr>
        <p:spPr>
          <a:xfrm>
            <a:off x="0" y="2104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e497848ef13d4e51919e7a0f611b4cb3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e497848ef13d4e51919e7a0f611b4cb3_StartDate" hidden="1"/>
          <p:cNvSpPr txBox="1"/>
          <p:nvPr>
            <p:custDataLst>
              <p:tags r:id="rId102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e497848ef13d4e51919e7a0f611b4cb3_EndDate" hidden="1"/>
          <p:cNvSpPr txBox="1"/>
          <p:nvPr>
            <p:custDataLst>
              <p:tags r:id="rId103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OTLSHAPE_T_e497848ef13d4e51919e7a0f611b4cb3_Title"/>
          <p:cNvSpPr txBox="1"/>
          <p:nvPr>
            <p:custDataLst>
              <p:tags r:id="rId104"/>
            </p:custDataLst>
          </p:nvPr>
        </p:nvSpPr>
        <p:spPr>
          <a:xfrm>
            <a:off x="470953" y="1304727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Research Current Prescription HIT Standards/States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OTLSHAPE_T_e497848ef13d4e51919e7a0f611b4cb3_JoinedDate"/>
          <p:cNvSpPr txBox="1"/>
          <p:nvPr>
            <p:custDataLst>
              <p:tags r:id="rId105"/>
            </p:custDataLst>
          </p:nvPr>
        </p:nvSpPr>
        <p:spPr>
          <a:xfrm>
            <a:off x="5327970" y="13124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3/1/2016 - 3/15/2016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" name="OTLSHAPE_T_352183d521664bac95baa17e9b2718c1_Shape"/>
          <p:cNvSpPr/>
          <p:nvPr>
            <p:custDataLst>
              <p:tags r:id="rId106"/>
            </p:custDataLst>
          </p:nvPr>
        </p:nvSpPr>
        <p:spPr>
          <a:xfrm>
            <a:off x="4226863" y="1555086"/>
            <a:ext cx="2222500" cy="203200"/>
          </a:xfrm>
          <a:prstGeom prst="round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352183d521664bac95baa17e9b2718c1_ShapePercentage" hidden="1"/>
          <p:cNvSpPr/>
          <p:nvPr>
            <p:custDataLst>
              <p:tags r:id="rId107"/>
            </p:custDataLst>
          </p:nvPr>
        </p:nvSpPr>
        <p:spPr>
          <a:xfrm>
            <a:off x="4928993" y="23715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352183d521664bac95baa17e9b2718c1_Duration" hidden="1"/>
          <p:cNvSpPr txBox="1"/>
          <p:nvPr>
            <p:custDataLst>
              <p:tags r:id="rId108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52183d521664bac95baa17e9b2718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52183d521664bac95baa17e9b2718c1_StartDate" hidden="1"/>
          <p:cNvSpPr txBox="1"/>
          <p:nvPr>
            <p:custDataLst>
              <p:tags r:id="rId110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52183d521664bac95baa17e9b2718c1_EndDate" hidden="1"/>
          <p:cNvSpPr txBox="1"/>
          <p:nvPr>
            <p:custDataLst>
              <p:tags r:id="rId111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2" name="OTLSHAPE_T_352183d521664bac95baa17e9b2718c1_JoinedDate"/>
          <p:cNvSpPr txBox="1"/>
          <p:nvPr>
            <p:custDataLst>
              <p:tags r:id="rId112"/>
            </p:custDataLst>
          </p:nvPr>
        </p:nvSpPr>
        <p:spPr>
          <a:xfrm>
            <a:off x="6494978" y="15791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OTLSHAPE_T_352183d521664bac95baa17e9b2718c1_Title"/>
          <p:cNvSpPr txBox="1"/>
          <p:nvPr>
            <p:custDataLst>
              <p:tags r:id="rId113"/>
            </p:custDataLst>
          </p:nvPr>
        </p:nvSpPr>
        <p:spPr>
          <a:xfrm>
            <a:off x="4912526" y="157142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 EHR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4" name="OTLSHAPE_T_84f7df2c6e854956baf445158b546d56_Shape"/>
          <p:cNvSpPr/>
          <p:nvPr>
            <p:custDataLst>
              <p:tags r:id="rId114"/>
            </p:custDataLst>
          </p:nvPr>
        </p:nvSpPr>
        <p:spPr>
          <a:xfrm>
            <a:off x="5160469" y="1821786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84f7df2c6e854956baf445158b546d56_ShapePercentage" hidden="1"/>
          <p:cNvSpPr/>
          <p:nvPr>
            <p:custDataLst>
              <p:tags r:id="rId115"/>
            </p:custDataLst>
          </p:nvPr>
        </p:nvSpPr>
        <p:spPr>
          <a:xfrm>
            <a:off x="5862599" y="26382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84f7df2c6e854956baf445158b546d56_Duration" hidden="1"/>
          <p:cNvSpPr txBox="1"/>
          <p:nvPr>
            <p:custDataLst>
              <p:tags r:id="rId116"/>
            </p:custDataLst>
          </p:nvPr>
        </p:nvSpPr>
        <p:spPr>
          <a:xfrm>
            <a:off x="0" y="2638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84f7df2c6e854956baf445158b546d56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84f7df2c6e854956baf445158b546d56_StartDate" hidden="1"/>
          <p:cNvSpPr txBox="1"/>
          <p:nvPr>
            <p:custDataLst>
              <p:tags r:id="rId118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84f7df2c6e854956baf445158b546d56_EndDate" hidden="1"/>
          <p:cNvSpPr txBox="1"/>
          <p:nvPr>
            <p:custDataLst>
              <p:tags r:id="rId119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OTLSHAPE_T_84f7df2c6e854956baf445158b546d56_Title"/>
          <p:cNvSpPr txBox="1"/>
          <p:nvPr>
            <p:custDataLst>
              <p:tags r:id="rId120"/>
            </p:custDataLst>
          </p:nvPr>
        </p:nvSpPr>
        <p:spPr>
          <a:xfrm>
            <a:off x="3995879" y="183812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Document Findings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1" name="OTLSHAPE_T_84f7df2c6e854956baf445158b546d56_JoinedDate"/>
          <p:cNvSpPr txBox="1"/>
          <p:nvPr>
            <p:custDataLst>
              <p:tags r:id="rId121"/>
            </p:custDataLst>
          </p:nvPr>
        </p:nvSpPr>
        <p:spPr>
          <a:xfrm>
            <a:off x="6028175" y="18458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3/15/2016 - 3/21/2016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2" name="OTLSHAPE_T_acd02685ec184a15b35bc3aee71023ce_Shape"/>
          <p:cNvSpPr/>
          <p:nvPr>
            <p:custDataLst>
              <p:tags r:id="rId122"/>
            </p:custDataLst>
          </p:nvPr>
        </p:nvSpPr>
        <p:spPr>
          <a:xfrm>
            <a:off x="5860674" y="2088486"/>
            <a:ext cx="2578100" cy="203200"/>
          </a:xfrm>
          <a:prstGeom prst="roundRect">
            <a:avLst/>
          </a:prstGeom>
          <a:solidFill>
            <a:schemeClr val="accent5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acd02685ec184a15b35bc3aee71023ce_ShapePercentage" hidden="1"/>
          <p:cNvSpPr/>
          <p:nvPr>
            <p:custDataLst>
              <p:tags r:id="rId123"/>
            </p:custDataLst>
          </p:nvPr>
        </p:nvSpPr>
        <p:spPr>
          <a:xfrm>
            <a:off x="6562804" y="29049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acd02685ec184a15b35bc3aee71023ce_Duration" hidden="1"/>
          <p:cNvSpPr txBox="1"/>
          <p:nvPr>
            <p:custDataLst>
              <p:tags r:id="rId124"/>
            </p:custDataLst>
          </p:nvPr>
        </p:nvSpPr>
        <p:spPr>
          <a:xfrm>
            <a:off x="0" y="29049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acd02685ec184a15b35bc3aee71023ce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acd02685ec184a15b35bc3aee71023ce_StartDate" hidden="1"/>
          <p:cNvSpPr txBox="1"/>
          <p:nvPr>
            <p:custDataLst>
              <p:tags r:id="rId126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acd02685ec184a15b35bc3aee71023ce_EndDate" hidden="1"/>
          <p:cNvSpPr txBox="1"/>
          <p:nvPr>
            <p:custDataLst>
              <p:tags r:id="rId127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OTLSHAPE_T_acd02685ec184a15b35bc3aee71023ce_JoinedDate"/>
          <p:cNvSpPr txBox="1"/>
          <p:nvPr>
            <p:custDataLst>
              <p:tags r:id="rId128"/>
            </p:custDataLst>
          </p:nvPr>
        </p:nvSpPr>
        <p:spPr>
          <a:xfrm>
            <a:off x="8478891" y="21125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OTLSHAPE_T_acd02685ec184a15b35bc3aee71023ce_Title"/>
          <p:cNvSpPr txBox="1"/>
          <p:nvPr>
            <p:custDataLst>
              <p:tags r:id="rId129"/>
            </p:custDataLst>
          </p:nvPr>
        </p:nvSpPr>
        <p:spPr>
          <a:xfrm>
            <a:off x="5966013" y="2104827"/>
            <a:ext cx="236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Implement Notification System Frontend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OTLSHAPE_T_06cdfdbb122b49e9a957e0a60f0debf4_Shape"/>
          <p:cNvSpPr/>
          <p:nvPr>
            <p:custDataLst>
              <p:tags r:id="rId130"/>
            </p:custDataLst>
          </p:nvPr>
        </p:nvSpPr>
        <p:spPr>
          <a:xfrm>
            <a:off x="6677579" y="2355186"/>
            <a:ext cx="2692400" cy="203200"/>
          </a:xfrm>
          <a:prstGeom prst="roundRect">
            <a:avLst/>
          </a:prstGeom>
          <a:solidFill>
            <a:srgbClr val="FEBA0A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06cdfdbb122b49e9a957e0a60f0debf4_ShapePercentage" hidden="1"/>
          <p:cNvSpPr/>
          <p:nvPr>
            <p:custDataLst>
              <p:tags r:id="rId131"/>
            </p:custDataLst>
          </p:nvPr>
        </p:nvSpPr>
        <p:spPr>
          <a:xfrm>
            <a:off x="7379709" y="31716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06cdfdbb122b49e9a957e0a60f0debf4_Duration" hidden="1"/>
          <p:cNvSpPr txBox="1"/>
          <p:nvPr>
            <p:custDataLst>
              <p:tags r:id="rId132"/>
            </p:custDataLst>
          </p:nvPr>
        </p:nvSpPr>
        <p:spPr>
          <a:xfrm>
            <a:off x="0" y="3171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06cdfdbb122b49e9a957e0a60f0debf4_TextPercentage" hidden="1"/>
          <p:cNvSpPr txBox="1"/>
          <p:nvPr>
            <p:custDataLst>
              <p:tags r:id="rId133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06cdfdbb122b49e9a957e0a60f0debf4_StartDate" hidden="1"/>
          <p:cNvSpPr txBox="1"/>
          <p:nvPr>
            <p:custDataLst>
              <p:tags r:id="rId134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06cdfdbb122b49e9a957e0a60f0debf4_EndDate" hidden="1"/>
          <p:cNvSpPr txBox="1"/>
          <p:nvPr>
            <p:custDataLst>
              <p:tags r:id="rId135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6" name="OTLSHAPE_T_06cdfdbb122b49e9a957e0a60f0debf4_JoinedDate"/>
          <p:cNvSpPr txBox="1"/>
          <p:nvPr>
            <p:custDataLst>
              <p:tags r:id="rId136"/>
            </p:custDataLst>
          </p:nvPr>
        </p:nvSpPr>
        <p:spPr>
          <a:xfrm>
            <a:off x="9412498" y="23792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OTLSHAPE_T_06cdfdbb122b49e9a957e0a60f0debf4_Title"/>
          <p:cNvSpPr txBox="1"/>
          <p:nvPr>
            <p:custDataLst>
              <p:tags r:id="rId137"/>
            </p:custDataLst>
          </p:nvPr>
        </p:nvSpPr>
        <p:spPr>
          <a:xfrm>
            <a:off x="6847788" y="237152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Implement Interoperability and Backend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8" name="OTLSHAPE_T_c82d6094756e4ea0b99d694be6d70ffc_Shape"/>
          <p:cNvSpPr/>
          <p:nvPr>
            <p:custDataLst>
              <p:tags r:id="rId138"/>
            </p:custDataLst>
          </p:nvPr>
        </p:nvSpPr>
        <p:spPr>
          <a:xfrm>
            <a:off x="8311390" y="2621886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c82d6094756e4ea0b99d694be6d70ffc_ShapePercentage" hidden="1"/>
          <p:cNvSpPr/>
          <p:nvPr>
            <p:custDataLst>
              <p:tags r:id="rId139"/>
            </p:custDataLst>
          </p:nvPr>
        </p:nvSpPr>
        <p:spPr>
          <a:xfrm>
            <a:off x="9013520" y="34383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c82d6094756e4ea0b99d694be6d70ffc_Duration" hidden="1"/>
          <p:cNvSpPr txBox="1"/>
          <p:nvPr>
            <p:custDataLst>
              <p:tags r:id="rId140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c82d6094756e4ea0b99d694be6d70ffc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c82d6094756e4ea0b99d694be6d70ffc_StartDate" hidden="1"/>
          <p:cNvSpPr txBox="1"/>
          <p:nvPr>
            <p:custDataLst>
              <p:tags r:id="rId142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c82d6094756e4ea0b99d694be6d70ffc_EndDate" hidden="1"/>
          <p:cNvSpPr txBox="1"/>
          <p:nvPr>
            <p:custDataLst>
              <p:tags r:id="rId143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OTLSHAPE_T_c82d6094756e4ea0b99d694be6d70ffc_JoinedDate"/>
          <p:cNvSpPr txBox="1"/>
          <p:nvPr>
            <p:custDataLst>
              <p:tags r:id="rId144"/>
            </p:custDataLst>
          </p:nvPr>
        </p:nvSpPr>
        <p:spPr>
          <a:xfrm>
            <a:off x="9645899" y="26459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5" name="OTLSHAPE_T_c82d6094756e4ea0b99d694be6d70ffc_Title"/>
          <p:cNvSpPr txBox="1"/>
          <p:nvPr>
            <p:custDataLst>
              <p:tags r:id="rId145"/>
            </p:custDataLst>
          </p:nvPr>
        </p:nvSpPr>
        <p:spPr>
          <a:xfrm>
            <a:off x="8487028" y="263822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Test and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6" name="OTLSHAPE_T_68fa487792dc4371bb54158bd2830aa9_Shape"/>
          <p:cNvSpPr/>
          <p:nvPr>
            <p:custDataLst>
              <p:tags r:id="rId146"/>
            </p:custDataLst>
          </p:nvPr>
        </p:nvSpPr>
        <p:spPr>
          <a:xfrm>
            <a:off x="9244997" y="2888586"/>
            <a:ext cx="711200" cy="203200"/>
          </a:xfrm>
          <a:prstGeom prst="roundRect">
            <a:avLst>
              <a:gd name="adj" fmla="val 100000"/>
            </a:avLst>
          </a:prstGeom>
          <a:solidFill>
            <a:srgbClr val="BBAF7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68fa487792dc4371bb54158bd2830aa9_ShapePercentage" hidden="1"/>
          <p:cNvSpPr/>
          <p:nvPr>
            <p:custDataLst>
              <p:tags r:id="rId147"/>
            </p:custDataLst>
          </p:nvPr>
        </p:nvSpPr>
        <p:spPr>
          <a:xfrm>
            <a:off x="9947127" y="37050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68fa487792dc4371bb54158bd2830aa9_Duration" hidden="1"/>
          <p:cNvSpPr txBox="1"/>
          <p:nvPr>
            <p:custDataLst>
              <p:tags r:id="rId148"/>
            </p:custDataLst>
          </p:nvPr>
        </p:nvSpPr>
        <p:spPr>
          <a:xfrm>
            <a:off x="0" y="37050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68fa487792dc4371bb54158bd2830aa9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68fa487792dc4371bb54158bd2830aa9_StartDate" hidden="1"/>
          <p:cNvSpPr txBox="1"/>
          <p:nvPr>
            <p:custDataLst>
              <p:tags r:id="rId150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68fa487792dc4371bb54158bd2830aa9_EndDate" hidden="1"/>
          <p:cNvSpPr txBox="1"/>
          <p:nvPr>
            <p:custDataLst>
              <p:tags r:id="rId151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OTLSHAPE_T_68fa487792dc4371bb54158bd2830aa9_Title"/>
          <p:cNvSpPr txBox="1"/>
          <p:nvPr>
            <p:custDataLst>
              <p:tags r:id="rId152"/>
            </p:custDataLst>
          </p:nvPr>
        </p:nvSpPr>
        <p:spPr>
          <a:xfrm>
            <a:off x="7068683" y="29049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Project Submission Preperation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" name="OTLSHAPE_T_68fa487792dc4371bb54158bd2830aa9_JoinedDate"/>
          <p:cNvSpPr txBox="1"/>
          <p:nvPr>
            <p:custDataLst>
              <p:tags r:id="rId153"/>
            </p:custDataLst>
          </p:nvPr>
        </p:nvSpPr>
        <p:spPr>
          <a:xfrm>
            <a:off x="9996001" y="29126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4/19/2016 - 4/24/2016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2LjAw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YtMDItMjJUMDA6MDA6MDBaIiwiRW5kRGF0ZSI6IjIwMTYtMDQtMjRUMjM6NTk6NTkuOTk5WiIsIkZvcm1hdCI6Ik1NTSIsIlR5cGUiOjIsIkF1dG9EYXRlUmFuZ2UiOnRydWUsIldvcmtpbmdEYXlzIjozMSwiVG9kYXlNYXJrZXJUZXh0IjoiVG9kYXkiLCJBdXRvU2NhbGVUeXBlIjp0cnVlfSwiTWlsZXN0b25lcyI6W3siJGlkIjoiMTIzIiwiRGF0ZSI6IjIwMTYtMDItMj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2IwMGM4MWQtOWJlNC00NGJhLTlhMWQtZDlkNjY3MDBmMTE3IiwiSW1wb3J0SWQiOm51bGwsIlRpdGxlIjoiVGVhbSBEZWxpdmVyYWJsZSAjMTogVG9waWMgUHJlc2VudGF0aW9uIiwiTm90ZSI6bnVsbCwiSHlwZXJsaW5rIjpudWxsLCJJc0NoYW5nZWQiOmZhbHNlLCJJc05ldyI6ZmFsc2V9LHsiJGlkIjoiMTM4IiwiRGF0ZSI6IjIwMTYtMDMtMT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xNDQsIkciOjE5NCwiQiI6Mzh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E0NCwiRyI6MTk0LCJCIjozOH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lOGIzMDE4YS04ODkzLTRhN2UtYjEzYi1hYzM2NDU3NThjM2UiLCJJbXBvcnRJZCI6bnVsbCwiVGl0bGUiOiJUZWFtIERlbGl2ZXJhYmxlICMyOiBQcm9ncmVzcyBSZXBvcnQiLCJOb3RlIjpudWxsLCJIeXBlcmxpbmsiOm51bGwsIklzQ2hhbmdlZCI6ZmFsc2UsIklzTmV3IjpmYWxzZX0seyIkaWQiOiIxNTMiLCJEYXRlIjoiMjAxNi0wNC0wM1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g0LCJHIjoxNjAsIkIiOjM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4NCwiRyI6MTYwLCJCIjozM3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YTM0MDFhMi0yZDlkLTQ5NDUtODNmYS02MWNlNDI0NGE0MWMiLCJJbXBvcnRJZCI6bnVsbCwiVGl0bGUiOiJUZWFtIERlbGl2ZXJhYmxlICMzOiBQcm9ncmVzcyBSZXBvcnQiLCJOb3RlIjpudWxsLCJIeXBlcmxpbmsiOm51bGwsIklzQ2hhbmdlZCI6ZmFsc2UsIklzTmV3IjpmYWxzZX0seyIkaWQiOiIxNjgiLCJEYXRlIjoiMjAxNi0wNC0yN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MSwiRyI6MTAyLCJCIjoyN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xLCJHIjoxMDIsIkIiOjI0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zZmUwNzE3LTNjNmUtNGJkNi1hODVjLTE2MzQ3Y2ZkM2FhOCIsIkltcG9ydElkIjpudWxsLCJUaXRsZSI6IlRlYW0gRGVsaXZlcmFibGUgIzQ6IEZpbmFsIFByb2plY3QiLCJOb3RlIjpudWxsLCJIeXBlcmxpbmsiOm51bGwsIklzQ2hhbmdlZCI6ZmFsc2UsIklzTmV3IjpmYWxzZX1dLCJUYXNrcyI6W3siJGlkIjoiMTgzIiwiR3JvdXBOYW1lIjpudWxsLCJTdGFydERhdGUiOiIyMDE2LTAyLTIyVDAwOjAwOjAwWiIsIkVuZERhdGUiOiIyMDE2LTAzLTA0VDIzOjU5OjU5Ljk5OV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2OGE5NThjMC1hNjM2LTRhNWQtOTI5My02MzFjZGFhNjQwYzciLCJJbXBvcnRJZCI6bnVsbCwiVGl0bGUiOiJEZWZpbmUgRUhSIFBsdWdpbiBBcmNoaXRlY3R1cmUgIiwiTm90ZSI6bnVsbCwiSHlwZXJsaW5rIjpudWxsLCJJc0NoYW5nZWQiOmZhbHNlLCJJc05ldyI6ZmFsc2V9LHsiJGlkIjoiMjAzIiwiR3JvdXBOYW1lIjpudWxsLCJTdGFydERhdGUiOiIyMDE2LTAyLTI5VDAwOjAwOjAwWiIsIkVuZERhdGUiOiIyMDE2LTAzLTA3VDIzOjU5OjU5Ljk5OVoiLCJQZXJjZW50YWdlQ29tcGxldGUiOm51bGwsIlN0eWxlIjp7IiRpZCI6IjIwNCIsIlNoYXBlIjowLCJTaGFwZVRoaWNrbmVzcyI6MSwiRHVyYXRpb25Gb3JtYXQiOjAsIkluY2x1ZGVOb25Xb3JraW5nRGF5c0luRHVyYXRpb24iOmZhbHN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0NCwiRyI6MTk0LCJCIjoz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IsIklkIjoiOTRmNDM4M2MtNTU1NC00OTU5LWIzOGQtNmNjZWMzZWI0ODcxIiwiSW1wb3J0SWQiOm51bGwsIlRpdGxlIjoiQ3JlYXRlIERhdGFiYXNlIERlc2lnbiIsIk5vdGUiOm51bGwsIkh5cGVybGluayI6bnVsbCwiSXNDaGFuZ2VkIjpmYWxzZSwiSXNOZXciOmZhbHNlfSx7IiRpZCI6IjIyMyIsIkdyb3VwTmFtZSI6bnVsbCwiU3RhcnREYXRlIjoiMjAxNi0wMy0wMVQwMDowMDowMFoiLCJFbmREYXRlIjoiMjAxNi0wMy0xNVQyMzo1OTo1OS45OTlaIiwiUGVyY2VudGFnZUNvbXBsZXRlIjpudWxsLCJTdHlsZSI6eyIkaWQiOiIyMjQiLCJTaGFwZSI6Mi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yMzEsIkciOjEwMiwiQiI6MjR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zLCJJZCI6ImU0OTc4NDhlLWYxM2QtNGU1MS05MTllLTdhMGY2MTFiNGNiMyIsIkltcG9ydElkIjpudWxsLCJUaXRsZSI6IlJlc2VhcmNoIEN1cnJlbnQgUHJlc2NyaXB0aW9uIEhJVCBTdGFuZGFyZHMvU3RhdGVzICIsIk5vdGUiOm51bGwsIkh5cGVybGluayI6bnVsbCwiSXNDaGFuZ2VkIjpmYWxzZSwiSXNOZXciOmZhbHNlfSx7IiRpZCI6IjI0MyIsIkdyb3VwTmFtZSI6bnVsbCwiU3RhcnREYXRlIjoiMjAxNi0wMy0wN1QwMDowMDowMFoiLCJFbmREYXRlIjoiMjAxNi0wMy0yNVQyMzo1OTo1OS45OTlaIiwiUGVyY2VudGFnZUNvbXBsZXRlIjpudWxsLCJTdHlsZSI6eyIkaWQiOiIyNDQiLCJTaGFwZSI6MS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zIiwiTWFyZ2luIjp7IiRyZWYiOiIxMDIifSwiUGFkZGluZyI6eyIkcmVmIjoiMTAzIn0sIkJhY2tncm91bmQiOnsiJGlkIjoiMjU0IiwiQ29sb3IiOnsiJGlkIjoiMjU1IiwiQSI6MjU1LCJSIjo4NCwiRyI6MTYwLCJCIjozM3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MzUyMTgzZDUtMjE2Ni00YmFjLTk1YmEtYTE3ZTliMjcxOGMxIiwiSW1wb3J0SWQiOm51bGwsIlRpdGxlIjoiUHJvdG90eXBlIEVIUiIsIk5vdGUiOm51bGwsIkh5cGVybGluayI6bnVsbCwiSXNDaGFuZ2VkIjpmYWxzZSwiSXNOZXciOmZhbHNlfSx7IiRpZCI6IjI2MyIsIkdyb3VwTmFtZSI6bnVsbCwiU3RhcnREYXRlIjoiMjAxNi0wMy0xNVQwMDowMDowMFoiLCJFbmREYXRlIjoiMjAxNi0wMy0yMVQyMzo1OTo1OS45OTlaIiwiUGVyY2VudGFnZUNvbXBsZXRlIjpudWxsLCJTdHlsZSI6eyIkaWQiOiIyNjQiLCJTaGFwZSI6Mi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E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EsIkciOjEwMiwiQiI6MjR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1LCJJZCI6Ijg0ZjdkZjJjLTZlODUtNDk1Ni1iYWY0LTQ1MTU4YjU0NmQ1NiIsIkltcG9ydElkIjpudWxsLCJUaXRsZSI6IkRvY3VtZW50IEZpbmRpbmdzIiwiTm90ZSI6bnVsbCwiSHlwZXJsaW5rIjpudWxsLCJJc0NoYW5nZWQiOmZhbHNlLCJJc05ldyI6ZmFsc2V9LHsiJGlkIjoiMjgzIiwiR3JvdXBOYW1lIjpudWxsLCJTdGFydERhdGUiOiIyMDE2LTAzLTIxVDAwOjAwOjAwWiIsIkVuZERhdGUiOiIyMDE2LTA0LTExVDIzOjU5OjU5Ljk5OVoiLCJQZXJjZW50YWdlQ29tcGxldGUiOm51bGwsIlN0eWxlIjp7IiRpZCI6IjI4NCIsIlNoYXBlIjox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3IiwiTGluZUNvbG9yIjpudWxsLCJMaW5lV2VpZ2h0IjowLjAsIkxpbmVUeXBlIjowLCJQYXJlbnRTdHlsZSI6bnVsbH0sIlBhcmVudFN0eWxlIjp7IiRyZWYiOiI4MSJ9fSwiRHVyYXRpb25TdHlsZSI6eyIkaWQiOiIyODgiLCJGb250U2V0dGluZ3MiOnsiJGlkIjoiMj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wIiwiTGluZUNvbG9yIjpudWxsLCJMaW5lV2VpZ2h0IjowLjAsIkxpbmVUeXBlIjowLCJQYXJlbnRTdHlsZSI6bnVsbH0sIlBhcmVudFN0eWxlIjp7IiRyZWYiOiI4OCJ9fSwiSG9yaXpvbnRhbENvbm5lY3RvclN0eWxlIjp7IiRpZCI6IjI5MSIsIkxpbmVDb2xvciI6eyIkcmVmIjoiOTYifSwiTGluZVdlaWdodCI6MS4wLCJMaW5lVHlwZSI6MCwiUGFyZW50U3R5bGUiOnsiJHJlZiI6Ijk1In19LCJWZXJ0aWNhbENvbm5lY3RvclN0eWxlIjp7IiRpZCI6IjI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TMiLCJNYXJnaW4iOnsiJHJlZiI6IjEwMiJ9LCJQYWRkaW5nIjp7IiRyZWYiOiIxMDMifSwiQmFja2dyb3VuZCI6eyIkaWQiOiIyOTQiLCJDb2xvciI6eyIkaWQiOiIyOTUiLCJBIjoyNTUsIlIiOjE5NiwiRyI6NDcsIkIiOjI2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dHJ1ZSwiUGFyZW50U3R5bGUiOnsiJHJlZiI6IjgwIn19LCJJbmRleCI6NiwiSWQiOiJhY2QwMjY4NS1lYzE4LTRhMTUtYjM1Yi1jM2FlZTcxMDIzY2UiLCJJbXBvcnRJZCI6bnVsbCwiVGl0bGUiOiJJbXBsZW1lbnQgTm90aWZpY2F0aW9uIFN5c3RlbSBGcm9udGVuZCIsIk5vdGUiOm51bGwsIkh5cGVybGluayI6bnVsbCwiSXNDaGFuZ2VkIjpmYWxzZSwiSXNOZXciOmZhbHNlfSx7IiRpZCI6IjMwMyIsIkdyb3VwTmFtZSI6bnVsbCwiU3RhcnREYXRlIjoiMjAxNi0wMy0yOFQwMDowMDowMFoiLCJFbmREYXRlIjoiMjAxNi0wNC0xOVQyMzo1OTo1OS45OTlaIiwiUGVyY2VudGFnZUNvbXBsZXRlIjpudWxsLCJTdHlsZSI6eyIkaWQiOiIzMDQiLCJTaGFwZSI6MS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yNTQsIkciOjE4NiwiQiI6MT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3LCJJZCI6IjA2Y2RmZGJiLTEyMmItNDllOS1hOTU3LWUwYTYwZjBkZWJmNCIsIkltcG9ydElkIjpudWxsLCJUaXRsZSI6IkltcGxlbWVudCBJbnRlcm9wZXJhYmlsaXR5IGFuZCBCYWNrZW5kIiwiTm90ZSI6bnVsbCwiSHlwZXJsaW5rIjpudWxsLCJJc0NoYW5nZWQiOmZhbHNlLCJJc05ldyI6ZmFsc2V9LHsiJGlkIjoiMzIzIiwiR3JvdXBOYW1lIjpudWxsLCJTdGFydERhdGUiOiIyMDE2LTA0LTExVDAwOjAwOjAwWiIsIkVuZERhdGUiOiIyMDE2LTA0LTIxVDIzOjU5OjU5Ljk5OV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MiLCJNYXJnaW4iOnsiJHJlZiI6IjEwMiJ9LCJQYWRkaW5nIjp7IiRyZWYiOiIxMDMifSwiQmFja2dyb3VuZCI6eyIkaWQiOiIzMzQiLCJDb2xvciI6eyIkaWQiOiIzMzUiLCJBIjoyNTUsIlIiOjIsIkciOjE3OCwiQiI6MjM4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OCwiSWQiOiJjODJkNjA5NC03NTZlLTRlYTAtYjk5ZC02OTRiZTZkNzBmZmMiLCJJbXBvcnRJZCI6bnVsbCwiVGl0bGUiOiJUZXN0IGFuZCBSZXZpZXciLCJOb3RlIjpudWxsLCJIeXBlcmxpbmsiOm51bGwsIklzQ2hhbmdlZCI6ZmFsc2UsIklzTmV3IjpmYWxzZX0seyIkaWQiOiIzNDMiLCJHcm91cE5hbWUiOm51bGwsIlN0YXJ0RGF0ZSI6IjIwMTYtMDQtMTlUMDA6MDA6MDBaIiwiRW5kRGF0ZSI6IjIwMTYtMDQtMjRUMjM6NTk6NTkuOTk5WiIsIlBlcmNlbnRhZ2VDb21wbGV0ZSI6bnVsbCwiU3R5bGUiOnsiJGlkIjoiMzQ0IiwiU2hhcGUiOjIsIlNoYXBlVGhpY2tuZXNzIjoxLCJEdXJhdGlvbkZvcm1hdCI6MCwiSW5jbHVkZU5vbldvcmtpbmdEYXlzSW5EdXJhdGlvbiI6ZmFsc2UsIlBlcmNlbnRhZ2VDb21wbGV0ZVN0eWxlIjp7IiRpZCI6IjM0NSIsIkZvbnRTZXR0aW5ncyI6eyIkaWQiOiIz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ciLCJMaW5lQ29sb3IiOm51bGwsIkxpbmVXZWlnaHQiOjAuMCwiTGluZVR5cGUiOjAsIlBhcmVudFN0eWxlIjpudWxsfSwiUGFyZW50U3R5bGUiOnsiJHJlZiI6IjgxIn19LCJEdXJhdGlvblN0eWxlIjp7IiRpZCI6IjM0OCIsIkZvbnRTZXR0aW5ncyI6eyIkaWQiOiIz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AiLCJMaW5lQ29sb3IiOm51bGwsIkxpbmVXZWlnaHQiOjAuMCwiTGluZVR5cGUiOjAsIlBhcmVudFN0eWxlIjpudWxsfSwiUGFyZW50U3R5bGUiOnsiJHJlZiI6Ijg4In19LCJIb3Jpem9udGFsQ29ubmVjdG9yU3R5bGUiOnsiJGlkIjoiMzUxIiwiTGluZUNvbG9yIjp7IiRyZWYiOiI5NiJ9LCJMaW5lV2VpZ2h0IjoxLjAsIkxpbmVUeXBlIjowLCJQYXJlbnRTdHlsZSI6eyIkcmVmIjoiOTUifX0sIlZlcnRpY2FsQ29ubmVjdG9yU3R5bGUiOnsiJGlkIjoiMzU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MyIsIk1hcmdpbiI6eyIkcmVmIjoiMTAyIn0sIlBhZGRpbmciOnsiJHJlZiI6IjEwMyJ9LCJCYWNrZ3JvdW5kIjp7IiRpZCI6IjM1NCIsIkNvbG9yIjp7IiRpZCI6IjM1NSIsIkEiOjI1NSwiUiI6MTg3LCJHIjoxNzUsIkIiOjExNn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ksIklkIjoiNjhmYTQ4NzctOTJkYy00MzcxLWJiNTQtMTU4YmQyODMwYWE5IiwiSW1wb3J0SWQiOm51bGwsIlRpdGxlIjoiRmluYWwgUHJvamVjdCBTdWJtaXNzaW9uIFByZXBlcmF0aW9u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427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Medication Synergy Health: EHR System Plugin </vt:lpstr>
      <vt:lpstr>EHR Systems Store The Following: </vt:lpstr>
      <vt:lpstr>Medication Errors</vt:lpstr>
      <vt:lpstr>Medication Errors cntd</vt:lpstr>
      <vt:lpstr>Currently in EHRs:  (Interview Findings)</vt:lpstr>
      <vt:lpstr>Medical Provider Needs:  (Interview Findings)</vt:lpstr>
      <vt:lpstr>Our Solution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Synergy Verifier</dc:title>
  <dc:creator>Eric Greene</dc:creator>
  <cp:lastModifiedBy>Eric Greene</cp:lastModifiedBy>
  <cp:revision>17</cp:revision>
  <dcterms:created xsi:type="dcterms:W3CDTF">2016-02-19T18:01:14Z</dcterms:created>
  <dcterms:modified xsi:type="dcterms:W3CDTF">2016-02-19T22:34:04Z</dcterms:modified>
</cp:coreProperties>
</file>