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
  </p:notesMasterIdLst>
  <p:sldIdLst>
    <p:sldId id="259" r:id="rId3"/>
    <p:sldId id="261" r:id="rId4"/>
    <p:sldId id="271" r:id="rId5"/>
    <p:sldId id="272" r:id="rId6"/>
    <p:sldId id="269" r:id="rId7"/>
    <p:sldId id="262" r:id="rId8"/>
    <p:sldId id="267"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Lst>
        </p14:section>
        <p14:section name="Project Overview" id="{087866C3-7028-482C-8D34-6BF5363FBD75}">
          <p14:sldIdLst>
            <p14:sldId id="261"/>
            <p14:sldId id="271"/>
            <p14:sldId id="272"/>
          </p14:sldIdLst>
        </p14:section>
        <p14:section name="Status Update" id="{521DEF98-8796-4632-831A-16252E9A6054}">
          <p14:sldIdLst>
            <p14:sldId id="269"/>
            <p14:sldId id="262"/>
          </p14:sldIdLst>
        </p14:section>
        <p14:section name="Next Steps and Action Items" id="{C24C98EC-938D-4034-8DB8-5E8DBF16E3CB}">
          <p14:sldIdLst>
            <p14:sldId id="267"/>
            <p14:sldId id="274"/>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88187" autoAdjust="0"/>
  </p:normalViewPr>
  <p:slideViewPr>
    <p:cSldViewPr>
      <p:cViewPr varScale="1">
        <p:scale>
          <a:sx n="75" d="100"/>
          <a:sy n="75" d="100"/>
        </p:scale>
        <p:origin x="240" y="6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3/10/2016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01143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to give updates for project</a:t>
            </a:r>
            <a:r>
              <a:rPr lang="en-US" baseline="0" dirty="0" smtClean="0"/>
              <a:t> milestones.</a:t>
            </a:r>
            <a:endParaRPr lang="en-US" dirty="0" smtClean="0"/>
          </a:p>
          <a:p>
            <a:endParaRPr lang="en-US" baseline="0" dirty="0" smtClean="0"/>
          </a:p>
          <a:p>
            <a:pPr lvl="0"/>
            <a:r>
              <a:rPr lang="en-US" sz="1000" b="1" dirty="0" smtClean="0"/>
              <a:t>Sections</a:t>
            </a:r>
            <a:endParaRPr lang="en-US" sz="1000" b="0" dirty="0" smtClean="0"/>
          </a:p>
          <a:p>
            <a:pPr lvl="0"/>
            <a:r>
              <a:rPr lang="en-US" sz="1000" b="0" dirty="0" smtClean="0"/>
              <a:t>Right-click on a slide to add sections.</a:t>
            </a:r>
            <a:r>
              <a:rPr lang="en-US" sz="1000" b="0" baseline="0" dirty="0" smtClean="0"/>
              <a:t> Sections can help to organize your slides or facilitate collaboration between multiple authors.</a:t>
            </a:r>
            <a:endParaRPr lang="en-US" sz="1000" b="0" dirty="0" smtClean="0"/>
          </a:p>
          <a:p>
            <a:pPr lvl="0"/>
            <a:endParaRPr lang="en-US" sz="1000" b="1" dirty="0" smtClean="0"/>
          </a:p>
          <a:p>
            <a:pPr lvl="0"/>
            <a:r>
              <a:rPr lang="en-US" sz="1000" b="1" dirty="0" smtClean="0"/>
              <a:t>Notes</a:t>
            </a:r>
          </a:p>
          <a:p>
            <a:pPr lvl="0"/>
            <a:r>
              <a:rPr lang="en-US" sz="1000" dirty="0" smtClean="0"/>
              <a:t>Use the Notes section for delivery notes or to provide additional details for the audience.</a:t>
            </a:r>
            <a:r>
              <a:rPr lang="en-US" sz="1000" baseline="0" dirty="0" smtClean="0"/>
              <a:t> View these notes in Presentation View during your presentation. </a:t>
            </a:r>
          </a:p>
          <a:p>
            <a:pPr lvl="0">
              <a:buFontTx/>
              <a:buNone/>
            </a:pPr>
            <a:r>
              <a:rPr lang="en-US" sz="1000" dirty="0" smtClean="0"/>
              <a:t>Keep in mind the font size (important for accessibility, visibility, videotaping, and online production)</a:t>
            </a:r>
          </a:p>
          <a:p>
            <a:pPr lvl="0"/>
            <a:endParaRPr lang="en-US" sz="1000" dirty="0" smtClean="0"/>
          </a:p>
          <a:p>
            <a:pPr lvl="0">
              <a:buFontTx/>
              <a:buNone/>
            </a:pPr>
            <a:r>
              <a:rPr lang="en-US" sz="1000" b="1" dirty="0" smtClean="0"/>
              <a:t>Coordinated colors </a:t>
            </a:r>
          </a:p>
          <a:p>
            <a:pPr lvl="0">
              <a:buFontTx/>
              <a:buNone/>
            </a:pPr>
            <a:r>
              <a:rPr lang="en-US" sz="1000" dirty="0" smtClean="0"/>
              <a:t>Pay particular attention to the graphs, charts, and text boxes.</a:t>
            </a:r>
            <a:r>
              <a:rPr lang="en-US" sz="1000" baseline="0" dirty="0" smtClean="0"/>
              <a:t> </a:t>
            </a:r>
            <a:endParaRPr lang="en-US" sz="1000" dirty="0" smtClean="0"/>
          </a:p>
          <a:p>
            <a:pPr lvl="0"/>
            <a:r>
              <a:rPr lang="en-US" sz="1000" dirty="0" smtClean="0"/>
              <a:t>Consider that attendees will print in black and white or </a:t>
            </a:r>
            <a:r>
              <a:rPr lang="en-US" sz="1000" dirty="0" err="1" smtClean="0"/>
              <a:t>grayscale</a:t>
            </a:r>
            <a:r>
              <a:rPr lang="en-US" sz="1000" dirty="0" smtClean="0"/>
              <a:t>. Run a test print to make sure your colors work when printed in pure black and white and </a:t>
            </a:r>
            <a:r>
              <a:rPr lang="en-US" sz="1000" dirty="0" err="1" smtClean="0"/>
              <a:t>grayscale</a:t>
            </a:r>
            <a:r>
              <a:rPr lang="en-US" sz="1000" dirty="0" smtClean="0"/>
              <a:t>.</a:t>
            </a:r>
          </a:p>
          <a:p>
            <a:pPr lvl="0">
              <a:buFontTx/>
              <a:buNone/>
            </a:pPr>
            <a:endParaRPr lang="en-US" sz="1000" dirty="0" smtClean="0"/>
          </a:p>
          <a:p>
            <a:pPr lvl="0">
              <a:buFontTx/>
              <a:buNone/>
            </a:pPr>
            <a:r>
              <a:rPr lang="en-US" sz="1000" b="1" dirty="0" smtClean="0"/>
              <a:t>Graphics, tables, and graphs</a:t>
            </a:r>
          </a:p>
          <a:p>
            <a:pPr lvl="0"/>
            <a:r>
              <a:rPr lang="en-US" sz="1000" dirty="0" smtClean="0"/>
              <a:t>Keep it simple: If possible, use consistent, non-distracting styles and colors.</a:t>
            </a:r>
          </a:p>
          <a:p>
            <a:pPr lvl="0"/>
            <a:r>
              <a:rPr lang="en-US" sz="1000" dirty="0" smtClean="0"/>
              <a:t>Label all graphs and tables.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310175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the project</a:t>
            </a:r>
            <a:r>
              <a:rPr lang="en-US" baseline="0" dirty="0" smtClean="0"/>
              <a:t> about?</a:t>
            </a:r>
          </a:p>
          <a:p>
            <a:r>
              <a:rPr lang="en-US" dirty="0" smtClean="0"/>
              <a:t>Define</a:t>
            </a:r>
            <a:r>
              <a:rPr lang="en-US" baseline="0" dirty="0" smtClean="0"/>
              <a:t> the goal of this project</a:t>
            </a:r>
          </a:p>
          <a:p>
            <a:pPr lvl="1"/>
            <a:r>
              <a:rPr lang="en-US" dirty="0" smtClean="0"/>
              <a:t>Is it similar to projects in the past or is it a new effort?</a:t>
            </a:r>
          </a:p>
          <a:p>
            <a:r>
              <a:rPr lang="en-US" baseline="0" dirty="0" smtClean="0"/>
              <a:t>Define the scope of this project</a:t>
            </a:r>
          </a:p>
          <a:p>
            <a:pPr lvl="1"/>
            <a:r>
              <a:rPr lang="en-US" baseline="0" dirty="0" smtClean="0"/>
              <a:t>Is it an independent project or is it related to other projects?</a:t>
            </a:r>
          </a:p>
          <a:p>
            <a:pPr lvl="0"/>
            <a:endParaRPr lang="en-US" baseline="0" dirty="0" smtClean="0"/>
          </a:p>
          <a:p>
            <a:pPr lvl="0"/>
            <a:r>
              <a:rPr lang="en-US" baseline="0" dirty="0" smtClean="0"/>
              <a:t>* Note that this slide is not necessary for weekly status meetings</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287186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dirty="0" smtClean="0"/>
              <a:t>* If any of</a:t>
            </a:r>
            <a:r>
              <a:rPr lang="en-US" baseline="0" dirty="0" smtClean="0"/>
              <a:t> these issues caused a schedule delay or need to be discussed further, include details in next slide.</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extLst>
      <p:ext uri="{BB962C8B-B14F-4D97-AF65-F5344CB8AC3E}">
        <p14:creationId xmlns:p14="http://schemas.microsoft.com/office/powerpoint/2010/main" val="45582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 slides for the appendix in</a:t>
            </a:r>
            <a:r>
              <a:rPr lang="en-US" baseline="0" dirty="0" smtClean="0"/>
              <a:t> the event that more details or supplemental slides are needed. The appendix is also useful if the presentation is distributed later. </a:t>
            </a:r>
            <a:endParaRPr lang="en-US" dirty="0" smtClean="0"/>
          </a:p>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8</a:t>
            </a:fld>
            <a:endParaRPr lang="en-US"/>
          </a:p>
        </p:txBody>
      </p:sp>
    </p:spTree>
    <p:extLst>
      <p:ext uri="{BB962C8B-B14F-4D97-AF65-F5344CB8AC3E}">
        <p14:creationId xmlns:p14="http://schemas.microsoft.com/office/powerpoint/2010/main" val="2522378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3/10/2016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3/10/2016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3/10/2016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3/10/2016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3/10/2016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3/10/2016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0.jpeg"/><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Project Status </a:t>
            </a:r>
            <a:r>
              <a:rPr lang="en-US" dirty="0" smtClean="0"/>
              <a:t>Report 1</a:t>
            </a:r>
            <a:endParaRPr lang="en-US" dirty="0"/>
          </a:p>
        </p:txBody>
      </p:sp>
      <p:sp>
        <p:nvSpPr>
          <p:cNvPr id="3" name="Subtitle 2"/>
          <p:cNvSpPr>
            <a:spLocks noGrp="1"/>
          </p:cNvSpPr>
          <p:nvPr>
            <p:ph type="subTitle" idx="1"/>
            <p:custDataLst>
              <p:tags r:id="rId3"/>
            </p:custDataLst>
          </p:nvPr>
        </p:nvSpPr>
        <p:spPr/>
        <p:txBody>
          <a:bodyPr/>
          <a:lstStyle/>
          <a:p>
            <a:r>
              <a:rPr lang="en-US" dirty="0" smtClean="0"/>
              <a:t>Team </a:t>
            </a:r>
            <a:r>
              <a:rPr lang="en-US" dirty="0" err="1" smtClean="0"/>
              <a:t>Ehrgo</a:t>
            </a:r>
            <a:r>
              <a:rPr lang="en-US" dirty="0" smtClean="0"/>
              <a:t> Health</a:t>
            </a:r>
          </a:p>
          <a:p>
            <a:r>
              <a:rPr lang="en-US" dirty="0" smtClean="0"/>
              <a:t>03/13/16</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Project Overview</a:t>
            </a:r>
            <a:endParaRPr lang="en-US" dirty="0"/>
          </a:p>
        </p:txBody>
      </p:sp>
      <p:sp>
        <p:nvSpPr>
          <p:cNvPr id="5" name="Content Placeholder 4"/>
          <p:cNvSpPr>
            <a:spLocks noGrp="1"/>
          </p:cNvSpPr>
          <p:nvPr>
            <p:ph idx="1"/>
          </p:nvPr>
        </p:nvSpPr>
        <p:spPr>
          <a:xfrm>
            <a:off x="457200" y="1828800"/>
            <a:ext cx="4648200" cy="4297363"/>
          </a:xfrm>
        </p:spPr>
        <p:txBody>
          <a:bodyPr/>
          <a:lstStyle/>
          <a:p>
            <a:pPr marL="228600" lvl="1" indent="0">
              <a:buNone/>
            </a:pPr>
            <a:r>
              <a:rPr lang="en-US" sz="2000" dirty="0" smtClean="0"/>
              <a:t>Plugin </a:t>
            </a:r>
            <a:r>
              <a:rPr lang="en-US" sz="2000" dirty="0"/>
              <a:t>architecture to capture treatment analysis from EHR</a:t>
            </a:r>
          </a:p>
          <a:p>
            <a:pPr lvl="1">
              <a:buFont typeface="Georgia" panose="02040502050405020303" pitchFamily="18" charset="0"/>
              <a:buChar char="~"/>
            </a:pPr>
            <a:r>
              <a:rPr lang="en-US" dirty="0" smtClean="0"/>
              <a:t>Patient Portal: allowing patient to enter personal information and leverage commonly-used technology APIs such as MyFitnessPal</a:t>
            </a:r>
          </a:p>
          <a:p>
            <a:pPr lvl="1">
              <a:buFont typeface="Georgia" panose="02040502050405020303" pitchFamily="18" charset="0"/>
              <a:buChar char="~"/>
            </a:pPr>
            <a:r>
              <a:rPr lang="en-US" dirty="0" smtClean="0"/>
              <a:t>Provider EHR plugin: show warnings between allergies/medication and optimize treatment strategies</a:t>
            </a:r>
            <a:endParaRPr lang="en-US" dirty="0"/>
          </a:p>
          <a:p>
            <a:pPr marL="0" indent="0">
              <a:buNone/>
            </a:pP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8900" y="609600"/>
            <a:ext cx="4000500" cy="3228975"/>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lowchart: Process 56"/>
          <p:cNvSpPr/>
          <p:nvPr/>
        </p:nvSpPr>
        <p:spPr>
          <a:xfrm>
            <a:off x="136526" y="1524000"/>
            <a:ext cx="3430586" cy="2724943"/>
          </a:xfrm>
          <a:prstGeom prst="flowChartProcess">
            <a:avLst/>
          </a:prstGeom>
          <a:ln>
            <a:solidFill>
              <a:schemeClr val="tx1"/>
            </a:solidFill>
            <a:prstDash val="sys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Architecture</a:t>
            </a:r>
            <a:endParaRPr lang="en-US" dirty="0"/>
          </a:p>
        </p:txBody>
      </p:sp>
      <p:sp>
        <p:nvSpPr>
          <p:cNvPr id="4" name="Can 3"/>
          <p:cNvSpPr/>
          <p:nvPr/>
        </p:nvSpPr>
        <p:spPr>
          <a:xfrm>
            <a:off x="654050" y="5130800"/>
            <a:ext cx="1752600" cy="1447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FHIR DB</a:t>
            </a:r>
            <a:endParaRPr lang="en-US" dirty="0"/>
          </a:p>
        </p:txBody>
      </p:sp>
      <p:sp>
        <p:nvSpPr>
          <p:cNvPr id="5" name="Can 4"/>
          <p:cNvSpPr/>
          <p:nvPr/>
        </p:nvSpPr>
        <p:spPr>
          <a:xfrm>
            <a:off x="6324600" y="514350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Patient Data Repository</a:t>
            </a:r>
            <a:endParaRPr lang="en-US" dirty="0"/>
          </a:p>
        </p:txBody>
      </p:sp>
      <p:grpSp>
        <p:nvGrpSpPr>
          <p:cNvPr id="11" name="Group 10"/>
          <p:cNvGrpSpPr/>
          <p:nvPr/>
        </p:nvGrpSpPr>
        <p:grpSpPr>
          <a:xfrm>
            <a:off x="2819400" y="5143500"/>
            <a:ext cx="2260600" cy="1435100"/>
            <a:chOff x="2743200" y="2978150"/>
            <a:chExt cx="2260600" cy="1435100"/>
          </a:xfrm>
        </p:grpSpPr>
        <p:sp>
          <p:nvSpPr>
            <p:cNvPr id="6" name="Can 5"/>
            <p:cNvSpPr/>
            <p:nvPr/>
          </p:nvSpPr>
          <p:spPr>
            <a:xfrm>
              <a:off x="32131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7" name="Can 6"/>
            <p:cNvSpPr/>
            <p:nvPr/>
          </p:nvSpPr>
          <p:spPr>
            <a:xfrm>
              <a:off x="30480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Repository</a:t>
              </a:r>
              <a:endParaRPr lang="en-US" dirty="0"/>
            </a:p>
          </p:txBody>
        </p:sp>
        <p:sp>
          <p:nvSpPr>
            <p:cNvPr id="8" name="Can 7"/>
            <p:cNvSpPr/>
            <p:nvPr/>
          </p:nvSpPr>
          <p:spPr>
            <a:xfrm>
              <a:off x="28956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sp>
          <p:nvSpPr>
            <p:cNvPr id="10" name="Can 9"/>
            <p:cNvSpPr/>
            <p:nvPr/>
          </p:nvSpPr>
          <p:spPr>
            <a:xfrm>
              <a:off x="2743200" y="2978150"/>
              <a:ext cx="1790700" cy="14351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EHR Repositories</a:t>
              </a:r>
              <a:endParaRPr lang="en-US" dirty="0"/>
            </a:p>
          </p:txBody>
        </p:sp>
      </p:grpSp>
      <p:sp>
        <p:nvSpPr>
          <p:cNvPr id="12" name="Rectangle 11"/>
          <p:cNvSpPr/>
          <p:nvPr/>
        </p:nvSpPr>
        <p:spPr>
          <a:xfrm>
            <a:off x="606425" y="4419600"/>
            <a:ext cx="4071937"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Public Interface</a:t>
            </a:r>
            <a:endParaRPr lang="en-US" dirty="0"/>
          </a:p>
        </p:txBody>
      </p:sp>
      <p:sp>
        <p:nvSpPr>
          <p:cNvPr id="15" name="Up Arrow 14"/>
          <p:cNvSpPr/>
          <p:nvPr/>
        </p:nvSpPr>
        <p:spPr>
          <a:xfrm>
            <a:off x="3475830"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Up Arrow 15"/>
          <p:cNvSpPr/>
          <p:nvPr/>
        </p:nvSpPr>
        <p:spPr>
          <a:xfrm>
            <a:off x="1335088"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Flowchart: Process 16"/>
          <p:cNvSpPr/>
          <p:nvPr/>
        </p:nvSpPr>
        <p:spPr>
          <a:xfrm>
            <a:off x="6064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EHR Provider Plugin</a:t>
            </a:r>
            <a:endParaRPr lang="en-US" dirty="0"/>
          </a:p>
        </p:txBody>
      </p:sp>
      <p:sp>
        <p:nvSpPr>
          <p:cNvPr id="20" name="Rectangle 19"/>
          <p:cNvSpPr/>
          <p:nvPr/>
        </p:nvSpPr>
        <p:spPr>
          <a:xfrm>
            <a:off x="4943475" y="4419600"/>
            <a:ext cx="3362325"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Interface</a:t>
            </a:r>
            <a:endParaRPr lang="en-US" dirty="0"/>
          </a:p>
        </p:txBody>
      </p:sp>
      <p:grpSp>
        <p:nvGrpSpPr>
          <p:cNvPr id="22" name="Group 21"/>
          <p:cNvGrpSpPr/>
          <p:nvPr/>
        </p:nvGrpSpPr>
        <p:grpSpPr>
          <a:xfrm>
            <a:off x="3695700" y="2130425"/>
            <a:ext cx="2133600" cy="1898650"/>
            <a:chOff x="4216400" y="2419350"/>
            <a:chExt cx="2133600" cy="1898650"/>
          </a:xfrm>
        </p:grpSpPr>
        <p:sp>
          <p:nvSpPr>
            <p:cNvPr id="18" name="Rectangle 17"/>
            <p:cNvSpPr/>
            <p:nvPr/>
          </p:nvSpPr>
          <p:spPr>
            <a:xfrm>
              <a:off x="4216400" y="2419350"/>
              <a:ext cx="2133600" cy="7239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Alert Service</a:t>
              </a:r>
              <a:endParaRPr lang="en-US" dirty="0"/>
            </a:p>
          </p:txBody>
        </p:sp>
        <p:sp>
          <p:nvSpPr>
            <p:cNvPr id="19" name="Rectangle 18"/>
            <p:cNvSpPr/>
            <p:nvPr/>
          </p:nvSpPr>
          <p:spPr>
            <a:xfrm>
              <a:off x="4216400" y="3143250"/>
              <a:ext cx="2133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Treatment Plan Service</a:t>
              </a:r>
              <a:endParaRPr lang="en-US" dirty="0"/>
            </a:p>
          </p:txBody>
        </p:sp>
        <p:sp>
          <p:nvSpPr>
            <p:cNvPr id="21" name="Rectangle 20"/>
            <p:cNvSpPr/>
            <p:nvPr/>
          </p:nvSpPr>
          <p:spPr>
            <a:xfrm>
              <a:off x="4216400" y="3784600"/>
              <a:ext cx="21336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Decider Process</a:t>
              </a:r>
              <a:endParaRPr lang="en-US" dirty="0"/>
            </a:p>
          </p:txBody>
        </p:sp>
      </p:grpSp>
      <p:sp>
        <p:nvSpPr>
          <p:cNvPr id="23" name="Up Arrow 22"/>
          <p:cNvSpPr/>
          <p:nvPr/>
        </p:nvSpPr>
        <p:spPr>
          <a:xfrm>
            <a:off x="4140200"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Up Arrow 23"/>
          <p:cNvSpPr/>
          <p:nvPr/>
        </p:nvSpPr>
        <p:spPr>
          <a:xfrm>
            <a:off x="6735762" y="49530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Up Arrow 24"/>
          <p:cNvSpPr/>
          <p:nvPr/>
        </p:nvSpPr>
        <p:spPr>
          <a:xfrm>
            <a:off x="4967287" y="4038600"/>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p:cNvSpPr/>
          <p:nvPr/>
        </p:nvSpPr>
        <p:spPr>
          <a:xfrm>
            <a:off x="6064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Patient Data Get/Set View</a:t>
            </a:r>
            <a:endParaRPr lang="en-US" dirty="0"/>
          </a:p>
        </p:txBody>
      </p:sp>
      <p:sp>
        <p:nvSpPr>
          <p:cNvPr id="28" name="Rectangle 27"/>
          <p:cNvSpPr/>
          <p:nvPr/>
        </p:nvSpPr>
        <p:spPr>
          <a:xfrm>
            <a:off x="19812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Calculate Optimal Treatment View</a:t>
            </a:r>
            <a:endParaRPr lang="en-US" dirty="0"/>
          </a:p>
        </p:txBody>
      </p:sp>
      <p:cxnSp>
        <p:nvCxnSpPr>
          <p:cNvPr id="30" name="Elbow Connector 29"/>
          <p:cNvCxnSpPr>
            <a:stCxn id="18" idx="1"/>
            <a:endCxn id="26" idx="0"/>
          </p:cNvCxnSpPr>
          <p:nvPr/>
        </p:nvCxnSpPr>
        <p:spPr>
          <a:xfrm rot="10800000">
            <a:off x="1293814" y="2033589"/>
            <a:ext cx="2401887" cy="458787"/>
          </a:xfrm>
          <a:prstGeom prst="bentConnector4">
            <a:avLst>
              <a:gd name="adj1" fmla="val 7667"/>
              <a:gd name="adj2" fmla="val 149827"/>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Elbow Connector 32"/>
          <p:cNvCxnSpPr>
            <a:stCxn id="19" idx="1"/>
            <a:endCxn id="28" idx="3"/>
          </p:cNvCxnSpPr>
          <p:nvPr/>
        </p:nvCxnSpPr>
        <p:spPr>
          <a:xfrm rot="10800000">
            <a:off x="3381376" y="2790827"/>
            <a:ext cx="314325" cy="406399"/>
          </a:xfrm>
          <a:prstGeom prst="bent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38" name="Flowchart: Process 37"/>
          <p:cNvSpPr/>
          <p:nvPr/>
        </p:nvSpPr>
        <p:spPr>
          <a:xfrm>
            <a:off x="6105525" y="3562350"/>
            <a:ext cx="2774950" cy="5334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Patient App</a:t>
            </a:r>
            <a:endParaRPr lang="en-US" dirty="0"/>
          </a:p>
        </p:txBody>
      </p:sp>
      <p:sp>
        <p:nvSpPr>
          <p:cNvPr id="39" name="Rectangle 38"/>
          <p:cNvSpPr/>
          <p:nvPr/>
        </p:nvSpPr>
        <p:spPr>
          <a:xfrm>
            <a:off x="6105525" y="2033588"/>
            <a:ext cx="13747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 Entry </a:t>
            </a:r>
            <a:endParaRPr lang="en-US" dirty="0"/>
          </a:p>
        </p:txBody>
      </p:sp>
      <p:sp>
        <p:nvSpPr>
          <p:cNvPr id="40" name="Rectangle 39"/>
          <p:cNvSpPr/>
          <p:nvPr/>
        </p:nvSpPr>
        <p:spPr>
          <a:xfrm>
            <a:off x="7480300" y="2033588"/>
            <a:ext cx="1400175" cy="1514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Plan </a:t>
            </a:r>
            <a:endParaRPr lang="en-US" dirty="0"/>
          </a:p>
        </p:txBody>
      </p:sp>
      <p:cxnSp>
        <p:nvCxnSpPr>
          <p:cNvPr id="41" name="Elbow Connector 40"/>
          <p:cNvCxnSpPr>
            <a:endCxn id="19" idx="3"/>
          </p:cNvCxnSpPr>
          <p:nvPr/>
        </p:nvCxnSpPr>
        <p:spPr>
          <a:xfrm rot="10800000">
            <a:off x="5829300" y="3197225"/>
            <a:ext cx="269876" cy="103188"/>
          </a:xfrm>
          <a:prstGeom prst="bentConnector3">
            <a:avLst>
              <a:gd name="adj1" fmla="val 31177"/>
            </a:avLst>
          </a:prstGeom>
          <a:ln w="38100">
            <a:tailEnd type="triangle"/>
          </a:ln>
        </p:spPr>
        <p:style>
          <a:lnRef idx="1">
            <a:schemeClr val="dk1"/>
          </a:lnRef>
          <a:fillRef idx="0">
            <a:schemeClr val="dk1"/>
          </a:fillRef>
          <a:effectRef idx="0">
            <a:schemeClr val="dk1"/>
          </a:effectRef>
          <a:fontRef idx="minor">
            <a:schemeClr val="tx1"/>
          </a:fontRef>
        </p:style>
      </p:cxnSp>
      <p:sp>
        <p:nvSpPr>
          <p:cNvPr id="44" name="Up Arrow 43"/>
          <p:cNvSpPr/>
          <p:nvPr/>
        </p:nvSpPr>
        <p:spPr>
          <a:xfrm rot="10800000">
            <a:off x="7645400" y="4105275"/>
            <a:ext cx="469900" cy="287336"/>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Up Arrow 45"/>
          <p:cNvSpPr/>
          <p:nvPr/>
        </p:nvSpPr>
        <p:spPr>
          <a:xfrm rot="10800000">
            <a:off x="7313612" y="4979989"/>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Up Arrow 46"/>
          <p:cNvSpPr/>
          <p:nvPr/>
        </p:nvSpPr>
        <p:spPr>
          <a:xfrm rot="10800000">
            <a:off x="4152106" y="4962528"/>
            <a:ext cx="46990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Up Arrow 47"/>
          <p:cNvSpPr/>
          <p:nvPr/>
        </p:nvSpPr>
        <p:spPr>
          <a:xfrm rot="10800000">
            <a:off x="2617788" y="4095750"/>
            <a:ext cx="469900" cy="314322"/>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0" name="Elbow Connector 49"/>
          <p:cNvCxnSpPr>
            <a:stCxn id="18" idx="3"/>
            <a:endCxn id="40" idx="0"/>
          </p:cNvCxnSpPr>
          <p:nvPr/>
        </p:nvCxnSpPr>
        <p:spPr>
          <a:xfrm flipV="1">
            <a:off x="5829300" y="2033588"/>
            <a:ext cx="2351088" cy="458787"/>
          </a:xfrm>
          <a:prstGeom prst="bentConnector4">
            <a:avLst>
              <a:gd name="adj1" fmla="val 5942"/>
              <a:gd name="adj2" fmla="val 149827"/>
            </a:avLst>
          </a:prstGeom>
          <a:ln w="38100">
            <a:tailEnd type="triangle"/>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4943475" y="752476"/>
            <a:ext cx="4063999" cy="609600"/>
            <a:chOff x="3581400" y="1006475"/>
            <a:chExt cx="4063999" cy="609600"/>
          </a:xfrm>
        </p:grpSpPr>
        <p:sp>
          <p:nvSpPr>
            <p:cNvPr id="52" name="Rectangle 51"/>
            <p:cNvSpPr/>
            <p:nvPr/>
          </p:nvSpPr>
          <p:spPr>
            <a:xfrm>
              <a:off x="3581400" y="1006475"/>
              <a:ext cx="4063999"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Flowchart: Process 52"/>
            <p:cNvSpPr/>
            <p:nvPr/>
          </p:nvSpPr>
          <p:spPr>
            <a:xfrm>
              <a:off x="3701260" y="1104106"/>
              <a:ext cx="1181100" cy="404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a:t>
              </a:r>
              <a:endParaRPr lang="en-US" dirty="0"/>
            </a:p>
          </p:txBody>
        </p:sp>
        <p:sp>
          <p:nvSpPr>
            <p:cNvPr id="54" name="Flowchart: Process 53"/>
            <p:cNvSpPr/>
            <p:nvPr/>
          </p:nvSpPr>
          <p:spPr>
            <a:xfrm>
              <a:off x="4964908" y="1104106"/>
              <a:ext cx="1051720" cy="40481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In Work</a:t>
              </a:r>
              <a:endParaRPr lang="en-US" dirty="0"/>
            </a:p>
          </p:txBody>
        </p:sp>
        <p:sp>
          <p:nvSpPr>
            <p:cNvPr id="55" name="Flowchart: Process 54"/>
            <p:cNvSpPr/>
            <p:nvPr/>
          </p:nvSpPr>
          <p:spPr>
            <a:xfrm>
              <a:off x="6099176" y="1104106"/>
              <a:ext cx="1458122" cy="40481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Not Started</a:t>
              </a:r>
              <a:endParaRPr lang="en-US" dirty="0"/>
            </a:p>
          </p:txBody>
        </p:sp>
      </p:grpSp>
      <p:sp>
        <p:nvSpPr>
          <p:cNvPr id="58" name="TextBox 57"/>
          <p:cNvSpPr txBox="1"/>
          <p:nvPr/>
        </p:nvSpPr>
        <p:spPr>
          <a:xfrm>
            <a:off x="224627" y="1476932"/>
            <a:ext cx="1990725" cy="369332"/>
          </a:xfrm>
          <a:prstGeom prst="rect">
            <a:avLst/>
          </a:prstGeom>
          <a:noFill/>
        </p:spPr>
        <p:txBody>
          <a:bodyPr wrap="square" rtlCol="0">
            <a:spAutoFit/>
          </a:bodyPr>
          <a:lstStyle/>
          <a:p>
            <a:r>
              <a:rPr lang="en-US" dirty="0" smtClean="0"/>
              <a:t>EHR Framework</a:t>
            </a:r>
            <a:endParaRPr lang="en-US" dirty="0"/>
          </a:p>
        </p:txBody>
      </p:sp>
    </p:spTree>
    <p:extLst>
      <p:ext uri="{BB962C8B-B14F-4D97-AF65-F5344CB8AC3E}">
        <p14:creationId xmlns:p14="http://schemas.microsoft.com/office/powerpoint/2010/main" val="353461922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Staff </a:t>
            </a:r>
            <a:r>
              <a:rPr lang="en-US" sz="2600" b="1" dirty="0" smtClean="0"/>
              <a:t>portal</a:t>
            </a:r>
          </a:p>
          <a:p>
            <a:r>
              <a:rPr lang="en-US" dirty="0" smtClean="0"/>
              <a:t>page </a:t>
            </a:r>
            <a:r>
              <a:rPr lang="en-US" dirty="0"/>
              <a:t>to add basic data about a patient (weight, height, </a:t>
            </a:r>
            <a:r>
              <a:rPr lang="en-US" dirty="0" err="1"/>
              <a:t>etc</a:t>
            </a:r>
            <a:r>
              <a:rPr lang="en-US" dirty="0"/>
              <a:t>)</a:t>
            </a:r>
          </a:p>
          <a:p>
            <a:r>
              <a:rPr lang="en-US" dirty="0"/>
              <a:t>page to port data for a patient from an EHR</a:t>
            </a:r>
          </a:p>
          <a:p>
            <a:r>
              <a:rPr lang="en-US" dirty="0"/>
              <a:t>page to assign treatments/medications to a user ** should use service to calculate treatment risks and throw errors accordingly ** should show </a:t>
            </a:r>
            <a:endParaRPr lang="en-US" dirty="0" smtClean="0"/>
          </a:p>
          <a:p>
            <a:pPr marL="0" indent="0">
              <a:buNone/>
            </a:pPr>
            <a:r>
              <a:rPr lang="en-US" sz="2900" b="1" dirty="0" smtClean="0"/>
              <a:t>User </a:t>
            </a:r>
            <a:r>
              <a:rPr lang="en-US" sz="2900" b="1" dirty="0"/>
              <a:t>Portal</a:t>
            </a:r>
          </a:p>
          <a:p>
            <a:r>
              <a:rPr lang="en-US" dirty="0"/>
              <a:t>page to port dietary data from </a:t>
            </a:r>
            <a:r>
              <a:rPr lang="en-US" dirty="0" err="1"/>
              <a:t>fitbit</a:t>
            </a:r>
            <a:endParaRPr lang="en-US" dirty="0"/>
          </a:p>
          <a:p>
            <a:r>
              <a:rPr lang="en-US" dirty="0"/>
              <a:t>page to port existing EHR data from other sources</a:t>
            </a:r>
          </a:p>
          <a:p>
            <a:r>
              <a:rPr lang="en-US" dirty="0"/>
              <a:t>page to view treatments/medications, and any warnings associated with them</a:t>
            </a:r>
          </a:p>
          <a:p>
            <a:pPr marL="0" indent="0">
              <a:buNone/>
            </a:pPr>
            <a:r>
              <a:rPr lang="en-US" sz="2900" b="1" dirty="0"/>
              <a:t>Treatment Service</a:t>
            </a:r>
          </a:p>
          <a:p>
            <a:r>
              <a:rPr lang="en-US" dirty="0"/>
              <a:t>Service should take in patient data (no saving), allergy info, history, and treatment regime and return warnings if treatments will cause issues. This includes IV medication timings, prescription interactions, and interactions.</a:t>
            </a:r>
          </a:p>
          <a:p>
            <a:r>
              <a:rPr lang="en-US" dirty="0"/>
              <a:t>Service should also return any data regarding time components of treatment regimes</a:t>
            </a:r>
          </a:p>
          <a:p>
            <a:endParaRPr lang="en-US" dirty="0"/>
          </a:p>
        </p:txBody>
      </p:sp>
    </p:spTree>
    <p:extLst>
      <p:ext uri="{BB962C8B-B14F-4D97-AF65-F5344CB8AC3E}">
        <p14:creationId xmlns:p14="http://schemas.microsoft.com/office/powerpoint/2010/main" val="258312727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Chart</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057400"/>
            <a:ext cx="9144000" cy="4068241"/>
          </a:xfrm>
          <a:prstGeom prst="rect">
            <a:avLst/>
          </a:prstGeom>
        </p:spPr>
      </p:pic>
    </p:spTree>
    <p:extLst>
      <p:ext uri="{BB962C8B-B14F-4D97-AF65-F5344CB8AC3E}">
        <p14:creationId xmlns:p14="http://schemas.microsoft.com/office/powerpoint/2010/main" val="2472262254"/>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pPr>
              <a:lnSpc>
                <a:spcPct val="150000"/>
              </a:lnSpc>
            </a:pPr>
            <a:r>
              <a:rPr lang="en-US" dirty="0"/>
              <a:t>What progress has been made since the previous milestone?</a:t>
            </a:r>
          </a:p>
          <a:p>
            <a:pPr lvl="1">
              <a:lnSpc>
                <a:spcPct val="150000"/>
              </a:lnSpc>
            </a:pPr>
            <a:r>
              <a:rPr lang="en-US" dirty="0" smtClean="0"/>
              <a:t>EHR Plugin Architecture Defined</a:t>
            </a:r>
          </a:p>
          <a:p>
            <a:pPr lvl="1">
              <a:lnSpc>
                <a:spcPct val="150000"/>
              </a:lnSpc>
            </a:pPr>
            <a:r>
              <a:rPr lang="en-US" dirty="0" smtClean="0"/>
              <a:t>Database Design Detailed</a:t>
            </a:r>
          </a:p>
          <a:p>
            <a:pPr lvl="1">
              <a:lnSpc>
                <a:spcPct val="150000"/>
              </a:lnSpc>
            </a:pPr>
            <a:r>
              <a:rPr lang="en-US" dirty="0" smtClean="0"/>
              <a:t>Research into Target Platforms and Data Sources (FHIR requests, etc.) – at approximately 55% complete</a:t>
            </a:r>
          </a:p>
          <a:p>
            <a:pPr lvl="1">
              <a:lnSpc>
                <a:spcPct val="150000"/>
              </a:lnSpc>
            </a:pPr>
            <a:r>
              <a:rPr lang="en-US" dirty="0" smtClean="0"/>
              <a:t>Prototype EHR ~ 40% complete</a:t>
            </a:r>
            <a:endParaRPr lang="en-US" dirty="0"/>
          </a:p>
          <a:p>
            <a:pPr>
              <a:lnSpc>
                <a:spcPct val="150000"/>
              </a:lnSpc>
            </a:pPr>
            <a:r>
              <a:rPr lang="en-US" dirty="0"/>
              <a:t>Is the project currently ahead of schedule, on track, or delayed?</a:t>
            </a:r>
          </a:p>
          <a:p>
            <a:pPr lvl="1">
              <a:lnSpc>
                <a:spcPct val="150000"/>
              </a:lnSpc>
            </a:pPr>
            <a:r>
              <a:rPr lang="en-US" b="1" dirty="0" smtClean="0"/>
              <a:t>ON TRACK</a:t>
            </a:r>
            <a:endParaRPr lang="en-US" b="1" dirty="0"/>
          </a:p>
          <a:p>
            <a:pPr marL="0" indent="0">
              <a:buNone/>
            </a:pPr>
            <a:endParaRPr lang="en-US" dirty="0"/>
          </a:p>
        </p:txBody>
      </p:sp>
    </p:spTree>
    <p:custDataLst>
      <p:tags r:id="rId1"/>
    </p:custData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en-US" dirty="0" smtClean="0"/>
              <a:t>Looking Ahead</a:t>
            </a:r>
            <a:endParaRPr lang="en-US" dirty="0"/>
          </a:p>
        </p:txBody>
      </p:sp>
      <p:pic>
        <p:nvPicPr>
          <p:cNvPr id="4" name="Picture 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sp>
        <p:nvSpPr>
          <p:cNvPr id="3" name="Content Placeholder 2"/>
          <p:cNvSpPr>
            <a:spLocks noGrp="1"/>
          </p:cNvSpPr>
          <p:nvPr>
            <p:ph idx="1"/>
            <p:custDataLst>
              <p:tags r:id="rId3"/>
            </p:custDataLst>
          </p:nvPr>
        </p:nvSpPr>
        <p:spPr>
          <a:xfrm>
            <a:off x="457200" y="1828800"/>
            <a:ext cx="5181600" cy="4297363"/>
          </a:xfrm>
        </p:spPr>
        <p:txBody>
          <a:bodyPr/>
          <a:lstStyle/>
          <a:p>
            <a:pPr>
              <a:lnSpc>
                <a:spcPct val="150000"/>
              </a:lnSpc>
            </a:pPr>
            <a:r>
              <a:rPr lang="en-US" dirty="0" smtClean="0"/>
              <a:t>Next Milestone: April 3rd</a:t>
            </a:r>
          </a:p>
          <a:p>
            <a:pPr>
              <a:lnSpc>
                <a:spcPct val="150000"/>
              </a:lnSpc>
            </a:pPr>
            <a:r>
              <a:rPr lang="en-US" dirty="0"/>
              <a:t>E</a:t>
            </a:r>
            <a:r>
              <a:rPr lang="en-US" dirty="0" smtClean="0"/>
              <a:t>xpected deliverables:</a:t>
            </a:r>
          </a:p>
          <a:p>
            <a:pPr lvl="1"/>
            <a:r>
              <a:rPr lang="en-US" dirty="0" smtClean="0"/>
              <a:t>Completed EHR Prototype</a:t>
            </a:r>
          </a:p>
          <a:p>
            <a:pPr lvl="1"/>
            <a:r>
              <a:rPr lang="en-US" dirty="0" smtClean="0"/>
              <a:t>Defined set of Project Risks </a:t>
            </a:r>
          </a:p>
          <a:p>
            <a:pPr lvl="1"/>
            <a:r>
              <a:rPr lang="en-US" dirty="0" smtClean="0"/>
              <a:t>Target Platforms and Data Interop</a:t>
            </a:r>
          </a:p>
          <a:p>
            <a:pPr lvl="1"/>
            <a:r>
              <a:rPr lang="en-US" dirty="0" smtClean="0"/>
              <a:t>Initial App Full Stack Development</a:t>
            </a:r>
          </a:p>
          <a:p>
            <a:pPr lvl="1"/>
            <a:r>
              <a:rPr lang="en-US" dirty="0" smtClean="0"/>
              <a:t>Problem Item(s) List</a:t>
            </a:r>
          </a:p>
        </p:txBody>
      </p:sp>
    </p:spTree>
    <p:custDataLst>
      <p:tags r:id="rId1"/>
    </p:custData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1905000"/>
            <a:ext cx="5597104" cy="1143001"/>
          </a:xfrm>
        </p:spPr>
        <p:txBody>
          <a:bodyPr>
            <a:normAutofit fontScale="90000"/>
          </a:bodyPr>
          <a:lstStyle/>
          <a:p>
            <a:r>
              <a:rPr lang="en-US" dirty="0" err="1" smtClean="0"/>
              <a:t>Ehrgo</a:t>
            </a:r>
            <a:r>
              <a:rPr lang="en-US" dirty="0" smtClean="0"/>
              <a:t> Health Team Members</a:t>
            </a:r>
            <a:endParaRPr lang="en-US" dirty="0"/>
          </a:p>
        </p:txBody>
      </p:sp>
      <p:sp>
        <p:nvSpPr>
          <p:cNvPr id="3" name="Text Placeholder 2"/>
          <p:cNvSpPr>
            <a:spLocks noGrp="1"/>
          </p:cNvSpPr>
          <p:nvPr>
            <p:ph type="body" idx="1"/>
          </p:nvPr>
        </p:nvSpPr>
        <p:spPr>
          <a:xfrm>
            <a:off x="3352800" y="3048000"/>
            <a:ext cx="5562600" cy="1500187"/>
          </a:xfrm>
        </p:spPr>
        <p:txBody>
          <a:bodyPr>
            <a:normAutofit fontScale="85000" lnSpcReduction="10000"/>
          </a:bodyPr>
          <a:lstStyle/>
          <a:p>
            <a:r>
              <a:rPr lang="en-US" b="1" dirty="0"/>
              <a:t>Eric Greene</a:t>
            </a:r>
            <a:r>
              <a:rPr lang="en-US" dirty="0"/>
              <a:t>: Project </a:t>
            </a:r>
            <a:r>
              <a:rPr lang="en-US" dirty="0" smtClean="0"/>
              <a:t>Manager/Developer</a:t>
            </a:r>
            <a:endParaRPr lang="en-US" dirty="0"/>
          </a:p>
          <a:p>
            <a:r>
              <a:rPr lang="en-US" b="1" dirty="0" err="1"/>
              <a:t>Huarui</a:t>
            </a:r>
            <a:r>
              <a:rPr lang="en-US" b="1" dirty="0"/>
              <a:t> Zheng</a:t>
            </a:r>
            <a:r>
              <a:rPr lang="en-US" dirty="0"/>
              <a:t>: </a:t>
            </a:r>
            <a:r>
              <a:rPr lang="en-US" dirty="0" smtClean="0"/>
              <a:t>Developer/Tester</a:t>
            </a:r>
            <a:endParaRPr lang="en-US" dirty="0"/>
          </a:p>
          <a:p>
            <a:r>
              <a:rPr lang="en-US" b="1" dirty="0"/>
              <a:t>Donna Carey</a:t>
            </a:r>
            <a:r>
              <a:rPr lang="en-US" dirty="0"/>
              <a:t>: Documentation </a:t>
            </a:r>
            <a:r>
              <a:rPr lang="en-US" dirty="0" smtClean="0"/>
              <a:t>Lead/Developer</a:t>
            </a:r>
            <a:endParaRPr lang="en-US" dirty="0"/>
          </a:p>
          <a:p>
            <a:r>
              <a:rPr lang="en-US" b="1" dirty="0"/>
              <a:t>Tommy Parnell</a:t>
            </a:r>
            <a:r>
              <a:rPr lang="en-US" dirty="0"/>
              <a:t>: Development </a:t>
            </a:r>
            <a:r>
              <a:rPr lang="en-US" dirty="0" smtClean="0"/>
              <a:t>Lead/Documentation</a:t>
            </a:r>
            <a:endParaRPr lang="en-US" dirty="0"/>
          </a:p>
          <a:p>
            <a:r>
              <a:rPr lang="en-US" b="1" dirty="0"/>
              <a:t>James Ruiz</a:t>
            </a:r>
            <a:r>
              <a:rPr lang="en-US" dirty="0"/>
              <a:t>: Developer/Tester</a:t>
            </a:r>
          </a:p>
          <a:p>
            <a:endParaRPr lang="en-US" b="1" dirty="0"/>
          </a:p>
        </p:txBody>
      </p:sp>
    </p:spTree>
    <p:extLst>
      <p:ext uri="{BB962C8B-B14F-4D97-AF65-F5344CB8AC3E}">
        <p14:creationId xmlns:p14="http://schemas.microsoft.com/office/powerpoint/2010/main" val="376167817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8.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ags/tag9.xml><?xml version="1.0" encoding="utf-8"?>
<p:tagLst xmlns:a="http://schemas.openxmlformats.org/drawingml/2006/main" xmlns:r="http://schemas.openxmlformats.org/officeDocument/2006/relationships" xmlns:p="http://schemas.openxmlformats.org/presentationml/2006/main">
  <p:tag name="DVSHAPEID" val="IaLJDTdCySrUB2DNXQJ7PB"/>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3501ADB-0687-4C08-ACC7-50606E233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0</TotalTime>
  <Words>623</Words>
  <Application>Microsoft Office PowerPoint</Application>
  <PresentationFormat>On-screen Show (4:3)</PresentationFormat>
  <Paragraphs>93</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Georgia</vt:lpstr>
      <vt:lpstr>Project Status Report</vt:lpstr>
      <vt:lpstr>Project Status Report 1</vt:lpstr>
      <vt:lpstr>Project Overview</vt:lpstr>
      <vt:lpstr>Architecture</vt:lpstr>
      <vt:lpstr>Functional Requirements</vt:lpstr>
      <vt:lpstr>Progress Chart</vt:lpstr>
      <vt:lpstr>Current Status</vt:lpstr>
      <vt:lpstr>Looking Ahead</vt:lpstr>
      <vt:lpstr>Ehrgo Health Team Members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2016-03-11T03:29:21Z</dcterms:created>
  <dcterms:modified xsi:type="dcterms:W3CDTF">2016-03-11T04:31:09Z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TC016745569991</vt:lpwstr>
  </property>
</Properties>
</file>