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3" r:id="rId5"/>
    <p:sldId id="277" r:id="rId6"/>
    <p:sldId id="278" r:id="rId7"/>
    <p:sldId id="279" r:id="rId8"/>
    <p:sldId id="280" r:id="rId9"/>
    <p:sldId id="281" r:id="rId10"/>
    <p:sldId id="282" r:id="rId11"/>
    <p:sldId id="283" r:id="rId12"/>
    <p:sldId id="284" r:id="rId13"/>
    <p:sldId id="285" r:id="rId14"/>
    <p:sldId id="286" r:id="rId15"/>
    <p:sldId id="287" r:id="rId16"/>
    <p:sldId id="290" r:id="rId17"/>
    <p:sldId id="288" r:id="rId18"/>
    <p:sldId id="289" r:id="rId19"/>
    <p:sldId id="291" r:id="rId20"/>
    <p:sldId id="294" r:id="rId21"/>
    <p:sldId id="293" r:id="rId22"/>
    <p:sldId id="295" r:id="rId23"/>
    <p:sldId id="296" r:id="rId24"/>
    <p:sldId id="297"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9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67261-AECA-4BAD-9A78-621A647A1B0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79FDC-9647-4014-B7A8-CE3FC8965C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54C7DBF-C283-4581-9C6B-D5C84AD4FA7F}"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dirty="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54C7DBF-C283-4581-9C6B-D5C84AD4FA7F}"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准同频组网卫星移动通信资源调度方案研究</a:t>
            </a:r>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109809C-35E2-46A0-862B-3B7C8839671E}" type="slidenum">
              <a:rPr lang="zh-CN" altLang="en-US"/>
            </a:fld>
            <a:endParaRPr lang="zh-CN" altLang="en-US"/>
          </a:p>
        </p:txBody>
      </p:sp>
    </p:spTree>
  </p:cSld>
  <p:clrMapOvr>
    <a:masterClrMapping/>
  </p:clrMapOvr>
  <p:transition advTm="17068"/>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准同频组网卫星移动通信资源调度方案研究</a:t>
            </a:r>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109809C-35E2-46A0-862B-3B7C8839671E}" type="slidenum">
              <a:rPr lang="zh-CN" altLang="en-US"/>
            </a:fld>
            <a:endParaRPr lang="zh-CN" altLang="en-US"/>
          </a:p>
        </p:txBody>
      </p:sp>
    </p:spTree>
  </p:cSld>
  <p:clrMapOvr>
    <a:masterClrMapping/>
  </p:clrMapOvr>
  <p:transition advTm="17068"/>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34925"/>
            <a:ext cx="10380133" cy="877888"/>
          </a:xfrm>
        </p:spPr>
        <p:txBody>
          <a:bodyPr/>
          <a:lstStyle>
            <a:lvl1pPr>
              <a:defRPr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02154" y="1252539"/>
            <a:ext cx="10515600" cy="4351338"/>
          </a:xfrm>
        </p:spPr>
        <p:txBody>
          <a:bodyPr/>
          <a:lstStyle>
            <a:lvl1pPr marL="398780" indent="-39878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1pPr>
            <a:lvl2pPr marL="805180" indent="-34798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1262380" indent="-34798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3pPr>
            <a:lvl4pPr marL="1659255" indent="-287655">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4pPr>
            <a:lvl5pPr marL="2057400" indent="-228600">
              <a:lnSpc>
                <a:spcPct val="150000"/>
              </a:lnSpc>
              <a:buFont typeface="Wingdings" panose="05000000000000000000" pitchFamily="2" charset="2"/>
              <a:buChar char="n"/>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3903F-A844-4273-9D5F-12E77F101F9B}" type="slidenum">
              <a:rPr lang="zh-CN" altLang="en-US" smtClean="0"/>
            </a:fld>
            <a:endParaRPr lang="zh-CN" altLang="en-US"/>
          </a:p>
        </p:txBody>
      </p:sp>
      <p:sp>
        <p:nvSpPr>
          <p:cNvPr id="7" name="矩形 6"/>
          <p:cNvSpPr/>
          <p:nvPr userDrawn="1"/>
        </p:nvSpPr>
        <p:spPr>
          <a:xfrm>
            <a:off x="0" y="6569074"/>
            <a:ext cx="12192000" cy="287338"/>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8" name="Picture 2" descr="E:\实验室项目\0毕设相关\0毕业论文\答辩PPT\标志_红色.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148358" y="374651"/>
            <a:ext cx="10080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userDrawn="1"/>
        </p:nvCxnSpPr>
        <p:spPr>
          <a:xfrm flipV="1">
            <a:off x="0" y="877888"/>
            <a:ext cx="10016067" cy="794"/>
          </a:xfrm>
          <a:prstGeom prst="line">
            <a:avLst/>
          </a:prstGeom>
          <a:ln w="28575">
            <a:solidFill>
              <a:srgbClr val="8B0012"/>
            </a:solidFill>
          </a:ln>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11252200" y="877888"/>
            <a:ext cx="939800" cy="0"/>
          </a:xfrm>
          <a:prstGeom prst="line">
            <a:avLst/>
          </a:prstGeom>
          <a:ln w="28575">
            <a:solidFill>
              <a:srgbClr val="8B0012"/>
            </a:solidFill>
          </a:ln>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D86ECA4-4FC1-4D2E-A45B-38A221761AB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23903F-A844-4273-9D5F-12E77F101F9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6ECA4-4FC1-4D2E-A45B-38A221761AB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3903F-A844-4273-9D5F-12E77F101F9B}" type="slidenum">
              <a:rPr lang="zh-CN" altLang="en-US" smtClean="0"/>
            </a:fld>
            <a:endParaRPr lang="zh-CN" altLang="en-US"/>
          </a:p>
        </p:txBody>
      </p:sp>
      <p:sp>
        <p:nvSpPr>
          <p:cNvPr id="12" name="日期占位符 3"/>
          <p:cNvSpPr txBox="1"/>
          <p:nvPr userDrawn="1"/>
        </p:nvSpPr>
        <p:spPr>
          <a:xfrm>
            <a:off x="0" y="6570662"/>
            <a:ext cx="3492500" cy="285750"/>
          </a:xfrm>
          <a:prstGeom prst="rect">
            <a:avLst/>
          </a:prstGeom>
        </p:spPr>
        <p:txBody>
          <a:bodyPr/>
          <a:lstStyle>
            <a:defPPr>
              <a:defRPr lang="zh-CN"/>
            </a:defPPr>
            <a:lvl1pPr marL="0" algn="l" defTabSz="914400" rtl="0" eaLnBrk="1" latinLnBrk="0" hangingPunct="1">
              <a:defRPr sz="1200" b="1" kern="1200">
                <a:solidFill>
                  <a:schemeClr val="bg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dirty="0"/>
              <a:t>Data</a:t>
            </a:r>
            <a:r>
              <a:rPr lang="en-US" altLang="zh-CN" baseline="0" dirty="0"/>
              <a:t> Intelligence </a:t>
            </a:r>
            <a:r>
              <a:rPr lang="zh-CN" altLang="en-US" baseline="0" dirty="0"/>
              <a:t>小班课</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orgesleka/used-cars-databa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nsbecker/nba-shot-log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2"/>
          <p:cNvGrpSpPr/>
          <p:nvPr/>
        </p:nvGrpSpPr>
        <p:grpSpPr bwMode="auto">
          <a:xfrm>
            <a:off x="2495550" y="908050"/>
            <a:ext cx="2160588" cy="592138"/>
            <a:chOff x="971600" y="908720"/>
            <a:chExt cx="6581461" cy="1800200"/>
          </a:xfrm>
        </p:grpSpPr>
        <p:pic>
          <p:nvPicPr>
            <p:cNvPr id="4108" name="Picture 2" descr="E:\实验室项目\0毕设相关\0毕业论文\答辩PPT\标志_红色.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908720"/>
              <a:ext cx="18002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3" descr="E:\实验室项目\0毕设相关\0毕业论文\答辩PPT\中英文校名_红色.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449" y="908720"/>
              <a:ext cx="4483612"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矩形 4"/>
          <p:cNvSpPr/>
          <p:nvPr/>
        </p:nvSpPr>
        <p:spPr>
          <a:xfrm>
            <a:off x="0" y="1887881"/>
            <a:ext cx="12192000" cy="208823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标题 5"/>
          <p:cNvSpPr txBox="1"/>
          <p:nvPr/>
        </p:nvSpPr>
        <p:spPr>
          <a:xfrm>
            <a:off x="1685515" y="2776289"/>
            <a:ext cx="8876481" cy="827241"/>
          </a:xfrm>
          <a:prstGeom prst="rect">
            <a:avLst/>
          </a:prstGeom>
        </p:spPr>
        <p:txBody>
          <a:bodyPr/>
          <a:lstStyle>
            <a:lvl1pPr algn="ctr" rtl="0" eaLnBrk="0" fontAlgn="base" hangingPunct="0">
              <a:spcBef>
                <a:spcPct val="0"/>
              </a:spcBef>
              <a:spcAft>
                <a:spcPct val="0"/>
              </a:spcAft>
              <a:defRPr sz="4400" kern="1200">
                <a:solidFill>
                  <a:schemeClr val="tx1"/>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2pPr>
            <a:lvl3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3pPr>
            <a:lvl4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4pPr>
            <a:lvl5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zh-CN" altLang="en-US" sz="4800" dirty="0">
              <a:solidFill>
                <a:schemeClr val="bg1"/>
              </a:solidFill>
              <a:latin typeface="+mj-ea"/>
              <a:ea typeface="+mj-ea"/>
            </a:endParaRPr>
          </a:p>
        </p:txBody>
      </p:sp>
      <p:sp>
        <p:nvSpPr>
          <p:cNvPr id="12" name="Subtitle 2"/>
          <p:cNvSpPr txBox="1"/>
          <p:nvPr/>
        </p:nvSpPr>
        <p:spPr bwMode="auto">
          <a:xfrm>
            <a:off x="1524000" y="2221745"/>
            <a:ext cx="9324000" cy="793770"/>
          </a:xfrm>
          <a:prstGeom prst="rect">
            <a:avLst/>
          </a:prstGeom>
          <a:noFill/>
          <a:ln>
            <a:miter lim="800000"/>
          </a:ln>
        </p:spPr>
        <p:txBody>
          <a:bodyPr vert="horz" wrap="square" tIns="45711" rIns="91421" bIns="45711" numCol="1"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华文楷体" panose="02010600040101010101" pitchFamily="2" charset="-122"/>
                <a:ea typeface="华文中宋"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华文楷体" panose="02010600040101010101" pitchFamily="2" charset="-122"/>
                <a:ea typeface="华文中宋"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华文楷体" panose="02010600040101010101" pitchFamily="2" charset="-122"/>
                <a:ea typeface="华文中宋"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4000" b="1" dirty="0">
                <a:solidFill>
                  <a:schemeClr val="bg1"/>
                </a:solidFill>
                <a:latin typeface="微软雅黑" panose="020B0503020204020204" pitchFamily="34" charset="-122"/>
                <a:ea typeface="微软雅黑" panose="020B0503020204020204" pitchFamily="34" charset="-122"/>
              </a:rPr>
              <a:t>《</a:t>
            </a:r>
            <a:r>
              <a:rPr lang="zh-CN" altLang="en-US" sz="4000" b="1" dirty="0">
                <a:solidFill>
                  <a:schemeClr val="bg1"/>
                </a:solidFill>
                <a:latin typeface="微软雅黑" panose="020B0503020204020204" pitchFamily="34" charset="-122"/>
                <a:ea typeface="微软雅黑" panose="020B0503020204020204" pitchFamily="34" charset="-122"/>
              </a:rPr>
              <a:t>人工智能引论</a:t>
            </a:r>
            <a:r>
              <a:rPr lang="en-US" altLang="zh-CN" sz="4000" b="1" dirty="0">
                <a:solidFill>
                  <a:schemeClr val="bg1"/>
                </a:solidFill>
                <a:latin typeface="微软雅黑" panose="020B0503020204020204" pitchFamily="34" charset="-122"/>
                <a:ea typeface="微软雅黑" panose="020B0503020204020204" pitchFamily="34" charset="-122"/>
              </a:rPr>
              <a:t>》</a:t>
            </a:r>
            <a:r>
              <a:rPr lang="zh-CN" altLang="en-US" sz="4000" b="1" dirty="0">
                <a:solidFill>
                  <a:schemeClr val="bg1"/>
                </a:solidFill>
                <a:latin typeface="微软雅黑" panose="020B0503020204020204" pitchFamily="34" charset="-122"/>
                <a:ea typeface="微软雅黑" panose="020B0503020204020204" pitchFamily="34" charset="-122"/>
              </a:rPr>
              <a:t>实践课</a:t>
            </a:r>
            <a:endParaRPr lang="en-US" altLang="zh-CN" sz="4000" b="1" dirty="0">
              <a:solidFill>
                <a:schemeClr val="bg1"/>
              </a:solidFill>
              <a:latin typeface="微软雅黑" panose="020B0503020204020204" pitchFamily="34" charset="-122"/>
              <a:ea typeface="微软雅黑" panose="020B0503020204020204" pitchFamily="34" charset="-122"/>
            </a:endParaRPr>
          </a:p>
          <a:p>
            <a:pPr marL="0" indent="0" algn="ctr">
              <a:buNone/>
            </a:pPr>
            <a:r>
              <a:rPr lang="zh-CN" altLang="en-US" sz="4000" b="1" dirty="0">
                <a:solidFill>
                  <a:schemeClr val="bg1"/>
                </a:solidFill>
                <a:latin typeface="微软雅黑" panose="020B0503020204020204" pitchFamily="34" charset="-122"/>
                <a:ea typeface="微软雅黑" panose="020B0503020204020204" pitchFamily="34" charset="-122"/>
              </a:rPr>
              <a:t>大作业要求</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5" name="Subtitle 2"/>
          <p:cNvSpPr txBox="1"/>
          <p:nvPr/>
        </p:nvSpPr>
        <p:spPr bwMode="auto">
          <a:xfrm>
            <a:off x="6944375" y="4750270"/>
            <a:ext cx="4283968" cy="1212697"/>
          </a:xfrm>
          <a:prstGeom prst="rect">
            <a:avLst/>
          </a:prstGeom>
          <a:noFill/>
          <a:ln>
            <a:miter lim="800000"/>
          </a:ln>
        </p:spPr>
        <p:txBody>
          <a:bodyPr vert="horz" wrap="square" tIns="45711" rIns="91421" bIns="45711" numCol="1"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华文楷体" panose="02010600040101010101" pitchFamily="2" charset="-122"/>
                <a:ea typeface="华文中宋"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华文楷体" panose="02010600040101010101" pitchFamily="2" charset="-122"/>
                <a:ea typeface="华文中宋"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华文楷体" panose="02010600040101010101" pitchFamily="2" charset="-122"/>
                <a:ea typeface="华文中宋"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zh-CN" altLang="en-US" sz="2000" dirty="0">
                <a:latin typeface="微软雅黑" panose="020B0503020204020204" pitchFamily="34" charset="-122"/>
                <a:ea typeface="微软雅黑" panose="020B0503020204020204" pitchFamily="34" charset="-122"/>
              </a:rPr>
              <a:t>  北京大学信息科学技术学院</a:t>
            </a:r>
            <a:endParaRPr lang="en-US" altLang="zh-CN" sz="2000" dirty="0">
              <a:latin typeface="微软雅黑" panose="020B0503020204020204" pitchFamily="34" charset="-122"/>
              <a:ea typeface="微软雅黑" panose="020B0503020204020204" pitchFamily="34" charset="-122"/>
            </a:endParaRPr>
          </a:p>
          <a:p>
            <a:pPr marL="0" indent="0" algn="ctr">
              <a:lnSpc>
                <a:spcPct val="150000"/>
              </a:lnSpc>
              <a:buNone/>
            </a:pPr>
            <a:r>
              <a:rPr lang="zh-CN" altLang="en-US" sz="2000" dirty="0">
                <a:latin typeface="微软雅黑" panose="020B0503020204020204" pitchFamily="34" charset="-122"/>
                <a:ea typeface="微软雅黑" panose="020B0503020204020204" pitchFamily="34" charset="-122"/>
              </a:rPr>
              <a:t>童云海</a:t>
            </a:r>
            <a:endParaRPr lang="en-US" altLang="zh-CN" sz="2000" dirty="0">
              <a:latin typeface="微软雅黑" panose="020B0503020204020204" pitchFamily="34" charset="-122"/>
              <a:ea typeface="微软雅黑" panose="020B0503020204020204" pitchFamily="34" charset="-122"/>
            </a:endParaRPr>
          </a:p>
          <a:p>
            <a:pPr marL="0" indent="0" algn="ctr">
              <a:lnSpc>
                <a:spcPct val="150000"/>
              </a:lnSpc>
              <a:buNone/>
            </a:pPr>
            <a:r>
              <a:rPr lang="en-US" altLang="zh-CN" sz="2000" dirty="0">
                <a:latin typeface="微软雅黑" panose="020B0503020204020204" pitchFamily="34" charset="-122"/>
                <a:ea typeface="微软雅黑" panose="020B0503020204020204" pitchFamily="34" charset="-122"/>
              </a:rPr>
              <a:t>2020</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04</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02</a:t>
            </a:r>
            <a:r>
              <a:rPr lang="zh-CN" altLang="en-US" sz="2000" dirty="0">
                <a:latin typeface="微软雅黑" panose="020B0503020204020204" pitchFamily="34" charset="-122"/>
                <a:ea typeface="微软雅黑" panose="020B0503020204020204" pitchFamily="34" charset="-122"/>
              </a:rPr>
              <a:t>日</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advTm="912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信用卡评分建模分析</a:t>
            </a:r>
            <a:endParaRPr lang="zh-CN" altLang="en-US" dirty="0"/>
          </a:p>
        </p:txBody>
      </p:sp>
      <p:graphicFrame>
        <p:nvGraphicFramePr>
          <p:cNvPr id="4" name="表格 3"/>
          <p:cNvGraphicFramePr>
            <a:graphicFrameLocks noGrp="1"/>
          </p:cNvGraphicFramePr>
          <p:nvPr/>
        </p:nvGraphicFramePr>
        <p:xfrm>
          <a:off x="833701" y="1490869"/>
          <a:ext cx="9423483" cy="4377195"/>
        </p:xfrm>
        <a:graphic>
          <a:graphicData uri="http://schemas.openxmlformats.org/drawingml/2006/table">
            <a:tbl>
              <a:tblPr firstRow="1" bandRow="1"/>
              <a:tblGrid>
                <a:gridCol w="3141161"/>
                <a:gridCol w="4148216"/>
                <a:gridCol w="2134106"/>
              </a:tblGrid>
              <a:tr h="421508">
                <a:tc>
                  <a:txBody>
                    <a:bodyPr/>
                    <a:lstStyle/>
                    <a:p>
                      <a:pPr algn="ctr"/>
                      <a:r>
                        <a:rPr lang="zh-CN" altLang="en-US" sz="2000" dirty="0">
                          <a:latin typeface="微软雅黑" panose="020B0503020204020204" pitchFamily="34" charset="-122"/>
                          <a:ea typeface="微软雅黑" panose="020B0503020204020204" pitchFamily="34" charset="-122"/>
                        </a:rPr>
                        <a:t>属性名</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描述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类型</a:t>
                      </a:r>
                      <a:endParaRPr lang="zh-CN" altLang="en-US" sz="2000" dirty="0">
                        <a:latin typeface="微软雅黑" panose="020B0503020204020204" pitchFamily="34" charset="-122"/>
                        <a:ea typeface="微软雅黑" panose="020B0503020204020204" pitchFamily="34" charset="-122"/>
                      </a:endParaRPr>
                    </a:p>
                  </a:txBody>
                  <a:tcPr/>
                </a:tc>
              </a:tr>
              <a:tr h="745744">
                <a:tc>
                  <a:txBody>
                    <a:bodyPr/>
                    <a:lstStyle/>
                    <a:p>
                      <a:pPr algn="ctr"/>
                      <a:r>
                        <a:rPr lang="en-US" altLang="zh-CN" sz="2000" kern="1200" dirty="0">
                          <a:effectLst/>
                          <a:latin typeface="微软雅黑" panose="020B0503020204020204" pitchFamily="34" charset="-122"/>
                          <a:ea typeface="微软雅黑" panose="020B0503020204020204" pitchFamily="34" charset="-122"/>
                        </a:rPr>
                        <a:t>NumberOfTimes90DaysLate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90</a:t>
                      </a:r>
                      <a:r>
                        <a:rPr lang="zh-CN" altLang="en-US" sz="2000" kern="1200" dirty="0">
                          <a:effectLst/>
                          <a:latin typeface="微软雅黑" panose="020B0503020204020204" pitchFamily="34" charset="-122"/>
                          <a:ea typeface="微软雅黑" panose="020B0503020204020204" pitchFamily="34" charset="-122"/>
                        </a:rPr>
                        <a:t>天或以上贷款逾期未还的次数。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r h="1069981">
                <a:tc>
                  <a:txBody>
                    <a:bodyPr/>
                    <a:lstStyle/>
                    <a:p>
                      <a:pPr algn="ctr"/>
                      <a:r>
                        <a:rPr lang="en-US" altLang="zh-CN" sz="2000" kern="1200" dirty="0" err="1">
                          <a:effectLst/>
                          <a:latin typeface="微软雅黑" panose="020B0503020204020204" pitchFamily="34" charset="-122"/>
                          <a:ea typeface="微软雅黑" panose="020B0503020204020204" pitchFamily="34" charset="-122"/>
                        </a:rPr>
                        <a:t>NumberRealEstateLoansOrLines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kern="1200" dirty="0">
                          <a:effectLst/>
                          <a:latin typeface="微软雅黑" panose="020B0503020204020204" pitchFamily="34" charset="-122"/>
                          <a:ea typeface="微软雅黑" panose="020B0503020204020204" pitchFamily="34" charset="-122"/>
                        </a:rPr>
                        <a:t>抵押和房地产数量（包括房屋净值信用额度）</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r h="1069981">
                <a:tc>
                  <a:txBody>
                    <a:bodyPr/>
                    <a:lstStyle/>
                    <a:p>
                      <a:pPr algn="ctr"/>
                      <a:r>
                        <a:rPr lang="en-US" altLang="zh-CN" sz="2000" kern="1200" dirty="0">
                          <a:effectLst/>
                          <a:latin typeface="微软雅黑" panose="020B0503020204020204" pitchFamily="34" charset="-122"/>
                          <a:ea typeface="微软雅黑" panose="020B0503020204020204" pitchFamily="34" charset="-122"/>
                        </a:rPr>
                        <a:t>NumberOfTime60-89DaysPastDueNotWorse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60-89</a:t>
                      </a:r>
                      <a:r>
                        <a:rPr lang="zh-CN" altLang="en-US" sz="2000" kern="1200" dirty="0">
                          <a:effectLst/>
                          <a:latin typeface="微软雅黑" panose="020B0503020204020204" pitchFamily="34" charset="-122"/>
                          <a:ea typeface="微软雅黑" panose="020B0503020204020204" pitchFamily="34" charset="-122"/>
                        </a:rPr>
                        <a:t>天欠款逾期次数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r h="1069981">
                <a:tc>
                  <a:txBody>
                    <a:bodyPr/>
                    <a:lstStyle/>
                    <a:p>
                      <a:pPr algn="ctr"/>
                      <a:r>
                        <a:rPr lang="en-US" altLang="zh-CN" sz="2000" kern="1200" dirty="0" err="1">
                          <a:effectLst/>
                          <a:latin typeface="微软雅黑" panose="020B0503020204020204" pitchFamily="34" charset="-122"/>
                          <a:ea typeface="微软雅黑" panose="020B0503020204020204" pitchFamily="34" charset="-122"/>
                        </a:rPr>
                        <a:t>NumberOfDependents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kern="1200" dirty="0">
                          <a:effectLst/>
                          <a:latin typeface="微软雅黑" panose="020B0503020204020204" pitchFamily="34" charset="-122"/>
                          <a:ea typeface="微软雅黑" panose="020B0503020204020204" pitchFamily="34" charset="-122"/>
                        </a:rPr>
                        <a:t>家庭成员数目（比如说配偶子女，但不包括他自己）</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endParaRPr lang="zh-CN" altLang="en-US" dirty="0"/>
          </a:p>
        </p:txBody>
      </p:sp>
      <p:sp>
        <p:nvSpPr>
          <p:cNvPr id="3" name="内容占位符 2"/>
          <p:cNvSpPr>
            <a:spLocks noGrp="1"/>
          </p:cNvSpPr>
          <p:nvPr>
            <p:ph idx="1"/>
          </p:nvPr>
        </p:nvSpPr>
        <p:spPr>
          <a:xfrm>
            <a:off x="366809" y="1280248"/>
            <a:ext cx="10515600" cy="4351338"/>
          </a:xfrm>
        </p:spPr>
        <p:txBody>
          <a:bodyPr/>
          <a:lstStyle/>
          <a:p>
            <a:r>
              <a:rPr lang="zh-CN" altLang="en-US" dirty="0"/>
              <a:t>使用某种自己感兴趣的方法，分析数据不同特征对于用户信用评分的重要程度，以及不同特征之间的相关关系。</a:t>
            </a:r>
            <a:endParaRPr lang="en-US" altLang="zh-CN" dirty="0"/>
          </a:p>
          <a:p>
            <a:r>
              <a:rPr lang="zh-CN" altLang="en-US" dirty="0"/>
              <a:t>完成信用评分（</a:t>
            </a:r>
            <a:r>
              <a:rPr lang="en-US" altLang="zh-CN" dirty="0"/>
              <a:t>300-900</a:t>
            </a:r>
            <a:r>
              <a:rPr lang="zh-CN" altLang="en-US" dirty="0"/>
              <a:t>分）算法的建模以及算法实现（方法不限，例如：传统机器学习方法）</a:t>
            </a:r>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电影数据分析和电影推荐模型</a:t>
            </a:r>
            <a:endParaRPr lang="zh-CN" altLang="en-US" dirty="0"/>
          </a:p>
        </p:txBody>
      </p:sp>
      <p:sp>
        <p:nvSpPr>
          <p:cNvPr id="3" name="内容占位符 2"/>
          <p:cNvSpPr>
            <a:spLocks noGrp="1"/>
          </p:cNvSpPr>
          <p:nvPr>
            <p:ph idx="1"/>
          </p:nvPr>
        </p:nvSpPr>
        <p:spPr>
          <a:xfrm>
            <a:off x="302154" y="1252539"/>
            <a:ext cx="10515600" cy="5116456"/>
          </a:xfrm>
        </p:spPr>
        <p:txBody>
          <a:bodyPr>
            <a:normAutofit/>
          </a:bodyPr>
          <a:lstStyle/>
          <a:p>
            <a:r>
              <a:rPr lang="zh-CN" altLang="en-US" dirty="0"/>
              <a:t>数据来源</a:t>
            </a:r>
            <a:endParaRPr lang="en-US" altLang="zh-CN" dirty="0"/>
          </a:p>
          <a:p>
            <a:pPr lvl="1"/>
            <a:r>
              <a:rPr lang="en-US" altLang="zh-CN" dirty="0" err="1"/>
              <a:t>kaggle</a:t>
            </a:r>
            <a:r>
              <a:rPr lang="zh-CN" altLang="en-US" dirty="0"/>
              <a:t>上的</a:t>
            </a:r>
            <a:r>
              <a:rPr lang="en-US" altLang="zh-CN" dirty="0"/>
              <a:t>IMDB 5000 Movie Dataset</a:t>
            </a:r>
            <a:r>
              <a:rPr lang="zh-CN" altLang="en-US" dirty="0"/>
              <a:t>数据集    </a:t>
            </a:r>
            <a:endParaRPr lang="en-US" altLang="zh-CN" dirty="0"/>
          </a:p>
          <a:p>
            <a:pPr lvl="1"/>
            <a:r>
              <a:rPr lang="zh-CN" altLang="en-US" dirty="0"/>
              <a:t>网站：</a:t>
            </a:r>
            <a:r>
              <a:rPr lang="en-US" altLang="zh-CN" dirty="0"/>
              <a:t>https://www.kaggle.com/tmdb/tmdb-movie-metadata</a:t>
            </a:r>
            <a:endParaRPr lang="en-US" altLang="zh-CN" dirty="0"/>
          </a:p>
          <a:p>
            <a:r>
              <a:rPr lang="zh-CN" altLang="en-US" dirty="0"/>
              <a:t>数据介绍</a:t>
            </a:r>
            <a:endParaRPr lang="en-US" altLang="zh-CN" dirty="0"/>
          </a:p>
          <a:p>
            <a:pPr lvl="1"/>
            <a:r>
              <a:rPr lang="zh-CN" altLang="en-US" dirty="0"/>
              <a:t>主要为欧美地区</a:t>
            </a:r>
            <a:r>
              <a:rPr lang="en-US" altLang="zh-CN" dirty="0"/>
              <a:t>1916-2017</a:t>
            </a:r>
            <a:r>
              <a:rPr lang="zh-CN" altLang="en-US" dirty="0"/>
              <a:t>年间的</a:t>
            </a:r>
            <a:r>
              <a:rPr lang="en-US" altLang="zh-CN" dirty="0"/>
              <a:t>4802</a:t>
            </a:r>
            <a:r>
              <a:rPr lang="zh-CN" altLang="en-US" dirty="0"/>
              <a:t>部电影数据，包含两个文件：</a:t>
            </a:r>
            <a:endParaRPr lang="en-US" altLang="zh-CN" dirty="0"/>
          </a:p>
          <a:p>
            <a:pPr lvl="2"/>
            <a:r>
              <a:rPr lang="en-US" altLang="zh-CN" dirty="0"/>
              <a:t>tmdb_5000_movies.csv  </a:t>
            </a:r>
            <a:r>
              <a:rPr lang="zh-CN" altLang="en-US" dirty="0"/>
              <a:t>存放电影的基本信息</a:t>
            </a:r>
            <a:endParaRPr lang="en-US" altLang="zh-CN" dirty="0"/>
          </a:p>
          <a:p>
            <a:pPr lvl="2"/>
            <a:r>
              <a:rPr lang="en-US" altLang="zh-CN" dirty="0"/>
              <a:t>tmdb_5000_credits.csv   </a:t>
            </a:r>
            <a:r>
              <a:rPr lang="zh-CN" altLang="en-US" dirty="0"/>
              <a:t>存放电影的演职员信息</a:t>
            </a:r>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电影数据分析和电影推荐模型</a:t>
            </a:r>
            <a:endParaRPr lang="zh-CN" altLang="en-US" dirty="0"/>
          </a:p>
        </p:txBody>
      </p:sp>
      <p:sp>
        <p:nvSpPr>
          <p:cNvPr id="3" name="内容占位符 2"/>
          <p:cNvSpPr>
            <a:spLocks noGrp="1"/>
          </p:cNvSpPr>
          <p:nvPr>
            <p:ph idx="1"/>
          </p:nvPr>
        </p:nvSpPr>
        <p:spPr>
          <a:xfrm>
            <a:off x="302153" y="1252538"/>
            <a:ext cx="11766021" cy="5442459"/>
          </a:xfrm>
        </p:spPr>
        <p:txBody>
          <a:bodyPr>
            <a:noAutofit/>
          </a:bodyPr>
          <a:lstStyle/>
          <a:p>
            <a:r>
              <a:rPr lang="en-US" altLang="zh-CN" sz="2000" dirty="0"/>
              <a:t>budget - The budget in which the movie was made.</a:t>
            </a:r>
            <a:endParaRPr lang="en-US" altLang="zh-CN" sz="2000" dirty="0"/>
          </a:p>
          <a:p>
            <a:r>
              <a:rPr lang="en-US" altLang="zh-CN" sz="2000" dirty="0"/>
              <a:t>genre - The genre of the movie, Action, Comedy ,Thriller etc.</a:t>
            </a:r>
            <a:endParaRPr lang="en-US" altLang="zh-CN" sz="2000" dirty="0"/>
          </a:p>
          <a:p>
            <a:r>
              <a:rPr lang="en-US" altLang="zh-CN" sz="2000" dirty="0"/>
              <a:t>homepage - A link to the homepage of the movie.</a:t>
            </a:r>
            <a:endParaRPr lang="en-US" altLang="zh-CN" sz="2000" dirty="0"/>
          </a:p>
          <a:p>
            <a:r>
              <a:rPr lang="en-US" altLang="zh-CN" sz="2000" dirty="0"/>
              <a:t>id - This is </a:t>
            </a:r>
            <a:r>
              <a:rPr lang="en-US" altLang="zh-CN" sz="2000" dirty="0" err="1"/>
              <a:t>infact</a:t>
            </a:r>
            <a:r>
              <a:rPr lang="en-US" altLang="zh-CN" sz="2000" dirty="0"/>
              <a:t> the </a:t>
            </a:r>
            <a:r>
              <a:rPr lang="en-US" altLang="zh-CN" sz="2000" dirty="0" err="1"/>
              <a:t>movie_id</a:t>
            </a:r>
            <a:r>
              <a:rPr lang="en-US" altLang="zh-CN" sz="2000" dirty="0"/>
              <a:t> as in the first dataset.</a:t>
            </a:r>
            <a:endParaRPr lang="en-US" altLang="zh-CN" sz="2000" dirty="0"/>
          </a:p>
          <a:p>
            <a:r>
              <a:rPr lang="en-US" altLang="zh-CN" sz="2000" dirty="0"/>
              <a:t>keywords - The keywords or tags related to the movie.</a:t>
            </a:r>
            <a:endParaRPr lang="en-US" altLang="zh-CN" sz="2000" dirty="0"/>
          </a:p>
          <a:p>
            <a:r>
              <a:rPr lang="en-US" altLang="zh-CN" sz="2000" dirty="0" err="1"/>
              <a:t>original_language</a:t>
            </a:r>
            <a:r>
              <a:rPr lang="en-US" altLang="zh-CN" sz="2000" dirty="0"/>
              <a:t> - The language in which the movie was made.</a:t>
            </a:r>
            <a:endParaRPr lang="en-US" altLang="zh-CN" sz="2000" dirty="0"/>
          </a:p>
          <a:p>
            <a:r>
              <a:rPr lang="en-US" altLang="zh-CN" sz="2000" dirty="0" err="1"/>
              <a:t>original_title</a:t>
            </a:r>
            <a:r>
              <a:rPr lang="en-US" altLang="zh-CN" sz="2000" dirty="0"/>
              <a:t> - The title of the movie before translation or adaptation.</a:t>
            </a:r>
            <a:endParaRPr lang="en-US" altLang="zh-CN" sz="2000" dirty="0"/>
          </a:p>
          <a:p>
            <a:r>
              <a:rPr lang="en-US" altLang="zh-CN" sz="2000" dirty="0"/>
              <a:t>overview - A brief description of the movie.</a:t>
            </a:r>
            <a:endParaRPr lang="en-US" altLang="zh-C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电影数据分析和电影推荐模型</a:t>
            </a:r>
            <a:endParaRPr lang="zh-CN" altLang="en-US" dirty="0"/>
          </a:p>
        </p:txBody>
      </p:sp>
      <p:sp>
        <p:nvSpPr>
          <p:cNvPr id="3" name="内容占位符 2"/>
          <p:cNvSpPr>
            <a:spLocks noGrp="1"/>
          </p:cNvSpPr>
          <p:nvPr>
            <p:ph idx="1"/>
          </p:nvPr>
        </p:nvSpPr>
        <p:spPr>
          <a:xfrm>
            <a:off x="411211" y="1260928"/>
            <a:ext cx="10515600" cy="4548186"/>
          </a:xfrm>
        </p:spPr>
        <p:txBody>
          <a:bodyPr>
            <a:normAutofit fontScale="70000" lnSpcReduction="20000"/>
          </a:bodyPr>
          <a:lstStyle/>
          <a:p>
            <a:r>
              <a:rPr lang="en-US" altLang="zh-CN" sz="3200" dirty="0"/>
              <a:t>popularity - A numeric quantity specifying the movie popularity.</a:t>
            </a:r>
            <a:endParaRPr lang="en-US" altLang="zh-CN" sz="3200" dirty="0"/>
          </a:p>
          <a:p>
            <a:r>
              <a:rPr lang="en-US" altLang="zh-CN" sz="3200" dirty="0" err="1"/>
              <a:t>production_companies</a:t>
            </a:r>
            <a:r>
              <a:rPr lang="en-US" altLang="zh-CN" sz="3200" dirty="0"/>
              <a:t> - The production house of the movie.</a:t>
            </a:r>
            <a:endParaRPr lang="en-US" altLang="zh-CN" sz="3200" dirty="0"/>
          </a:p>
          <a:p>
            <a:r>
              <a:rPr lang="en-US" altLang="zh-CN" sz="3200" dirty="0" err="1"/>
              <a:t>production_countries</a:t>
            </a:r>
            <a:r>
              <a:rPr lang="en-US" altLang="zh-CN" sz="3200" dirty="0"/>
              <a:t> - The country in which it was produced.</a:t>
            </a:r>
            <a:endParaRPr lang="en-US" altLang="zh-CN" sz="3200" dirty="0"/>
          </a:p>
          <a:p>
            <a:r>
              <a:rPr lang="en-US" altLang="zh-CN" sz="3200" dirty="0" err="1"/>
              <a:t>release_date</a:t>
            </a:r>
            <a:r>
              <a:rPr lang="en-US" altLang="zh-CN" sz="3200" dirty="0"/>
              <a:t> - The date on which it was released.</a:t>
            </a:r>
            <a:endParaRPr lang="en-US" altLang="zh-CN" sz="3200" dirty="0"/>
          </a:p>
          <a:p>
            <a:r>
              <a:rPr lang="en-US" altLang="zh-CN" sz="3200" dirty="0"/>
              <a:t>revenue - The worldwide revenue generated by the movie.</a:t>
            </a:r>
            <a:endParaRPr lang="en-US" altLang="zh-CN" sz="3200" dirty="0"/>
          </a:p>
          <a:p>
            <a:r>
              <a:rPr lang="en-US" altLang="zh-CN" sz="3200" dirty="0"/>
              <a:t>runtime - The running time of the movie in minutes.</a:t>
            </a:r>
            <a:endParaRPr lang="en-US" altLang="zh-CN" sz="3200" dirty="0"/>
          </a:p>
          <a:p>
            <a:r>
              <a:rPr lang="en-US" altLang="zh-CN" sz="3200" dirty="0" err="1"/>
              <a:t>spoken_languages</a:t>
            </a:r>
            <a:r>
              <a:rPr lang="zh-CN" altLang="en-US" sz="3200" dirty="0"/>
              <a:t> </a:t>
            </a:r>
            <a:r>
              <a:rPr lang="en-US" altLang="zh-CN" sz="3200" dirty="0"/>
              <a:t>-</a:t>
            </a:r>
            <a:r>
              <a:rPr lang="zh-CN" altLang="en-US" sz="3200" dirty="0"/>
              <a:t> </a:t>
            </a:r>
            <a:r>
              <a:rPr lang="en-US" altLang="zh-CN" sz="3200" dirty="0"/>
              <a:t>The language actors</a:t>
            </a:r>
            <a:r>
              <a:rPr lang="zh-CN" altLang="en-US" sz="3200" dirty="0"/>
              <a:t> </a:t>
            </a:r>
            <a:r>
              <a:rPr lang="en-US" altLang="zh-CN" sz="3200" dirty="0"/>
              <a:t>speak.</a:t>
            </a:r>
            <a:endParaRPr lang="en-US" altLang="zh-CN" sz="3200" dirty="0"/>
          </a:p>
          <a:p>
            <a:r>
              <a:rPr lang="en-US" altLang="zh-CN" sz="3200" dirty="0"/>
              <a:t>status - "Released" or "Rumored".</a:t>
            </a:r>
            <a:endParaRPr lang="en-US" altLang="zh-CN" sz="3200" dirty="0"/>
          </a:p>
          <a:p>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电影数据分析和电影推荐模型</a:t>
            </a:r>
            <a:endParaRPr lang="zh-CN" altLang="en-US" dirty="0"/>
          </a:p>
        </p:txBody>
      </p:sp>
      <p:sp>
        <p:nvSpPr>
          <p:cNvPr id="3" name="内容占位符 2"/>
          <p:cNvSpPr>
            <a:spLocks noGrp="1"/>
          </p:cNvSpPr>
          <p:nvPr>
            <p:ph idx="1"/>
          </p:nvPr>
        </p:nvSpPr>
        <p:spPr>
          <a:xfrm>
            <a:off x="302154" y="1252538"/>
            <a:ext cx="10515600" cy="5283433"/>
          </a:xfrm>
        </p:spPr>
        <p:txBody>
          <a:bodyPr>
            <a:normAutofit/>
          </a:bodyPr>
          <a:lstStyle/>
          <a:p>
            <a:r>
              <a:rPr lang="en-US" altLang="zh-CN" sz="2000" dirty="0"/>
              <a:t>tagline - Movie's tagline.</a:t>
            </a:r>
            <a:endParaRPr lang="en-US" altLang="zh-CN" sz="2000" dirty="0"/>
          </a:p>
          <a:p>
            <a:r>
              <a:rPr lang="en-US" altLang="zh-CN" sz="2000" dirty="0"/>
              <a:t>title - Title of the movie.</a:t>
            </a:r>
            <a:endParaRPr lang="en-US" altLang="zh-CN" sz="2000" dirty="0"/>
          </a:p>
          <a:p>
            <a:r>
              <a:rPr lang="en-US" altLang="zh-CN" sz="2000" dirty="0" err="1"/>
              <a:t>vote_average</a:t>
            </a:r>
            <a:r>
              <a:rPr lang="en-US" altLang="zh-CN" sz="2000" dirty="0"/>
              <a:t> - average ratings the movie </a:t>
            </a:r>
            <a:r>
              <a:rPr lang="en-US" altLang="zh-CN" sz="2000" dirty="0" err="1"/>
              <a:t>recieved</a:t>
            </a:r>
            <a:r>
              <a:rPr lang="en-US" altLang="zh-CN" sz="2000" dirty="0"/>
              <a:t>.</a:t>
            </a:r>
            <a:endParaRPr lang="en-US" altLang="zh-CN" sz="2000" dirty="0"/>
          </a:p>
          <a:p>
            <a:r>
              <a:rPr lang="en-US" altLang="zh-CN" sz="2000" dirty="0" err="1"/>
              <a:t>vote_count</a:t>
            </a:r>
            <a:r>
              <a:rPr lang="en-US" altLang="zh-CN" sz="2000" dirty="0"/>
              <a:t> - the count of votes </a:t>
            </a:r>
            <a:r>
              <a:rPr lang="en-US" altLang="zh-CN" sz="2000" dirty="0" err="1"/>
              <a:t>recieved</a:t>
            </a:r>
            <a:r>
              <a:rPr lang="en-US" altLang="zh-CN" sz="2000" dirty="0"/>
              <a:t>.</a:t>
            </a:r>
            <a:endParaRPr lang="en-US" altLang="zh-CN" sz="2000" dirty="0"/>
          </a:p>
          <a:p>
            <a:r>
              <a:rPr lang="en-US" altLang="zh-CN" sz="2000" dirty="0" err="1"/>
              <a:t>movie_id</a:t>
            </a:r>
            <a:r>
              <a:rPr lang="en-US" altLang="zh-CN" sz="2000" dirty="0"/>
              <a:t> - A unique identifier for each movie.</a:t>
            </a:r>
            <a:endParaRPr lang="en-US" altLang="zh-CN" sz="2000" dirty="0"/>
          </a:p>
          <a:p>
            <a:r>
              <a:rPr lang="en-US" altLang="zh-CN" sz="2000" dirty="0"/>
              <a:t>cast - The name of lead and supporting actors.</a:t>
            </a:r>
            <a:endParaRPr lang="en-US" altLang="zh-CN" sz="2000" dirty="0"/>
          </a:p>
          <a:p>
            <a:r>
              <a:rPr lang="en-US" altLang="zh-CN" sz="2000" dirty="0"/>
              <a:t>crew - The name of Director, Editor, Composer, Writer etc.</a:t>
            </a:r>
            <a:endParaRPr lang="en-US" altLang="zh-CN" sz="2000" dirty="0"/>
          </a:p>
          <a:p>
            <a:r>
              <a:rPr lang="en-US" altLang="zh-CN" sz="2000" dirty="0"/>
              <a:t>title - Title of the movie.</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endParaRPr lang="zh-CN" altLang="en-US" dirty="0"/>
          </a:p>
        </p:txBody>
      </p:sp>
      <p:sp>
        <p:nvSpPr>
          <p:cNvPr id="3" name="内容占位符 2"/>
          <p:cNvSpPr>
            <a:spLocks noGrp="1"/>
          </p:cNvSpPr>
          <p:nvPr>
            <p:ph idx="1"/>
          </p:nvPr>
        </p:nvSpPr>
        <p:spPr>
          <a:xfrm>
            <a:off x="376045" y="1049338"/>
            <a:ext cx="10515600" cy="5491162"/>
          </a:xfrm>
        </p:spPr>
        <p:txBody>
          <a:bodyPr>
            <a:normAutofit/>
          </a:bodyPr>
          <a:lstStyle/>
          <a:p>
            <a:r>
              <a:rPr kumimoji="1" lang="zh-CN" altLang="en-US" sz="2000" dirty="0"/>
              <a:t>电影数据分析及可视化</a:t>
            </a:r>
            <a:endParaRPr kumimoji="1" lang="en-US" altLang="zh-CN" sz="2000" dirty="0"/>
          </a:p>
          <a:p>
            <a:pPr lvl="1"/>
            <a:r>
              <a:rPr kumimoji="1" lang="zh-CN" altLang="en-US" sz="1800" dirty="0"/>
              <a:t>各类型电影分布，统计数量排名前</a:t>
            </a:r>
            <a:r>
              <a:rPr kumimoji="1" lang="en-US" altLang="zh-CN" sz="1800" dirty="0"/>
              <a:t>5</a:t>
            </a:r>
            <a:r>
              <a:rPr kumimoji="1" lang="zh-CN" altLang="en-US" sz="1800" dirty="0"/>
              <a:t>的电影</a:t>
            </a:r>
            <a:endParaRPr kumimoji="1" lang="en-US" altLang="zh-CN" sz="1800" dirty="0"/>
          </a:p>
          <a:p>
            <a:pPr lvl="1"/>
            <a:r>
              <a:rPr kumimoji="1" lang="zh-CN" altLang="en-US" sz="1800" dirty="0"/>
              <a:t>各类型电影随时间的变化</a:t>
            </a:r>
            <a:endParaRPr kumimoji="1" lang="en-US" altLang="zh-CN" sz="1800" dirty="0"/>
          </a:p>
          <a:p>
            <a:pPr lvl="1"/>
            <a:r>
              <a:rPr kumimoji="1" lang="zh-CN" altLang="en-US" sz="1800" dirty="0"/>
              <a:t>电影关键字分析，生成词云图，以</a:t>
            </a:r>
            <a:r>
              <a:rPr kumimoji="1" lang="en-US" altLang="zh-CN" sz="1800" dirty="0"/>
              <a:t>10</a:t>
            </a:r>
            <a:r>
              <a:rPr kumimoji="1" lang="zh-CN" altLang="en-US" sz="1800" dirty="0"/>
              <a:t>年为间隔分析关键字变化趋势</a:t>
            </a:r>
            <a:endParaRPr kumimoji="1" lang="en-US" altLang="zh-CN" sz="1800" dirty="0"/>
          </a:p>
          <a:p>
            <a:r>
              <a:rPr kumimoji="1" lang="zh-CN" altLang="en-US" sz="2000" dirty="0"/>
              <a:t>电影推荐（默认推荐</a:t>
            </a:r>
            <a:r>
              <a:rPr kumimoji="1" lang="en-US" altLang="zh-CN" sz="2000" dirty="0"/>
              <a:t>10</a:t>
            </a:r>
            <a:r>
              <a:rPr kumimoji="1" lang="zh-CN" altLang="en-US" sz="2000" dirty="0"/>
              <a:t>部电影）</a:t>
            </a:r>
            <a:endParaRPr kumimoji="1" lang="en-US" altLang="zh-CN" sz="2000" dirty="0"/>
          </a:p>
          <a:p>
            <a:pPr lvl="1"/>
            <a:r>
              <a:rPr kumimoji="1" lang="zh-CN" altLang="en-US" sz="1800" dirty="0"/>
              <a:t>基于内容：可根据类型、演职员、分数推荐电影</a:t>
            </a:r>
            <a:endParaRPr kumimoji="1" lang="en-US" altLang="zh-CN" sz="1800" dirty="0"/>
          </a:p>
          <a:p>
            <a:pPr lvl="1"/>
            <a:r>
              <a:rPr kumimoji="1" lang="zh-CN" altLang="en-US" sz="1800" dirty="0"/>
              <a:t>协同过滤：根据用户的相似度进行推荐（需自己寻找用户数据集）</a:t>
            </a:r>
            <a:endParaRPr kumimoji="1" lang="en-US" altLang="zh-CN" sz="1800" dirty="0"/>
          </a:p>
          <a:p>
            <a:r>
              <a:rPr kumimoji="1" lang="zh-CN" altLang="en-US" sz="2000" dirty="0"/>
              <a:t>电影分数预测</a:t>
            </a:r>
            <a:endParaRPr kumimoji="1" lang="en-US" altLang="zh-CN" sz="2000" dirty="0"/>
          </a:p>
          <a:p>
            <a:pPr lvl="1"/>
            <a:r>
              <a:rPr kumimoji="1" lang="zh-CN" altLang="en-US" sz="1800" dirty="0"/>
              <a:t>输入一部电影，预测电影的</a:t>
            </a:r>
            <a:r>
              <a:rPr kumimoji="1" lang="en-US" altLang="zh-CN" sz="1800" dirty="0"/>
              <a:t>vote</a:t>
            </a:r>
            <a:endParaRPr kumimoji="1" lang="en-US" altLang="zh-CN" sz="1800" dirty="0"/>
          </a:p>
          <a:p>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二手车数据分析</a:t>
            </a:r>
            <a:endParaRPr lang="zh-CN" altLang="en-US" dirty="0"/>
          </a:p>
        </p:txBody>
      </p:sp>
      <p:sp>
        <p:nvSpPr>
          <p:cNvPr id="3" name="内容占位符 2"/>
          <p:cNvSpPr>
            <a:spLocks noGrp="1"/>
          </p:cNvSpPr>
          <p:nvPr>
            <p:ph idx="1"/>
          </p:nvPr>
        </p:nvSpPr>
        <p:spPr>
          <a:xfrm>
            <a:off x="302153" y="1252539"/>
            <a:ext cx="11613621" cy="4351338"/>
          </a:xfrm>
        </p:spPr>
        <p:txBody>
          <a:bodyPr/>
          <a:lstStyle/>
          <a:p>
            <a:r>
              <a:rPr kumimoji="1" lang="zh-CN" altLang="en-US" dirty="0"/>
              <a:t>德国</a:t>
            </a:r>
            <a:r>
              <a:rPr kumimoji="1" lang="en-US" altLang="zh-CN" dirty="0" err="1"/>
              <a:t>ebay</a:t>
            </a:r>
            <a:r>
              <a:rPr kumimoji="1" lang="zh-CN" altLang="en-US" dirty="0"/>
              <a:t>二手车交易记录</a:t>
            </a:r>
            <a:endParaRPr kumimoji="1" lang="zh-CN" altLang="en-US" dirty="0"/>
          </a:p>
          <a:p>
            <a:r>
              <a:rPr kumimoji="1" lang="zh-CN" altLang="en-US" dirty="0"/>
              <a:t>数据集：</a:t>
            </a:r>
            <a:r>
              <a:rPr kumimoji="1" lang="en-US" altLang="zh-CN" dirty="0">
                <a:hlinkClick r:id="rId1"/>
              </a:rPr>
              <a:t>https://data.world/data-society/used-cars-data</a:t>
            </a:r>
            <a:endParaRPr kumimoji="1" lang="en-US" altLang="zh-CN" dirty="0"/>
          </a:p>
          <a:p>
            <a:r>
              <a:rPr kumimoji="1" lang="zh-CN" altLang="en-US" dirty="0"/>
              <a:t>数据规模：</a:t>
            </a:r>
            <a:r>
              <a:rPr kumimoji="1" lang="en-US" altLang="zh-CN" dirty="0"/>
              <a:t>37w</a:t>
            </a:r>
            <a:endParaRPr kumimoji="1" lang="zh-CN" altLang="en-US" dirty="0"/>
          </a:p>
          <a:p>
            <a:r>
              <a:rPr kumimoji="1" lang="zh-CN" altLang="en-US" dirty="0"/>
              <a:t>共</a:t>
            </a:r>
            <a:r>
              <a:rPr kumimoji="1" lang="en-US" altLang="zh-CN" dirty="0"/>
              <a:t>20</a:t>
            </a:r>
            <a:r>
              <a:rPr kumimoji="1" lang="zh-CN" altLang="en-US" dirty="0"/>
              <a:t>个变量</a:t>
            </a:r>
            <a:endParaRPr kumimoji="1" lang="zh-CN" altLang="en-US"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二手车数据分析</a:t>
            </a:r>
            <a:endParaRPr lang="zh-CN" altLang="en-US" dirty="0"/>
          </a:p>
        </p:txBody>
      </p:sp>
      <p:sp>
        <p:nvSpPr>
          <p:cNvPr id="3" name="内容占位符 2"/>
          <p:cNvSpPr>
            <a:spLocks noGrp="1"/>
          </p:cNvSpPr>
          <p:nvPr>
            <p:ph idx="1"/>
          </p:nvPr>
        </p:nvSpPr>
        <p:spPr>
          <a:xfrm>
            <a:off x="302153" y="1252538"/>
            <a:ext cx="11613621" cy="5414961"/>
          </a:xfrm>
        </p:spPr>
        <p:txBody>
          <a:bodyPr>
            <a:normAutofit fontScale="70000" lnSpcReduction="20000"/>
          </a:bodyPr>
          <a:lstStyle/>
          <a:p>
            <a:pPr fontAlgn="base"/>
            <a:r>
              <a:rPr lang="en-US" altLang="zh-CN" dirty="0" err="1"/>
              <a:t>dateCrawled</a:t>
            </a:r>
            <a:r>
              <a:rPr lang="en-US" altLang="zh-CN" dirty="0"/>
              <a:t> </a:t>
            </a:r>
            <a:endParaRPr lang="zh-CN" altLang="en-US" dirty="0"/>
          </a:p>
          <a:p>
            <a:pPr fontAlgn="base"/>
            <a:r>
              <a:rPr lang="en-US" altLang="zh-CN" dirty="0"/>
              <a:t>name </a:t>
            </a:r>
            <a:endParaRPr lang="en-US" altLang="zh-CN" dirty="0"/>
          </a:p>
          <a:p>
            <a:pPr fontAlgn="base"/>
            <a:r>
              <a:rPr lang="en-US" altLang="zh-CN" dirty="0"/>
              <a:t>Seller</a:t>
            </a:r>
            <a:endParaRPr lang="zh-CN" altLang="en-US" dirty="0"/>
          </a:p>
          <a:p>
            <a:pPr fontAlgn="base"/>
            <a:r>
              <a:rPr lang="en-US" altLang="zh-CN" dirty="0" err="1"/>
              <a:t>offerType</a:t>
            </a:r>
            <a:endParaRPr lang="en-US" altLang="zh-CN" dirty="0"/>
          </a:p>
          <a:p>
            <a:pPr fontAlgn="base"/>
            <a:r>
              <a:rPr lang="en-US" altLang="zh-CN" dirty="0"/>
              <a:t>price </a:t>
            </a:r>
            <a:endParaRPr lang="zh-CN" altLang="en-US" dirty="0"/>
          </a:p>
          <a:p>
            <a:pPr fontAlgn="base"/>
            <a:r>
              <a:rPr lang="en-US" altLang="zh-CN" dirty="0" err="1"/>
              <a:t>abtest</a:t>
            </a:r>
            <a:endParaRPr lang="en-US" altLang="zh-CN" dirty="0"/>
          </a:p>
          <a:p>
            <a:pPr fontAlgn="base"/>
            <a:r>
              <a:rPr lang="en-US" altLang="zh-CN" dirty="0" err="1"/>
              <a:t>vehicleType</a:t>
            </a:r>
            <a:endParaRPr lang="en-US" altLang="zh-CN" dirty="0"/>
          </a:p>
          <a:p>
            <a:pPr fontAlgn="base"/>
            <a:r>
              <a:rPr lang="en-US" altLang="zh-CN" dirty="0" err="1"/>
              <a:t>yearOfRegistration</a:t>
            </a:r>
            <a:endParaRPr lang="zh-CN" altLang="en-US" dirty="0"/>
          </a:p>
          <a:p>
            <a:pPr fontAlgn="base"/>
            <a:r>
              <a:rPr lang="en-US" altLang="zh-CN" dirty="0"/>
              <a:t>gearbox</a:t>
            </a:r>
            <a:endParaRPr lang="en-US" altLang="zh-CN" dirty="0"/>
          </a:p>
          <a:p>
            <a:pPr fontAlgn="base"/>
            <a:r>
              <a:rPr lang="en-US" altLang="zh-CN" dirty="0" err="1"/>
              <a:t>powerPS</a:t>
            </a:r>
            <a:endParaRPr lang="zh-CN" altLang="en-US" dirty="0"/>
          </a:p>
          <a:p>
            <a:endParaRPr lang="zh-CN" altLang="en-US" dirty="0"/>
          </a:p>
        </p:txBody>
      </p:sp>
      <p:sp>
        <p:nvSpPr>
          <p:cNvPr id="4" name="内容占位符 2"/>
          <p:cNvSpPr txBox="1"/>
          <p:nvPr/>
        </p:nvSpPr>
        <p:spPr>
          <a:xfrm>
            <a:off x="6541029" y="1252538"/>
            <a:ext cx="3517372" cy="5453061"/>
          </a:xfrm>
          <a:prstGeom prst="rect">
            <a:avLst/>
          </a:prstGeom>
        </p:spPr>
        <p:txBody>
          <a:bodyPr vert="horz" lIns="91440" tIns="45720" rIns="91440" bIns="45720" rtlCol="0">
            <a:normAutofit fontScale="70000" lnSpcReduction="20000"/>
          </a:bodyPr>
          <a:lstStyle>
            <a:lvl1pPr marL="398780" indent="-398780" algn="l" defTabSz="914400" rtl="0" eaLnBrk="1" latinLnBrk="0" hangingPunct="1">
              <a:lnSpc>
                <a:spcPct val="150000"/>
              </a:lnSpc>
              <a:spcBef>
                <a:spcPts val="1000"/>
              </a:spcBef>
              <a:buFont typeface="Wingdings" panose="05000000000000000000" pitchFamily="2" charset="2"/>
              <a:buChar char="n"/>
              <a:defRPr sz="2800" kern="1200">
                <a:solidFill>
                  <a:schemeClr val="tx1"/>
                </a:solidFill>
                <a:latin typeface="微软雅黑" panose="020B0503020204020204" pitchFamily="34" charset="-122"/>
                <a:ea typeface="微软雅黑" panose="020B0503020204020204" pitchFamily="34" charset="-122"/>
                <a:cs typeface="+mn-cs"/>
              </a:defRPr>
            </a:lvl1pPr>
            <a:lvl2pPr marL="805180" indent="-347980" algn="l" defTabSz="914400" rtl="0" eaLnBrk="1" latinLnBrk="0" hangingPunct="1">
              <a:lnSpc>
                <a:spcPct val="150000"/>
              </a:lnSpc>
              <a:spcBef>
                <a:spcPts val="500"/>
              </a:spcBef>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262380" indent="-347980" algn="l" defTabSz="914400" rtl="0" eaLnBrk="1" latinLnBrk="0" hangingPunct="1">
              <a:lnSpc>
                <a:spcPct val="150000"/>
              </a:lnSpc>
              <a:spcBef>
                <a:spcPts val="500"/>
              </a:spcBef>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59255" indent="-287655" algn="l" defTabSz="914400" rtl="0" eaLnBrk="1" latinLnBrk="0" hangingPunct="1">
              <a:lnSpc>
                <a:spcPct val="150000"/>
              </a:lnSpc>
              <a:spcBef>
                <a:spcPts val="500"/>
              </a:spcBef>
              <a:buFont typeface="Wingdings" panose="05000000000000000000" pitchFamily="2" charset="2"/>
              <a:buChar char="n"/>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Wingdings" panose="05000000000000000000" pitchFamily="2" charset="2"/>
              <a:buChar char="n"/>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altLang="zh-CN"/>
              <a:t>model</a:t>
            </a:r>
            <a:endParaRPr lang="zh-CN" altLang="en-US"/>
          </a:p>
          <a:p>
            <a:pPr fontAlgn="base"/>
            <a:r>
              <a:rPr lang="en-US" altLang="zh-CN"/>
              <a:t>Kilometer </a:t>
            </a:r>
            <a:endParaRPr lang="zh-CN" altLang="en-US"/>
          </a:p>
          <a:p>
            <a:pPr fontAlgn="base"/>
            <a:r>
              <a:rPr lang="en-US" altLang="zh-CN"/>
              <a:t>monthOfRegistration </a:t>
            </a:r>
            <a:endParaRPr lang="zh-CN" altLang="en-US"/>
          </a:p>
          <a:p>
            <a:pPr fontAlgn="base"/>
            <a:r>
              <a:rPr lang="en-US" altLang="zh-CN"/>
              <a:t>fuelType</a:t>
            </a:r>
            <a:endParaRPr lang="en-US" altLang="zh-CN"/>
          </a:p>
          <a:p>
            <a:pPr fontAlgn="base"/>
            <a:r>
              <a:rPr lang="en-US" altLang="zh-CN"/>
              <a:t>brand</a:t>
            </a:r>
            <a:endParaRPr lang="en-US" altLang="zh-CN"/>
          </a:p>
          <a:p>
            <a:pPr fontAlgn="base"/>
            <a:r>
              <a:rPr lang="en-US" altLang="zh-CN"/>
              <a:t>notRepairedDamage </a:t>
            </a:r>
            <a:endParaRPr lang="zh-CN" altLang="en-US"/>
          </a:p>
          <a:p>
            <a:pPr fontAlgn="base"/>
            <a:r>
              <a:rPr lang="en-US" altLang="zh-CN"/>
              <a:t>dateCreated </a:t>
            </a:r>
            <a:endParaRPr lang="zh-CN" altLang="en-US"/>
          </a:p>
          <a:p>
            <a:pPr fontAlgn="base"/>
            <a:r>
              <a:rPr lang="en-US" altLang="zh-CN"/>
              <a:t>nrOfPictures </a:t>
            </a:r>
            <a:endParaRPr lang="zh-CN" altLang="en-US"/>
          </a:p>
          <a:p>
            <a:pPr fontAlgn="base"/>
            <a:r>
              <a:rPr lang="en-US" altLang="zh-CN"/>
              <a:t>postalCode </a:t>
            </a:r>
            <a:endParaRPr lang="en-US" altLang="zh-CN"/>
          </a:p>
          <a:p>
            <a:pPr fontAlgn="base"/>
            <a:r>
              <a:rPr lang="en-US" altLang="zh-CN"/>
              <a:t>lastSeenOnline</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作业要求</a:t>
            </a:r>
            <a:endParaRPr lang="zh-CN" altLang="en-US" dirty="0"/>
          </a:p>
        </p:txBody>
      </p:sp>
      <p:sp>
        <p:nvSpPr>
          <p:cNvPr id="3" name="内容占位符 2"/>
          <p:cNvSpPr>
            <a:spLocks noGrp="1"/>
          </p:cNvSpPr>
          <p:nvPr>
            <p:ph idx="1"/>
          </p:nvPr>
        </p:nvSpPr>
        <p:spPr>
          <a:xfrm>
            <a:off x="302153" y="1252539"/>
            <a:ext cx="11613621" cy="4833936"/>
          </a:xfrm>
        </p:spPr>
        <p:txBody>
          <a:bodyPr>
            <a:normAutofit lnSpcReduction="10000"/>
          </a:bodyPr>
          <a:lstStyle/>
          <a:p>
            <a:pPr>
              <a:spcBef>
                <a:spcPts val="600"/>
              </a:spcBef>
              <a:spcAft>
                <a:spcPts val="1200"/>
              </a:spcAft>
            </a:pPr>
            <a:r>
              <a:rPr kumimoji="1" lang="zh-CN" altLang="en-US" dirty="0"/>
              <a:t>探究影响二手车价格的因素</a:t>
            </a:r>
            <a:endParaRPr kumimoji="1" lang="zh-CN" altLang="en-US" dirty="0"/>
          </a:p>
          <a:p>
            <a:pPr>
              <a:spcBef>
                <a:spcPts val="600"/>
              </a:spcBef>
              <a:spcAft>
                <a:spcPts val="1200"/>
              </a:spcAft>
            </a:pPr>
            <a:r>
              <a:rPr kumimoji="1" lang="zh-CN" altLang="en-US" dirty="0"/>
              <a:t>从不同维度挖掘数据集中的相关信息</a:t>
            </a:r>
            <a:endParaRPr kumimoji="1" lang="zh-CN" altLang="en-US" dirty="0"/>
          </a:p>
          <a:p>
            <a:pPr lvl="1">
              <a:spcBef>
                <a:spcPts val="600"/>
              </a:spcBef>
              <a:spcAft>
                <a:spcPts val="1200"/>
              </a:spcAft>
            </a:pPr>
            <a:r>
              <a:rPr kumimoji="1" lang="zh-CN" altLang="en-US" dirty="0"/>
              <a:t>要求进行可视化展示</a:t>
            </a:r>
            <a:endParaRPr kumimoji="1" lang="zh-CN" altLang="en-US" dirty="0"/>
          </a:p>
          <a:p>
            <a:pPr>
              <a:spcBef>
                <a:spcPts val="600"/>
              </a:spcBef>
              <a:spcAft>
                <a:spcPts val="1200"/>
              </a:spcAft>
            </a:pPr>
            <a:r>
              <a:rPr kumimoji="1" lang="zh-CN" altLang="en-US" dirty="0"/>
              <a:t>对价格</a:t>
            </a:r>
            <a:r>
              <a:rPr kumimoji="1" lang="en-US" altLang="zh-CN" dirty="0"/>
              <a:t>(price)</a:t>
            </a:r>
            <a:r>
              <a:rPr kumimoji="1" lang="zh-CN" altLang="en-US" dirty="0"/>
              <a:t>构建回归模型</a:t>
            </a:r>
            <a:endParaRPr kumimoji="1" lang="zh-CN" altLang="en-US" dirty="0"/>
          </a:p>
          <a:p>
            <a:pPr lvl="1">
              <a:spcBef>
                <a:spcPts val="600"/>
              </a:spcBef>
              <a:spcAft>
                <a:spcPts val="1200"/>
              </a:spcAft>
            </a:pPr>
            <a:r>
              <a:rPr kumimoji="1" lang="zh-CN" altLang="en-US" dirty="0"/>
              <a:t>可使用</a:t>
            </a:r>
            <a:r>
              <a:rPr kumimoji="1" lang="en-US" altLang="zh-CN" dirty="0"/>
              <a:t>python</a:t>
            </a:r>
            <a:r>
              <a:rPr kumimoji="1" lang="zh-CN" altLang="en-US" dirty="0"/>
              <a:t>自带的机器学习库</a:t>
            </a:r>
            <a:endParaRPr kumimoji="1" lang="zh-CN" altLang="en-US" dirty="0"/>
          </a:p>
          <a:p>
            <a:pPr lvl="1">
              <a:spcBef>
                <a:spcPts val="600"/>
              </a:spcBef>
              <a:spcAft>
                <a:spcPts val="1200"/>
              </a:spcAft>
            </a:pPr>
            <a:r>
              <a:rPr kumimoji="1" lang="zh-CN" altLang="en-US" dirty="0"/>
              <a:t>缺少测试集？可进行交叉检验</a:t>
            </a:r>
            <a:endParaRPr kumimoji="1"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4" name="矩形 3"/>
          <p:cNvSpPr/>
          <p:nvPr/>
        </p:nvSpPr>
        <p:spPr>
          <a:xfrm>
            <a:off x="515071" y="1133292"/>
            <a:ext cx="9349989" cy="5262979"/>
          </a:xfrm>
          <a:prstGeom prst="rect">
            <a:avLst/>
          </a:prstGeom>
        </p:spPr>
        <p:txBody>
          <a:bodyPr wrap="square">
            <a:spAutoFit/>
          </a:bodyPr>
          <a:lstStyle/>
          <a:p>
            <a:pPr marL="285750" indent="-285750">
              <a:lnSpc>
                <a:spcPct val="250000"/>
              </a:lnSpc>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NBA</a:t>
            </a:r>
            <a:r>
              <a:rPr lang="zh-CN" altLang="en-US" sz="2400" dirty="0">
                <a:latin typeface="微软雅黑" panose="020B0503020204020204" pitchFamily="34" charset="-122"/>
                <a:ea typeface="微软雅黑" panose="020B0503020204020204" pitchFamily="34" charset="-122"/>
              </a:rPr>
              <a:t>球员投篮数据分析</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信用卡评分建模分析</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电影数据分析和电影推荐模型</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二手车数据分析</a:t>
            </a:r>
            <a:endParaRPr lang="en-US" altLang="zh-CN" sz="2400" dirty="0">
              <a:latin typeface="微软雅黑" panose="020B0503020204020204" pitchFamily="34" charset="-122"/>
              <a:ea typeface="微软雅黑" panose="020B0503020204020204" pitchFamily="34" charset="-122"/>
            </a:endParaRPr>
          </a:p>
          <a:p>
            <a:pPr marL="285750" indent="-285750">
              <a:lnSpc>
                <a:spcPct val="250000"/>
              </a:lnSpc>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n"/>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项目进行步骤提示</a:t>
            </a:r>
            <a:endParaRPr lang="zh-CN" altLang="en-US" dirty="0"/>
          </a:p>
        </p:txBody>
      </p:sp>
      <p:sp>
        <p:nvSpPr>
          <p:cNvPr id="3" name="内容占位符 2"/>
          <p:cNvSpPr>
            <a:spLocks noGrp="1"/>
          </p:cNvSpPr>
          <p:nvPr>
            <p:ph idx="1"/>
          </p:nvPr>
        </p:nvSpPr>
        <p:spPr>
          <a:xfrm>
            <a:off x="320626" y="1058575"/>
            <a:ext cx="10515600" cy="5570536"/>
          </a:xfrm>
        </p:spPr>
        <p:txBody>
          <a:bodyPr>
            <a:normAutofit fontScale="85000" lnSpcReduction="20000"/>
          </a:bodyPr>
          <a:lstStyle/>
          <a:p>
            <a:r>
              <a:rPr kumimoji="1" lang="zh-CN" altLang="en-US" dirty="0"/>
              <a:t>数据预处理</a:t>
            </a:r>
            <a:endParaRPr kumimoji="1" lang="zh-CN" altLang="en-US" dirty="0"/>
          </a:p>
          <a:p>
            <a:pPr lvl="1"/>
            <a:r>
              <a:rPr kumimoji="1" lang="zh-CN" altLang="en-US" dirty="0"/>
              <a:t>数据总体概览</a:t>
            </a:r>
            <a:endParaRPr kumimoji="1" lang="zh-CN" altLang="en-US" dirty="0"/>
          </a:p>
          <a:p>
            <a:pPr lvl="1"/>
            <a:r>
              <a:rPr kumimoji="1" lang="zh-CN" altLang="en-US" dirty="0"/>
              <a:t>缺失情况</a:t>
            </a:r>
            <a:endParaRPr kumimoji="1" lang="zh-CN" altLang="en-US" dirty="0"/>
          </a:p>
          <a:p>
            <a:pPr lvl="1"/>
            <a:r>
              <a:rPr kumimoji="1" lang="zh-CN" altLang="en-US" dirty="0"/>
              <a:t>数据清洗</a:t>
            </a:r>
            <a:endParaRPr kumimoji="1" lang="zh-CN" altLang="en-US" dirty="0"/>
          </a:p>
          <a:p>
            <a:pPr lvl="1"/>
            <a:r>
              <a:rPr kumimoji="1" lang="zh-CN" altLang="en-US" dirty="0"/>
              <a:t>特征处理</a:t>
            </a:r>
            <a:endParaRPr kumimoji="1" lang="zh-CN" altLang="en-US" dirty="0"/>
          </a:p>
          <a:p>
            <a:r>
              <a:rPr kumimoji="1" lang="zh-CN" altLang="en-US" dirty="0"/>
              <a:t>数据分析 </a:t>
            </a:r>
            <a:endParaRPr kumimoji="1" lang="zh-CN" altLang="en-US" dirty="0"/>
          </a:p>
          <a:p>
            <a:pPr lvl="1"/>
            <a:r>
              <a:rPr kumimoji="1" lang="zh-CN" altLang="en-US" dirty="0"/>
              <a:t>影响价格因素对比</a:t>
            </a:r>
            <a:endParaRPr kumimoji="1" lang="zh-CN" altLang="en-US" dirty="0"/>
          </a:p>
          <a:p>
            <a:pPr lvl="1"/>
            <a:r>
              <a:rPr kumimoji="1" lang="zh-CN" altLang="en-US" dirty="0"/>
              <a:t>变量相关性分析</a:t>
            </a:r>
            <a:endParaRPr kumimoji="1" lang="zh-CN" altLang="en-US" dirty="0"/>
          </a:p>
          <a:p>
            <a:r>
              <a:rPr kumimoji="1" lang="zh-CN" altLang="en-US" dirty="0"/>
              <a:t>回归模型</a:t>
            </a:r>
            <a:endParaRPr kumimoji="1" lang="zh-CN" altLang="en-US" dirty="0"/>
          </a:p>
          <a:p>
            <a:pPr lvl="1"/>
            <a:r>
              <a:rPr kumimoji="1" lang="zh-CN" altLang="en-US" dirty="0"/>
              <a:t>多模型对比</a:t>
            </a:r>
            <a:endParaRPr kumimoji="1" lang="zh-CN" altLang="en-US" dirty="0"/>
          </a:p>
          <a:p>
            <a:pPr lvl="1"/>
            <a:r>
              <a:rPr kumimoji="1" lang="zh-CN" altLang="en-US" dirty="0"/>
              <a:t>融合</a:t>
            </a:r>
            <a:endParaRPr kumimoji="1"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提交</a:t>
            </a:r>
            <a:endParaRPr lang="zh-CN" altLang="en-US" dirty="0"/>
          </a:p>
        </p:txBody>
      </p:sp>
      <p:sp>
        <p:nvSpPr>
          <p:cNvPr id="3" name="内容占位符 2"/>
          <p:cNvSpPr>
            <a:spLocks noGrp="1"/>
          </p:cNvSpPr>
          <p:nvPr>
            <p:ph idx="1"/>
          </p:nvPr>
        </p:nvSpPr>
        <p:spPr>
          <a:xfrm>
            <a:off x="302153" y="1123229"/>
            <a:ext cx="11699347" cy="5091111"/>
          </a:xfrm>
        </p:spPr>
        <p:txBody>
          <a:bodyPr>
            <a:normAutofit/>
          </a:bodyPr>
          <a:lstStyle/>
          <a:p>
            <a:r>
              <a:rPr lang="zh-CN" altLang="en-US" sz="2000" dirty="0"/>
              <a:t>源代码：结构清晰，必须包含注释</a:t>
            </a:r>
            <a:endParaRPr lang="zh-CN" altLang="en-US" sz="2000" dirty="0"/>
          </a:p>
          <a:p>
            <a:r>
              <a:rPr lang="zh-CN" altLang="en-US" sz="2000" dirty="0"/>
              <a:t>报告：问题定义、数据集分析、数据预处理、具体实现方法，可视化结果，结论。注明每个人的工作量，为给分的依据</a:t>
            </a:r>
            <a:endParaRPr lang="zh-CN" altLang="en-US" sz="2000" dirty="0"/>
          </a:p>
          <a:p>
            <a:r>
              <a:rPr lang="zh-CN" altLang="en-US" sz="2000" dirty="0"/>
              <a:t>海报（</a:t>
            </a:r>
            <a:r>
              <a:rPr lang="en-US" altLang="zh-CN" sz="2000" dirty="0"/>
              <a:t>Poster</a:t>
            </a:r>
            <a:r>
              <a:rPr lang="zh-CN" altLang="en-US" sz="2000" dirty="0"/>
              <a:t>）：模板另发，将核心工作及图片整理成一张海报，简洁、美观、大方即可</a:t>
            </a:r>
            <a:endParaRPr lang="en-US" altLang="zh-CN" sz="2000" dirty="0"/>
          </a:p>
          <a:p>
            <a:r>
              <a:rPr lang="zh-CN" altLang="en-US" sz="2000" dirty="0"/>
              <a:t>小班课内评审</a:t>
            </a:r>
            <a:endParaRPr lang="en-US" altLang="zh-CN" sz="2000" dirty="0"/>
          </a:p>
          <a:p>
            <a:r>
              <a:rPr lang="zh-CN" altLang="en-US" sz="2000" dirty="0"/>
              <a:t>选取优秀代表，大班内发言</a:t>
            </a:r>
            <a:endParaRPr lang="en-US" altLang="zh-CN" sz="2000" dirty="0"/>
          </a:p>
          <a:p>
            <a:pPr lvl="1"/>
            <a:endParaRPr lang="en-US" altLang="zh-CN" sz="1600" dirty="0"/>
          </a:p>
          <a:p>
            <a:endParaRPr lang="zh-CN" alt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a:t>
            </a:r>
            <a:endParaRPr lang="zh-CN" altLang="en-US" dirty="0"/>
          </a:p>
        </p:txBody>
      </p:sp>
      <p:sp>
        <p:nvSpPr>
          <p:cNvPr id="3" name="内容占位符 2"/>
          <p:cNvSpPr>
            <a:spLocks noGrp="1"/>
          </p:cNvSpPr>
          <p:nvPr>
            <p:ph idx="1"/>
          </p:nvPr>
        </p:nvSpPr>
        <p:spPr/>
        <p:txBody>
          <a:bodyPr>
            <a:normAutofit/>
          </a:bodyPr>
          <a:lstStyle/>
          <a:p>
            <a:r>
              <a:rPr lang="en-US" altLang="zh-CN" sz="2400" dirty="0"/>
              <a:t>3</a:t>
            </a:r>
            <a:r>
              <a:rPr lang="zh-CN" altLang="en-US" sz="2400" dirty="0"/>
              <a:t>人一组</a:t>
            </a:r>
            <a:endParaRPr lang="en-US" altLang="zh-CN" sz="2400" dirty="0"/>
          </a:p>
          <a:p>
            <a:r>
              <a:rPr lang="en-US" altLang="zh-CN" sz="2400" dirty="0"/>
              <a:t>4</a:t>
            </a:r>
            <a:r>
              <a:rPr lang="zh-CN" altLang="en-US" sz="2400" dirty="0"/>
              <a:t>月</a:t>
            </a:r>
            <a:r>
              <a:rPr lang="en-US" altLang="zh-CN" sz="2400" dirty="0"/>
              <a:t>23</a:t>
            </a:r>
            <a:r>
              <a:rPr lang="zh-CN" altLang="en-US" sz="2400" dirty="0"/>
              <a:t>日之前，将分组结果发送到 </a:t>
            </a:r>
            <a:r>
              <a:rPr lang="en-US" altLang="zh-CN" sz="2400" dirty="0"/>
              <a:t>miao@stu.pku.edu.cn</a:t>
            </a:r>
            <a:r>
              <a:rPr lang="zh-CN" altLang="en-US" sz="2400" dirty="0"/>
              <a:t>，每组发送一份</a:t>
            </a:r>
            <a:endParaRPr lang="en-US" altLang="zh-CN" sz="2400" dirty="0"/>
          </a:p>
          <a:p>
            <a:pPr marL="457200" lvl="1" indent="0">
              <a:buNone/>
            </a:pPr>
            <a:endParaRPr lang="en-US" altLang="zh-CN" sz="2000" dirty="0"/>
          </a:p>
          <a:p>
            <a:pPr lvl="1"/>
            <a:endParaRPr lang="en-US" altLang="zh-CN" sz="2000" dirty="0"/>
          </a:p>
          <a:p>
            <a:pPr lvl="1"/>
            <a:endParaRPr lang="zh-CN" alt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2"/>
          <p:cNvGrpSpPr/>
          <p:nvPr/>
        </p:nvGrpSpPr>
        <p:grpSpPr bwMode="auto">
          <a:xfrm>
            <a:off x="2495550" y="908050"/>
            <a:ext cx="2160588" cy="592138"/>
            <a:chOff x="971600" y="908720"/>
            <a:chExt cx="6581461" cy="1800200"/>
          </a:xfrm>
        </p:grpSpPr>
        <p:pic>
          <p:nvPicPr>
            <p:cNvPr id="4108" name="Picture 2" descr="E:\实验室项目\0毕设相关\0毕业论文\答辩PPT\标志_红色.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71600" y="908720"/>
              <a:ext cx="1800200"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3" descr="E:\实验室项目\0毕设相关\0毕业论文\答辩PPT\中英文校名_红色.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9449" y="908720"/>
              <a:ext cx="4483612"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矩形 4"/>
          <p:cNvSpPr/>
          <p:nvPr/>
        </p:nvSpPr>
        <p:spPr>
          <a:xfrm>
            <a:off x="0" y="2332559"/>
            <a:ext cx="12192000" cy="2088232"/>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平行四边形 2"/>
          <p:cNvSpPr/>
          <p:nvPr/>
        </p:nvSpPr>
        <p:spPr>
          <a:xfrm>
            <a:off x="4727575" y="4581128"/>
            <a:ext cx="1168400" cy="400050"/>
          </a:xfrm>
          <a:prstGeom prst="parallelogram">
            <a:avLst>
              <a:gd name="adj" fmla="val 1157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平行四边形 14"/>
          <p:cNvSpPr/>
          <p:nvPr/>
        </p:nvSpPr>
        <p:spPr>
          <a:xfrm>
            <a:off x="4727575" y="5301853"/>
            <a:ext cx="1168400" cy="400050"/>
          </a:xfrm>
          <a:prstGeom prst="parallelogram">
            <a:avLst>
              <a:gd name="adj" fmla="val 1157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标题 5"/>
          <p:cNvSpPr txBox="1"/>
          <p:nvPr/>
        </p:nvSpPr>
        <p:spPr>
          <a:xfrm>
            <a:off x="1685515" y="2776289"/>
            <a:ext cx="8876481" cy="827241"/>
          </a:xfrm>
          <a:prstGeom prst="rect">
            <a:avLst/>
          </a:prstGeom>
        </p:spPr>
        <p:txBody>
          <a:bodyPr/>
          <a:lstStyle>
            <a:lvl1pPr algn="ctr" rtl="0" eaLnBrk="0" fontAlgn="base" hangingPunct="0">
              <a:spcBef>
                <a:spcPct val="0"/>
              </a:spcBef>
              <a:spcAft>
                <a:spcPct val="0"/>
              </a:spcAft>
              <a:defRPr sz="4400" kern="1200">
                <a:solidFill>
                  <a:schemeClr val="tx1"/>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2pPr>
            <a:lvl3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3pPr>
            <a:lvl4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4pPr>
            <a:lvl5pPr algn="ctr" rtl="0" eaLnBrk="0" fontAlgn="base" hangingPunct="0">
              <a:spcBef>
                <a:spcPct val="0"/>
              </a:spcBef>
              <a:spcAft>
                <a:spcPct val="0"/>
              </a:spcAft>
              <a:defRPr sz="4400">
                <a:solidFill>
                  <a:schemeClr val="tx1"/>
                </a:solidFill>
                <a:latin typeface="华文中宋" panose="02010600040101010101" pitchFamily="2" charset="-122"/>
                <a:ea typeface="华文中宋" panose="0201060004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zh-CN" altLang="en-US" sz="4800" dirty="0">
              <a:solidFill>
                <a:schemeClr val="bg1"/>
              </a:solidFill>
              <a:latin typeface="+mj-ea"/>
              <a:ea typeface="+mj-ea"/>
            </a:endParaRPr>
          </a:p>
        </p:txBody>
      </p:sp>
      <p:sp>
        <p:nvSpPr>
          <p:cNvPr id="12" name="Subtitle 2"/>
          <p:cNvSpPr txBox="1"/>
          <p:nvPr/>
        </p:nvSpPr>
        <p:spPr bwMode="auto">
          <a:xfrm>
            <a:off x="1461754" y="2988625"/>
            <a:ext cx="9324000" cy="793770"/>
          </a:xfrm>
          <a:prstGeom prst="rect">
            <a:avLst/>
          </a:prstGeom>
          <a:noFill/>
          <a:ln>
            <a:miter lim="800000"/>
          </a:ln>
        </p:spPr>
        <p:txBody>
          <a:bodyPr vert="horz" wrap="square" tIns="45711" rIns="91421" bIns="45711" numCol="1"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华文楷体" panose="02010600040101010101" pitchFamily="2" charset="-122"/>
                <a:ea typeface="华文中宋"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华文楷体" panose="02010600040101010101" pitchFamily="2" charset="-122"/>
                <a:ea typeface="华文中宋"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华文楷体" panose="02010600040101010101" pitchFamily="2" charset="-122"/>
                <a:ea typeface="华文中宋"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楷体" panose="02010600040101010101" pitchFamily="2" charset="-122"/>
                <a:ea typeface="华文中宋"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000" b="1" dirty="0">
                <a:solidFill>
                  <a:schemeClr val="bg1"/>
                </a:solidFill>
                <a:latin typeface="微软雅黑" panose="020B0503020204020204" pitchFamily="34" charset="-122"/>
                <a:ea typeface="微软雅黑" panose="020B0503020204020204" pitchFamily="34" charset="-122"/>
              </a:rPr>
              <a:t>谢谢大家！</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sp>
        <p:nvSpPr>
          <p:cNvPr id="21" name="平行四边形 20"/>
          <p:cNvSpPr/>
          <p:nvPr/>
        </p:nvSpPr>
        <p:spPr>
          <a:xfrm>
            <a:off x="4727575" y="6089596"/>
            <a:ext cx="1168400" cy="400050"/>
          </a:xfrm>
          <a:prstGeom prst="parallelogram">
            <a:avLst>
              <a:gd name="adj" fmla="val 11575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advTm="912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NBA</a:t>
            </a:r>
            <a:r>
              <a:rPr lang="zh-CN" altLang="en-US" dirty="0"/>
              <a:t>球员投篮数据分析</a:t>
            </a:r>
            <a:endParaRPr lang="zh-CN" altLang="en-US" dirty="0"/>
          </a:p>
        </p:txBody>
      </p:sp>
      <p:sp>
        <p:nvSpPr>
          <p:cNvPr id="3" name="内容占位符 2"/>
          <p:cNvSpPr>
            <a:spLocks noGrp="1"/>
          </p:cNvSpPr>
          <p:nvPr>
            <p:ph idx="1"/>
          </p:nvPr>
        </p:nvSpPr>
        <p:spPr>
          <a:xfrm>
            <a:off x="419117" y="1184564"/>
            <a:ext cx="11134127" cy="4997152"/>
          </a:xfrm>
        </p:spPr>
        <p:txBody>
          <a:bodyPr>
            <a:normAutofit/>
          </a:bodyPr>
          <a:lstStyle/>
          <a:p>
            <a:r>
              <a:rPr lang="zh-CN" altLang="en-US" dirty="0"/>
              <a:t>下载地址 </a:t>
            </a:r>
            <a:r>
              <a:rPr lang="en-US" altLang="zh-CN" dirty="0">
                <a:hlinkClick r:id="rId1"/>
              </a:rPr>
              <a:t>https://www.kaggle.com/dansbecker/nba-shot-logs</a:t>
            </a:r>
            <a:endParaRPr lang="en-US" altLang="zh-CN" dirty="0"/>
          </a:p>
          <a:p>
            <a:r>
              <a:rPr lang="zh-CN" altLang="en-US" dirty="0"/>
              <a:t>文件 </a:t>
            </a:r>
            <a:r>
              <a:rPr lang="en-US" altLang="zh-CN" dirty="0"/>
              <a:t>shot_logs.csv</a:t>
            </a:r>
            <a:endParaRPr lang="en-US" altLang="zh-CN" dirty="0"/>
          </a:p>
          <a:p>
            <a:r>
              <a:rPr lang="zh-CN" altLang="en-US" dirty="0"/>
              <a:t>共有</a:t>
            </a:r>
            <a:r>
              <a:rPr lang="en-US" altLang="zh-CN" dirty="0"/>
              <a:t>21</a:t>
            </a:r>
            <a:r>
              <a:rPr lang="zh-CN" altLang="en-US" dirty="0"/>
              <a:t>个变量和将近</a:t>
            </a:r>
            <a:r>
              <a:rPr lang="en-US" altLang="zh-CN" dirty="0"/>
              <a:t>13</a:t>
            </a:r>
            <a:r>
              <a:rPr lang="zh-CN" altLang="en-US" dirty="0"/>
              <a:t>万个观测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NBA</a:t>
            </a:r>
            <a:r>
              <a:rPr lang="zh-CN" altLang="en-US" dirty="0"/>
              <a:t>球员投篮数据分析</a:t>
            </a:r>
            <a:endParaRPr lang="zh-CN" altLang="en-US" dirty="0"/>
          </a:p>
        </p:txBody>
      </p:sp>
      <p:sp>
        <p:nvSpPr>
          <p:cNvPr id="3" name="内容占位符 2"/>
          <p:cNvSpPr>
            <a:spLocks noGrp="1"/>
          </p:cNvSpPr>
          <p:nvPr>
            <p:ph idx="1"/>
          </p:nvPr>
        </p:nvSpPr>
        <p:spPr>
          <a:xfrm>
            <a:off x="528936" y="1067117"/>
            <a:ext cx="11134127" cy="5638512"/>
          </a:xfrm>
        </p:spPr>
        <p:txBody>
          <a:bodyPr>
            <a:normAutofit fontScale="92500" lnSpcReduction="10000"/>
          </a:bodyPr>
          <a:lstStyle/>
          <a:p>
            <a:pPr fontAlgn="base"/>
            <a:r>
              <a:rPr lang="zh-CN" altLang="en-US" dirty="0"/>
              <a:t>主要属性</a:t>
            </a:r>
            <a:endParaRPr lang="en-US" altLang="zh-CN" dirty="0"/>
          </a:p>
          <a:p>
            <a:pPr lvl="1" fontAlgn="base"/>
            <a:r>
              <a:rPr lang="en-US" altLang="zh-CN" dirty="0"/>
              <a:t>GAME_ID</a:t>
            </a:r>
            <a:r>
              <a:rPr lang="zh-CN" altLang="en-US" dirty="0"/>
              <a:t> ：比赛场次</a:t>
            </a:r>
            <a:endParaRPr lang="en-US" altLang="zh-CN" dirty="0"/>
          </a:p>
          <a:p>
            <a:pPr lvl="1" fontAlgn="base"/>
            <a:r>
              <a:rPr lang="en-US" altLang="zh-CN" dirty="0"/>
              <a:t>MATCHUP</a:t>
            </a:r>
            <a:r>
              <a:rPr lang="zh-CN" altLang="en-US" dirty="0"/>
              <a:t>：比赛双方</a:t>
            </a:r>
            <a:endParaRPr lang="en-US" altLang="zh-CN" dirty="0"/>
          </a:p>
          <a:p>
            <a:pPr lvl="1" fontAlgn="base"/>
            <a:r>
              <a:rPr lang="en-US" altLang="zh-CN" dirty="0"/>
              <a:t>LOCATION</a:t>
            </a:r>
            <a:r>
              <a:rPr lang="zh-CN" altLang="en-US" dirty="0"/>
              <a:t>：主客场信息，主场</a:t>
            </a:r>
            <a:r>
              <a:rPr lang="en-US" altLang="zh-CN" dirty="0"/>
              <a:t>H/</a:t>
            </a:r>
            <a:r>
              <a:rPr lang="zh-CN" altLang="en-US" dirty="0"/>
              <a:t>客场</a:t>
            </a:r>
            <a:r>
              <a:rPr lang="en-US" altLang="zh-CN" dirty="0"/>
              <a:t>A</a:t>
            </a:r>
            <a:endParaRPr lang="en-US" altLang="zh-CN" dirty="0"/>
          </a:p>
          <a:p>
            <a:pPr lvl="1" fontAlgn="base"/>
            <a:r>
              <a:rPr lang="en-US" altLang="zh-CN" dirty="0"/>
              <a:t>W</a:t>
            </a:r>
            <a:r>
              <a:rPr lang="zh-CN" altLang="en-US" dirty="0"/>
              <a:t>：</a:t>
            </a:r>
            <a:r>
              <a:rPr lang="en-US" altLang="zh-CN" dirty="0"/>
              <a:t>W</a:t>
            </a:r>
            <a:r>
              <a:rPr lang="zh-CN" altLang="en-US" dirty="0"/>
              <a:t>赢</a:t>
            </a:r>
            <a:r>
              <a:rPr lang="en-US" altLang="zh-CN" dirty="0"/>
              <a:t>/ L</a:t>
            </a:r>
            <a:r>
              <a:rPr lang="zh-CN" altLang="en-US" dirty="0"/>
              <a:t>输</a:t>
            </a:r>
            <a:endParaRPr lang="en-US" altLang="zh-CN" dirty="0"/>
          </a:p>
          <a:p>
            <a:pPr lvl="1" fontAlgn="base"/>
            <a:r>
              <a:rPr lang="en-US" altLang="zh-CN" dirty="0"/>
              <a:t>FINAL_MARGIN</a:t>
            </a:r>
            <a:r>
              <a:rPr lang="zh-CN" altLang="en-US" dirty="0"/>
              <a:t>：最终分差</a:t>
            </a:r>
            <a:endParaRPr lang="en-US" altLang="zh-CN" dirty="0"/>
          </a:p>
          <a:p>
            <a:pPr lvl="1" fontAlgn="base"/>
            <a:r>
              <a:rPr lang="en-US" altLang="zh-CN" dirty="0"/>
              <a:t>SHOT_NUMBER</a:t>
            </a:r>
            <a:r>
              <a:rPr lang="zh-CN" altLang="en-US" dirty="0"/>
              <a:t>：第几次投篮</a:t>
            </a:r>
            <a:endParaRPr lang="en-US" altLang="zh-CN" dirty="0"/>
          </a:p>
          <a:p>
            <a:pPr lvl="1" fontAlgn="base"/>
            <a:r>
              <a:rPr lang="en-US" altLang="zh-CN" dirty="0"/>
              <a:t>PERIOD</a:t>
            </a:r>
            <a:r>
              <a:rPr lang="zh-CN" altLang="en-US" dirty="0"/>
              <a:t>：比赛的第几阶段</a:t>
            </a:r>
            <a:endParaRPr lang="en-US" altLang="zh-CN" dirty="0"/>
          </a:p>
          <a:p>
            <a:pPr lvl="1" fontAlgn="base"/>
            <a:r>
              <a:rPr lang="en-US" altLang="zh-CN" dirty="0"/>
              <a:t>GAME_CLOCK</a:t>
            </a:r>
            <a:r>
              <a:rPr lang="zh-CN" altLang="en-US" dirty="0"/>
              <a:t>：投篮时，篮板显示的时间即还剩几分钟该节结束</a:t>
            </a:r>
            <a:endParaRPr lang="en-US" altLang="zh-CN" dirty="0"/>
          </a:p>
          <a:p>
            <a:pPr lvl="1" fontAlgn="base"/>
            <a:r>
              <a:rPr lang="en-US" altLang="zh-CN" dirty="0"/>
              <a:t>DRIBBLES</a:t>
            </a:r>
            <a:r>
              <a:rPr lang="zh-CN" altLang="en-US" dirty="0"/>
              <a:t>：投篮前运球数</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NBA</a:t>
            </a:r>
            <a:r>
              <a:rPr lang="zh-CN" altLang="en-US" dirty="0"/>
              <a:t>球员投篮数据分析</a:t>
            </a:r>
            <a:endParaRPr lang="zh-CN" altLang="en-US" dirty="0"/>
          </a:p>
        </p:txBody>
      </p:sp>
      <p:sp>
        <p:nvSpPr>
          <p:cNvPr id="3" name="内容占位符 2"/>
          <p:cNvSpPr>
            <a:spLocks noGrp="1"/>
          </p:cNvSpPr>
          <p:nvPr>
            <p:ph idx="1"/>
          </p:nvPr>
        </p:nvSpPr>
        <p:spPr>
          <a:xfrm>
            <a:off x="452673" y="1083895"/>
            <a:ext cx="11134127" cy="5473411"/>
          </a:xfrm>
        </p:spPr>
        <p:txBody>
          <a:bodyPr>
            <a:normAutofit fontScale="92500" lnSpcReduction="10000"/>
          </a:bodyPr>
          <a:lstStyle/>
          <a:p>
            <a:pPr fontAlgn="base"/>
            <a:r>
              <a:rPr lang="zh-CN" altLang="en-US" dirty="0"/>
              <a:t>主要属性（续）</a:t>
            </a:r>
            <a:endParaRPr lang="en-US" altLang="zh-CN" dirty="0"/>
          </a:p>
          <a:p>
            <a:pPr lvl="1" fontAlgn="base"/>
            <a:r>
              <a:rPr lang="en-US" altLang="zh-CN" dirty="0"/>
              <a:t>TOUCH_TIME</a:t>
            </a:r>
            <a:r>
              <a:rPr lang="zh-CN" altLang="en-US" dirty="0"/>
              <a:t> ：持球时间</a:t>
            </a:r>
            <a:endParaRPr lang="en-US" altLang="zh-CN" dirty="0"/>
          </a:p>
          <a:p>
            <a:pPr lvl="1" fontAlgn="base"/>
            <a:r>
              <a:rPr lang="en-US" altLang="zh-CN" dirty="0"/>
              <a:t>SHOT_DIST</a:t>
            </a:r>
            <a:r>
              <a:rPr lang="zh-CN" altLang="en-US" dirty="0"/>
              <a:t>：投篮点据篮筐的距离</a:t>
            </a:r>
            <a:endParaRPr lang="en-US" altLang="zh-CN" dirty="0"/>
          </a:p>
          <a:p>
            <a:pPr lvl="1" fontAlgn="base"/>
            <a:r>
              <a:rPr lang="en-US" altLang="zh-CN" dirty="0"/>
              <a:t>PTS_TYPE</a:t>
            </a:r>
            <a:r>
              <a:rPr lang="zh-CN" altLang="en-US" dirty="0"/>
              <a:t>：</a:t>
            </a:r>
            <a:r>
              <a:rPr lang="en-US" altLang="zh-CN" dirty="0"/>
              <a:t>2</a:t>
            </a:r>
            <a:r>
              <a:rPr lang="zh-CN" altLang="en-US" dirty="0"/>
              <a:t>分球还是</a:t>
            </a:r>
            <a:r>
              <a:rPr lang="en-US" altLang="zh-CN" dirty="0"/>
              <a:t>3</a:t>
            </a:r>
            <a:r>
              <a:rPr lang="zh-CN" altLang="en-US" dirty="0"/>
              <a:t>分球（没有罚篮）</a:t>
            </a:r>
            <a:endParaRPr lang="en-US" altLang="zh-CN" dirty="0"/>
          </a:p>
          <a:p>
            <a:pPr lvl="1" fontAlgn="base"/>
            <a:r>
              <a:rPr lang="en-US" altLang="zh-CN" dirty="0"/>
              <a:t>SHOT_RESULT</a:t>
            </a:r>
            <a:r>
              <a:rPr lang="zh-CN" altLang="en-US" dirty="0"/>
              <a:t>：投篮结果，</a:t>
            </a:r>
            <a:r>
              <a:rPr lang="en-US" altLang="zh-CN" dirty="0"/>
              <a:t>made</a:t>
            </a:r>
            <a:r>
              <a:rPr lang="zh-CN" altLang="en-US" dirty="0"/>
              <a:t>投进</a:t>
            </a:r>
            <a:r>
              <a:rPr lang="en-US" altLang="zh-CN" dirty="0"/>
              <a:t>/missed</a:t>
            </a:r>
            <a:r>
              <a:rPr lang="zh-CN" altLang="en-US" dirty="0"/>
              <a:t>没投进</a:t>
            </a:r>
            <a:endParaRPr lang="en-US" altLang="zh-CN" dirty="0"/>
          </a:p>
          <a:p>
            <a:pPr lvl="1" fontAlgn="base"/>
            <a:r>
              <a:rPr lang="en-US" altLang="zh-CN" dirty="0"/>
              <a:t>CLOSEST_DEFENDER</a:t>
            </a:r>
            <a:r>
              <a:rPr lang="zh-CN" altLang="en-US" dirty="0"/>
              <a:t> ：最近防守人姓名</a:t>
            </a:r>
            <a:endParaRPr lang="en-US" altLang="zh-CN" dirty="0"/>
          </a:p>
          <a:p>
            <a:pPr lvl="1" fontAlgn="base"/>
            <a:r>
              <a:rPr lang="en-US" altLang="zh-CN" dirty="0"/>
              <a:t>CLOSE_DEF_DIST</a:t>
            </a:r>
            <a:r>
              <a:rPr lang="zh-CN" altLang="en-US" dirty="0"/>
              <a:t> ：最近防守人距离</a:t>
            </a:r>
            <a:endParaRPr lang="en-US" altLang="zh-CN" dirty="0"/>
          </a:p>
          <a:p>
            <a:pPr lvl="1" fontAlgn="base"/>
            <a:r>
              <a:rPr lang="en-US" altLang="zh-CN" dirty="0"/>
              <a:t>FGM</a:t>
            </a:r>
            <a:r>
              <a:rPr lang="zh-CN" altLang="en-US" dirty="0"/>
              <a:t>：</a:t>
            </a:r>
            <a:r>
              <a:rPr lang="en-US" altLang="zh-CN" dirty="0"/>
              <a:t>1</a:t>
            </a:r>
            <a:r>
              <a:rPr lang="zh-CN" altLang="en-US" dirty="0"/>
              <a:t>投进</a:t>
            </a:r>
            <a:r>
              <a:rPr lang="en-US" altLang="zh-CN" dirty="0"/>
              <a:t>/0</a:t>
            </a:r>
            <a:r>
              <a:rPr lang="zh-CN" altLang="en-US" dirty="0"/>
              <a:t>没投进</a:t>
            </a:r>
            <a:endParaRPr lang="en-US" altLang="zh-CN" dirty="0"/>
          </a:p>
          <a:p>
            <a:pPr lvl="1" fontAlgn="base"/>
            <a:r>
              <a:rPr lang="en-US" altLang="zh-CN" dirty="0"/>
              <a:t>PTS</a:t>
            </a:r>
            <a:r>
              <a:rPr lang="zh-CN" altLang="en-US" dirty="0"/>
              <a:t>：得分</a:t>
            </a:r>
            <a:endParaRPr lang="en-US" altLang="zh-CN" dirty="0"/>
          </a:p>
          <a:p>
            <a:pPr lvl="1" fontAlgn="base"/>
            <a:r>
              <a:rPr lang="en-US" altLang="zh-CN" dirty="0" err="1"/>
              <a:t>player_name</a:t>
            </a:r>
            <a:r>
              <a:rPr lang="zh-CN" altLang="en-US" dirty="0"/>
              <a:t>：球员姓名</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endParaRPr lang="zh-CN" altLang="en-US" dirty="0"/>
          </a:p>
        </p:txBody>
      </p:sp>
      <p:sp>
        <p:nvSpPr>
          <p:cNvPr id="3" name="内容占位符 2"/>
          <p:cNvSpPr>
            <a:spLocks noGrp="1"/>
          </p:cNvSpPr>
          <p:nvPr>
            <p:ph idx="1"/>
          </p:nvPr>
        </p:nvSpPr>
        <p:spPr>
          <a:xfrm>
            <a:off x="377654" y="1042813"/>
            <a:ext cx="11042121" cy="5605462"/>
          </a:xfrm>
        </p:spPr>
        <p:txBody>
          <a:bodyPr>
            <a:normAutofit fontScale="85000" lnSpcReduction="10000"/>
          </a:bodyPr>
          <a:lstStyle/>
          <a:p>
            <a:r>
              <a:rPr lang="zh-CN" altLang="en-US" b="1" dirty="0"/>
              <a:t>主客场对球队能否赢得比赛影响大吗？</a:t>
            </a:r>
            <a:endParaRPr lang="en-US" altLang="zh-CN" b="1" dirty="0"/>
          </a:p>
          <a:p>
            <a:r>
              <a:rPr lang="zh-CN" altLang="en-US" b="1" dirty="0"/>
              <a:t>球员们的投篮选择？</a:t>
            </a:r>
            <a:endParaRPr lang="en-US" altLang="zh-CN" b="1" dirty="0"/>
          </a:p>
          <a:p>
            <a:pPr lvl="1"/>
            <a:r>
              <a:rPr lang="zh-CN" altLang="en-US" dirty="0"/>
              <a:t>提示：球员们的出手距离分布</a:t>
            </a:r>
            <a:endParaRPr lang="en-US" altLang="zh-CN" dirty="0"/>
          </a:p>
          <a:p>
            <a:pPr lvl="1"/>
            <a:r>
              <a:rPr lang="zh-CN" altLang="en-US" dirty="0"/>
              <a:t>提示：球员出手投篮时防守人的位置分布</a:t>
            </a:r>
            <a:endParaRPr lang="en-US" altLang="zh-CN" dirty="0"/>
          </a:p>
          <a:p>
            <a:r>
              <a:rPr lang="zh-CN" altLang="en-US" b="1" dirty="0"/>
              <a:t>得分前三名的球员在不同距离的投篮命中情况？</a:t>
            </a:r>
            <a:endParaRPr lang="en-US" altLang="zh-CN" b="1" dirty="0"/>
          </a:p>
          <a:p>
            <a:pPr lvl="1"/>
            <a:r>
              <a:rPr lang="zh-CN" altLang="en-US" dirty="0"/>
              <a:t>提示：分别作出每个球员命中的投球距离直方图和未命中的投球距离直方图，并进行分析</a:t>
            </a:r>
            <a:endParaRPr lang="zh-CN" altLang="en-US" dirty="0"/>
          </a:p>
          <a:p>
            <a:r>
              <a:rPr lang="zh-CN" altLang="en-US" b="1" dirty="0"/>
              <a:t>什么样的方式投篮命中率最高？</a:t>
            </a:r>
            <a:endParaRPr lang="en-US" altLang="zh-CN" b="1" dirty="0"/>
          </a:p>
          <a:p>
            <a:pPr lvl="1"/>
            <a:r>
              <a:rPr lang="zh-CN" altLang="en-US" dirty="0"/>
              <a:t>提示：投球的命中率和哪些因素有关</a:t>
            </a:r>
            <a:endParaRPr lang="en-US" altLang="zh-CN" dirty="0"/>
          </a:p>
          <a:p>
            <a:pPr lvl="1"/>
            <a:r>
              <a:rPr lang="zh-CN" altLang="en-US" dirty="0"/>
              <a:t>提示：利用决策树，根据上一提示得到的相关性较高的因素构建决策树，随机挑选出一部分数据进行训练，其余用作预测，报告准确率</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附加题</a:t>
            </a:r>
            <a:endParaRPr lang="zh-CN" altLang="en-US" dirty="0"/>
          </a:p>
        </p:txBody>
      </p:sp>
      <p:sp>
        <p:nvSpPr>
          <p:cNvPr id="3" name="内容占位符 2"/>
          <p:cNvSpPr>
            <a:spLocks noGrp="1"/>
          </p:cNvSpPr>
          <p:nvPr>
            <p:ph idx="1"/>
          </p:nvPr>
        </p:nvSpPr>
        <p:spPr/>
        <p:txBody>
          <a:bodyPr/>
          <a:lstStyle/>
          <a:p>
            <a:r>
              <a:rPr lang="zh-CN" altLang="en-US" b="1" dirty="0"/>
              <a:t>许多球队已经拥有专门的数据分析部门，假设你也是其中的一名数据分析师，请针对该数据给出你的一些建议。</a:t>
            </a:r>
            <a:endParaRPr lang="en-US" altLang="zh-CN" b="1" dirty="0"/>
          </a:p>
          <a:p>
            <a:pPr lvl="1"/>
            <a:r>
              <a:rPr lang="zh-CN" altLang="en-US" dirty="0"/>
              <a:t>比如，</a:t>
            </a:r>
            <a:r>
              <a:rPr lang="en-US" altLang="zh-CN" dirty="0"/>
              <a:t>NBA</a:t>
            </a:r>
            <a:r>
              <a:rPr lang="zh-CN" altLang="en-US" dirty="0"/>
              <a:t>中的关键人物（防守</a:t>
            </a:r>
            <a:r>
              <a:rPr lang="en-US" altLang="zh-CN" dirty="0"/>
              <a:t>+</a:t>
            </a:r>
            <a:r>
              <a:rPr lang="zh-CN" altLang="en-US" dirty="0"/>
              <a:t>进攻综合比较好）</a:t>
            </a:r>
            <a:endParaRPr lang="en-US" altLang="zh-CN" dirty="0"/>
          </a:p>
          <a:p>
            <a:pPr lvl="1"/>
            <a:r>
              <a:rPr lang="zh-CN" altLang="en-US" dirty="0"/>
              <a:t>比如，给出一些人员安排战术，哪些人适合在哪几节上场</a:t>
            </a:r>
            <a:endParaRPr lang="en-US" altLang="zh-CN" dirty="0"/>
          </a:p>
          <a:p>
            <a:pPr lvl="1"/>
            <a:r>
              <a:rPr lang="zh-CN" altLang="en-US" dirty="0"/>
              <a:t>不限上述问题，可以给予一定的加分</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信用卡评分建模分析</a:t>
            </a:r>
            <a:endParaRPr lang="zh-CN" altLang="en-US" dirty="0"/>
          </a:p>
        </p:txBody>
      </p:sp>
      <p:sp>
        <p:nvSpPr>
          <p:cNvPr id="3" name="内容占位符 2"/>
          <p:cNvSpPr>
            <a:spLocks noGrp="1"/>
          </p:cNvSpPr>
          <p:nvPr>
            <p:ph idx="1"/>
          </p:nvPr>
        </p:nvSpPr>
        <p:spPr>
          <a:xfrm>
            <a:off x="545434" y="1253331"/>
            <a:ext cx="10515600" cy="4351338"/>
          </a:xfrm>
        </p:spPr>
        <p:txBody>
          <a:bodyPr/>
          <a:lstStyle/>
          <a:p>
            <a:r>
              <a:rPr lang="zh-CN" altLang="en-US" b="1" dirty="0"/>
              <a:t>题目说明：</a:t>
            </a:r>
            <a:endParaRPr lang="en-US" altLang="zh-CN" b="1" dirty="0"/>
          </a:p>
          <a:p>
            <a:pPr lvl="1"/>
            <a:r>
              <a:rPr lang="zh-CN" altLang="en-US" dirty="0"/>
              <a:t>银行在决定是否向贷款者贷款前，会首先对贷款者的信用进行评分，一类简单的信用评分算法是根据贷款者的各项特征行计算，得到贷款者的违约概率，最终银行倾向于贷款给那些违约概率较低的贷款者</a:t>
            </a:r>
            <a:r>
              <a:rPr lang="zh-CN" altLang="en-US" b="1" dirty="0"/>
              <a:t>。</a:t>
            </a:r>
            <a:endParaRPr lang="en-US" altLang="zh-CN" b="1" dirty="0"/>
          </a:p>
          <a:p>
            <a:pPr lvl="1"/>
            <a:r>
              <a:rPr lang="zh-CN" altLang="en-US" dirty="0"/>
              <a:t>数据来源：</a:t>
            </a:r>
            <a:r>
              <a:rPr lang="en-US" altLang="zh-CN" dirty="0"/>
              <a:t>https://www.kaggle.com/c/GiveMeSomeCredit/data</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信用卡评分建模分析</a:t>
            </a:r>
            <a:endParaRPr lang="zh-CN" altLang="en-US" dirty="0"/>
          </a:p>
        </p:txBody>
      </p:sp>
      <p:graphicFrame>
        <p:nvGraphicFramePr>
          <p:cNvPr id="6" name="表格 5"/>
          <p:cNvGraphicFramePr>
            <a:graphicFrameLocks noGrp="1"/>
          </p:cNvGraphicFramePr>
          <p:nvPr/>
        </p:nvGraphicFramePr>
        <p:xfrm>
          <a:off x="715618" y="1118023"/>
          <a:ext cx="10002741" cy="5303269"/>
        </p:xfrm>
        <a:graphic>
          <a:graphicData uri="http://schemas.openxmlformats.org/drawingml/2006/table">
            <a:tbl>
              <a:tblPr firstRow="1" bandRow="1"/>
              <a:tblGrid>
                <a:gridCol w="3419060"/>
                <a:gridCol w="4285753"/>
                <a:gridCol w="2297928"/>
              </a:tblGrid>
              <a:tr h="443543">
                <a:tc>
                  <a:txBody>
                    <a:bodyPr/>
                    <a:lstStyle/>
                    <a:p>
                      <a:pPr algn="ctr"/>
                      <a:r>
                        <a:rPr lang="zh-CN" altLang="en-US" sz="2000" dirty="0">
                          <a:latin typeface="微软雅黑" panose="020B0503020204020204" pitchFamily="34" charset="-122"/>
                          <a:ea typeface="微软雅黑" panose="020B0503020204020204" pitchFamily="34" charset="-122"/>
                        </a:rPr>
                        <a:t>属性名</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描述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类型</a:t>
                      </a:r>
                      <a:endParaRPr lang="zh-CN" altLang="en-US" sz="2000" dirty="0">
                        <a:latin typeface="微软雅黑" panose="020B0503020204020204" pitchFamily="34" charset="-122"/>
                        <a:ea typeface="微软雅黑" panose="020B0503020204020204" pitchFamily="34" charset="-122"/>
                      </a:endParaRPr>
                    </a:p>
                  </a:txBody>
                  <a:tcPr/>
                </a:tc>
              </a:tr>
              <a:tr h="449703">
                <a:tc>
                  <a:txBody>
                    <a:bodyPr/>
                    <a:lstStyle/>
                    <a:p>
                      <a:pPr algn="ctr"/>
                      <a:r>
                        <a:rPr lang="en-US" altLang="zh-CN" sz="2000" kern="1200" dirty="0">
                          <a:effectLst/>
                          <a:latin typeface="微软雅黑" panose="020B0503020204020204" pitchFamily="34" charset="-122"/>
                          <a:ea typeface="微软雅黑" panose="020B0503020204020204" pitchFamily="34" charset="-122"/>
                        </a:rPr>
                        <a:t>SeriousDlqin2yrs (label)</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是否违约（</a:t>
                      </a:r>
                      <a:r>
                        <a:rPr lang="zh-CN" altLang="en-US" sz="2000" dirty="0">
                          <a:solidFill>
                            <a:srgbClr val="000000"/>
                          </a:solidFill>
                          <a:latin typeface="微软雅黑" panose="020B0503020204020204" pitchFamily="34" charset="-122"/>
                          <a:ea typeface="微软雅黑" panose="020B0503020204020204" pitchFamily="34" charset="-122"/>
                          <a:cs typeface="Arial" panose="020B0604020202020204"/>
                        </a:rPr>
                        <a:t>两年内出现逾期超过</a:t>
                      </a:r>
                      <a:r>
                        <a:rPr lang="en-US" altLang="zh-CN" sz="2000" dirty="0">
                          <a:solidFill>
                            <a:srgbClr val="000000"/>
                          </a:solidFill>
                          <a:latin typeface="微软雅黑" panose="020B0503020204020204" pitchFamily="34" charset="-122"/>
                          <a:ea typeface="微软雅黑" panose="020B0503020204020204" pitchFamily="34" charset="-122"/>
                          <a:cs typeface="Arial" panose="020B0604020202020204"/>
                        </a:rPr>
                        <a:t>90</a:t>
                      </a:r>
                      <a:r>
                        <a:rPr lang="zh-CN" altLang="en-US" sz="2000" dirty="0">
                          <a:solidFill>
                            <a:srgbClr val="000000"/>
                          </a:solidFill>
                          <a:latin typeface="微软雅黑" panose="020B0503020204020204" pitchFamily="34" charset="-122"/>
                          <a:ea typeface="微软雅黑" panose="020B0503020204020204" pitchFamily="34" charset="-122"/>
                          <a:cs typeface="Arial" panose="020B0604020202020204"/>
                        </a:rPr>
                        <a:t>天的情况</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dirty="0">
                          <a:latin typeface="微软雅黑" panose="020B0503020204020204" pitchFamily="34" charset="-122"/>
                          <a:ea typeface="微软雅黑" panose="020B0503020204020204" pitchFamily="34" charset="-122"/>
                        </a:rPr>
                        <a:t>0/1</a:t>
                      </a:r>
                      <a:endParaRPr lang="zh-CN" altLang="en-US" sz="2000" b="1" dirty="0">
                        <a:latin typeface="微软雅黑" panose="020B0503020204020204" pitchFamily="34" charset="-122"/>
                        <a:ea typeface="微软雅黑" panose="020B0503020204020204" pitchFamily="34" charset="-122"/>
                      </a:endParaRPr>
                    </a:p>
                  </a:txBody>
                  <a:tcPr/>
                </a:tc>
              </a:tr>
              <a:tr h="776200">
                <a:tc>
                  <a:txBody>
                    <a:bodyPr/>
                    <a:lstStyle/>
                    <a:p>
                      <a:pPr algn="ctr"/>
                      <a:r>
                        <a:rPr lang="en-US" altLang="zh-CN" sz="2000" kern="1200" dirty="0" err="1">
                          <a:effectLst/>
                          <a:latin typeface="微软雅黑" panose="020B0503020204020204" pitchFamily="34" charset="-122"/>
                          <a:ea typeface="微软雅黑" panose="020B0503020204020204" pitchFamily="34" charset="-122"/>
                        </a:rPr>
                        <a:t>RevolvingUtilizationOfUnsecuredLines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kern="1200" dirty="0">
                          <a:effectLst/>
                          <a:latin typeface="微软雅黑" panose="020B0503020204020204" pitchFamily="34" charset="-122"/>
                          <a:ea typeface="微软雅黑" panose="020B0503020204020204" pitchFamily="34" charset="-122"/>
                        </a:rPr>
                        <a:t>信用卡总余额和个人信用额度（除了房地产和分期付款给债务，比如汽车贷款）除以总信用限制。</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percentage</a:t>
                      </a:r>
                      <a:endParaRPr lang="zh-CN" altLang="en-US" sz="2000" dirty="0">
                        <a:latin typeface="微软雅黑" panose="020B0503020204020204" pitchFamily="34" charset="-122"/>
                        <a:ea typeface="微软雅黑" panose="020B0503020204020204" pitchFamily="34" charset="-122"/>
                      </a:endParaRPr>
                    </a:p>
                  </a:txBody>
                  <a:tcPr/>
                </a:tc>
              </a:tr>
              <a:tr h="449703">
                <a:tc>
                  <a:txBody>
                    <a:bodyPr/>
                    <a:lstStyle/>
                    <a:p>
                      <a:pPr algn="ctr"/>
                      <a:r>
                        <a:rPr lang="en-US" altLang="zh-CN" sz="2000" kern="1200" dirty="0">
                          <a:effectLst/>
                          <a:latin typeface="微软雅黑" panose="020B0503020204020204" pitchFamily="34" charset="-122"/>
                          <a:ea typeface="微软雅黑" panose="020B0503020204020204" pitchFamily="34" charset="-122"/>
                        </a:rPr>
                        <a:t>age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年龄</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r h="776200">
                <a:tc>
                  <a:txBody>
                    <a:bodyPr/>
                    <a:lstStyle/>
                    <a:p>
                      <a:pPr algn="ctr"/>
                      <a:r>
                        <a:rPr lang="en-US" altLang="zh-CN" sz="2000" kern="1200" dirty="0">
                          <a:effectLst/>
                          <a:latin typeface="微软雅黑" panose="020B0503020204020204" pitchFamily="34" charset="-122"/>
                          <a:ea typeface="微软雅黑" panose="020B0503020204020204" pitchFamily="34" charset="-122"/>
                        </a:rPr>
                        <a:t>NumberOfTime30-59DaysPastDueNotWorse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30-59</a:t>
                      </a:r>
                      <a:r>
                        <a:rPr lang="zh-CN" altLang="en-US" sz="2000" kern="1200" dirty="0">
                          <a:effectLst/>
                          <a:latin typeface="微软雅黑" panose="020B0503020204020204" pitchFamily="34" charset="-122"/>
                          <a:ea typeface="微软雅黑" panose="020B0503020204020204" pitchFamily="34" charset="-122"/>
                        </a:rPr>
                        <a:t>天欠款逾期次数</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r h="517467">
                <a:tc>
                  <a:txBody>
                    <a:bodyPr/>
                    <a:lstStyle/>
                    <a:p>
                      <a:pPr algn="ctr"/>
                      <a:r>
                        <a:rPr lang="en-US" altLang="zh-CN" sz="2000" kern="1200" dirty="0" err="1">
                          <a:effectLst/>
                          <a:latin typeface="微软雅黑" panose="020B0503020204020204" pitchFamily="34" charset="-122"/>
                          <a:ea typeface="微软雅黑" panose="020B0503020204020204" pitchFamily="34" charset="-122"/>
                        </a:rPr>
                        <a:t>DebtRatio</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kern="1200" dirty="0">
                          <a:effectLst/>
                          <a:latin typeface="微软雅黑" panose="020B0503020204020204" pitchFamily="34" charset="-122"/>
                          <a:ea typeface="微软雅黑" panose="020B0503020204020204" pitchFamily="34" charset="-122"/>
                        </a:rPr>
                        <a:t>月债务支出、赡养费、生活费除以总收入（毛收入）</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percentage</a:t>
                      </a:r>
                      <a:endParaRPr lang="zh-CN" altLang="en-US" sz="2000" dirty="0">
                        <a:latin typeface="微软雅黑" panose="020B0503020204020204" pitchFamily="34" charset="-122"/>
                        <a:ea typeface="微软雅黑" panose="020B0503020204020204" pitchFamily="34" charset="-122"/>
                      </a:endParaRPr>
                    </a:p>
                  </a:txBody>
                  <a:tcPr/>
                </a:tc>
              </a:tr>
              <a:tr h="449703">
                <a:tc>
                  <a:txBody>
                    <a:bodyPr/>
                    <a:lstStyle/>
                    <a:p>
                      <a:pPr algn="ctr"/>
                      <a:r>
                        <a:rPr lang="en-US" altLang="zh-CN" sz="2000" kern="1200" dirty="0" err="1">
                          <a:effectLst/>
                          <a:latin typeface="微软雅黑" panose="020B0503020204020204" pitchFamily="34" charset="-122"/>
                          <a:ea typeface="微软雅黑" panose="020B0503020204020204" pitchFamily="34" charset="-122"/>
                        </a:rPr>
                        <a:t>MonthlyIncome</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月收入</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real</a:t>
                      </a:r>
                      <a:endParaRPr lang="zh-CN" altLang="en-US" sz="2000" dirty="0">
                        <a:latin typeface="微软雅黑" panose="020B0503020204020204" pitchFamily="34" charset="-122"/>
                        <a:ea typeface="微软雅黑" panose="020B0503020204020204" pitchFamily="34" charset="-122"/>
                      </a:endParaRPr>
                    </a:p>
                  </a:txBody>
                  <a:tcPr/>
                </a:tc>
              </a:tr>
              <a:tr h="776200">
                <a:tc>
                  <a:txBody>
                    <a:bodyPr/>
                    <a:lstStyle/>
                    <a:p>
                      <a:pPr algn="ctr"/>
                      <a:r>
                        <a:rPr lang="en-US" altLang="zh-CN" sz="2000" kern="1200" dirty="0" err="1">
                          <a:effectLst/>
                          <a:latin typeface="微软雅黑" panose="020B0503020204020204" pitchFamily="34" charset="-122"/>
                          <a:ea typeface="微软雅黑" panose="020B0503020204020204" pitchFamily="34" charset="-122"/>
                        </a:rPr>
                        <a:t>NumberOfOpenCreditLinesAndLoans</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kern="1200" dirty="0">
                          <a:effectLst/>
                          <a:latin typeface="微软雅黑" panose="020B0503020204020204" pitchFamily="34" charset="-122"/>
                          <a:ea typeface="微软雅黑" panose="020B0503020204020204" pitchFamily="34" charset="-122"/>
                        </a:rPr>
                        <a:t>公开贷款（如汽车和抵押的分期）和在线信用（比如信用卡）数量</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en-US" altLang="zh-CN" sz="2000" kern="1200" dirty="0">
                          <a:effectLst/>
                          <a:latin typeface="微软雅黑" panose="020B0503020204020204" pitchFamily="34" charset="-122"/>
                          <a:ea typeface="微软雅黑" panose="020B0503020204020204" pitchFamily="34" charset="-122"/>
                        </a:rPr>
                        <a:t>integer</a:t>
                      </a:r>
                      <a:endParaRPr lang="zh-CN" altLang="en-US" sz="2000" dirty="0">
                        <a:latin typeface="微软雅黑" panose="020B0503020204020204" pitchFamily="34" charset="-122"/>
                        <a:ea typeface="微软雅黑" panose="020B0503020204020204" pitchFamily="34" charset="-122"/>
                      </a:endParaRPr>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3903</Words>
  <Application>WPS 演示</Application>
  <PresentationFormat>宽屏</PresentationFormat>
  <Paragraphs>299</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微软雅黑</vt:lpstr>
      <vt:lpstr>华文中宋</vt:lpstr>
      <vt:lpstr>Calibri</vt:lpstr>
      <vt:lpstr>华文楷体</vt:lpstr>
      <vt:lpstr>Arial</vt:lpstr>
      <vt:lpstr>Arial Unicode MS</vt:lpstr>
      <vt:lpstr>Calibri Light</vt:lpstr>
      <vt:lpstr>Office 主题</vt:lpstr>
      <vt:lpstr>PowerPoint 演示文稿</vt:lpstr>
      <vt:lpstr>作业</vt:lpstr>
      <vt:lpstr>NBA球员投篮数据分析</vt:lpstr>
      <vt:lpstr>NBA球员投篮数据分析</vt:lpstr>
      <vt:lpstr>NBA球员投篮数据分析</vt:lpstr>
      <vt:lpstr>作业要求</vt:lpstr>
      <vt:lpstr>附加题</vt:lpstr>
      <vt:lpstr>信用卡评分建模分析</vt:lpstr>
      <vt:lpstr>信用卡评分建模分析</vt:lpstr>
      <vt:lpstr>信用卡评分建模分析</vt:lpstr>
      <vt:lpstr>作业要求</vt:lpstr>
      <vt:lpstr>电影数据分析和电影推荐模型</vt:lpstr>
      <vt:lpstr>电影数据分析和电影推荐模型</vt:lpstr>
      <vt:lpstr>电影数据分析和电影推荐模型</vt:lpstr>
      <vt:lpstr>电影数据分析和电影推荐模型</vt:lpstr>
      <vt:lpstr>作业要求</vt:lpstr>
      <vt:lpstr>二手车数据分析</vt:lpstr>
      <vt:lpstr>二手车数据分析</vt:lpstr>
      <vt:lpstr>作业要求</vt:lpstr>
      <vt:lpstr>项目进行步骤提示</vt:lpstr>
      <vt:lpstr>提交</vt:lpstr>
      <vt:lpstr>其他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Tong Yunhai</dc:creator>
  <cp:lastModifiedBy>昵称</cp:lastModifiedBy>
  <cp:revision>23</cp:revision>
  <dcterms:created xsi:type="dcterms:W3CDTF">2021-04-14T12:22:00Z</dcterms:created>
  <dcterms:modified xsi:type="dcterms:W3CDTF">2021-05-12T09:23:38Z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9E4A390DA7B744D5A904D585ECA700AD</vt:lpwstr>
  </property>
</Properties>
</file>