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34"/>
  </p:notesMasterIdLst>
  <p:sldIdLst>
    <p:sldId id="256" r:id="rId3"/>
    <p:sldId id="284" r:id="rId4"/>
    <p:sldId id="259" r:id="rId5"/>
    <p:sldId id="281" r:id="rId6"/>
    <p:sldId id="310" r:id="rId7"/>
    <p:sldId id="311" r:id="rId8"/>
    <p:sldId id="282" r:id="rId9"/>
    <p:sldId id="286" r:id="rId10"/>
    <p:sldId id="306" r:id="rId11"/>
    <p:sldId id="287" r:id="rId12"/>
    <p:sldId id="312" r:id="rId13"/>
    <p:sldId id="316" r:id="rId14"/>
    <p:sldId id="289" r:id="rId15"/>
    <p:sldId id="288" r:id="rId16"/>
    <p:sldId id="313" r:id="rId17"/>
    <p:sldId id="292" r:id="rId18"/>
    <p:sldId id="304" r:id="rId19"/>
    <p:sldId id="294" r:id="rId20"/>
    <p:sldId id="307" r:id="rId21"/>
    <p:sldId id="297" r:id="rId22"/>
    <p:sldId id="317" r:id="rId23"/>
    <p:sldId id="314" r:id="rId24"/>
    <p:sldId id="298" r:id="rId25"/>
    <p:sldId id="299" r:id="rId26"/>
    <p:sldId id="300" r:id="rId27"/>
    <p:sldId id="301" r:id="rId28"/>
    <p:sldId id="322" r:id="rId29"/>
    <p:sldId id="318" r:id="rId30"/>
    <p:sldId id="319" r:id="rId31"/>
    <p:sldId id="320" r:id="rId32"/>
    <p:sldId id="321" r:id="rId3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Lato" panose="020F0502020204030203" pitchFamily="34" charset="0"/>
      <p:regular r:id="rId39"/>
      <p:bold r:id="rId40"/>
      <p:italic r:id="rId41"/>
      <p:boldItalic r:id="rId42"/>
    </p:embeddedFont>
    <p:embeddedFont>
      <p:font typeface="Raleway" pitchFamily="2" charset="0"/>
      <p:regular r:id="rId43"/>
      <p:bold r:id="rId44"/>
      <p:italic r:id="rId45"/>
      <p:boldItalic r:id="rId46"/>
    </p:embeddedFont>
    <p:embeddedFont>
      <p:font typeface="Raleway Black" pitchFamily="2" charset="0"/>
      <p:bold r:id="rId47"/>
      <p:boldItalic r:id="rId48"/>
    </p:embeddedFont>
    <p:embeddedFont>
      <p:font typeface="Raleway Light" pitchFamily="2" charset="0"/>
      <p:regular r:id="rId49"/>
      <p:bold r:id="rId50"/>
      <p:italic r:id="rId51"/>
      <p:boldItalic r:id="rId52"/>
    </p:embeddedFont>
    <p:embeddedFont>
      <p:font typeface="Raleway Medium" pitchFamily="2" charset="0"/>
      <p:regular r:id="rId53"/>
      <p:bold r:id="rId54"/>
      <p:italic r:id="rId55"/>
      <p:boldItalic r:id="rId56"/>
    </p:embeddedFont>
    <p:embeddedFont>
      <p:font typeface="Raleway SemiBold" pitchFamily="2" charset="0"/>
      <p:regular r:id="rId57"/>
      <p:bold r:id="rId58"/>
      <p:italic r:id="rId59"/>
      <p:boldItalic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96">
          <p15:clr>
            <a:srgbClr val="A4A3A4"/>
          </p15:clr>
        </p15:guide>
        <p15:guide id="2" orient="horz" pos="1166">
          <p15:clr>
            <a:srgbClr val="A4A3A4"/>
          </p15:clr>
        </p15:guide>
        <p15:guide id="3" orient="horz" pos="516">
          <p15:clr>
            <a:srgbClr val="A4A3A4"/>
          </p15:clr>
        </p15:guide>
        <p15:guide id="4" orient="horz" pos="894">
          <p15:clr>
            <a:srgbClr val="A4A3A4"/>
          </p15:clr>
        </p15:guide>
        <p15:guide id="5" orient="horz" pos="1620">
          <p15:clr>
            <a:srgbClr val="A4A3A4"/>
          </p15:clr>
        </p15:guide>
        <p15:guide id="6" pos="2216">
          <p15:clr>
            <a:srgbClr val="A4A3A4"/>
          </p15:clr>
        </p15:guide>
        <p15:guide id="7" pos="2880">
          <p15:clr>
            <a:srgbClr val="A4A3A4"/>
          </p15:clr>
        </p15:guide>
        <p15:guide id="8" pos="3674">
          <p15:clr>
            <a:srgbClr val="A4A3A4"/>
          </p15:clr>
        </p15:guide>
        <p15:guide id="9" pos="588">
          <p15:clr>
            <a:srgbClr val="A4A3A4"/>
          </p15:clr>
        </p15:guide>
        <p15:guide id="10" pos="2089">
          <p15:clr>
            <a:srgbClr val="A4A3A4"/>
          </p15:clr>
        </p15:guide>
        <p15:guide id="11" pos="2233">
          <p15:clr>
            <a:srgbClr val="A4A3A4"/>
          </p15:clr>
        </p15:guide>
        <p15:guide id="12" pos="32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863"/>
    <a:srgbClr val="F0F78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D17219-2809-42E9-BE1B-6F8D531481D7}" v="278" dt="2022-01-07T11:06:02.904"/>
    <p1510:client id="{75B6685C-90FE-62E9-51F6-667A488F487B}" v="15" dt="2022-01-07T12:09:27.503"/>
    <p1510:client id="{AECF708F-ABC4-D390-E7A0-EE7D22DA8CE8}" v="1333" dt="2022-01-07T12:02:24.2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>
        <p:guide orient="horz" pos="1696"/>
        <p:guide orient="horz" pos="1166"/>
        <p:guide orient="horz" pos="516"/>
        <p:guide orient="horz" pos="894"/>
        <p:guide orient="horz" pos="1620"/>
        <p:guide pos="2216"/>
        <p:guide pos="2880"/>
        <p:guide pos="3674"/>
        <p:guide pos="588"/>
        <p:guide pos="2089"/>
        <p:guide pos="2233"/>
        <p:guide pos="32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font" Target="fonts/font16.fntdata"/><Relationship Id="rId55" Type="http://schemas.openxmlformats.org/officeDocument/2006/relationships/font" Target="fonts/font21.fntdata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3" Type="http://schemas.openxmlformats.org/officeDocument/2006/relationships/font" Target="fonts/font19.fntdata"/><Relationship Id="rId58" Type="http://schemas.openxmlformats.org/officeDocument/2006/relationships/font" Target="fonts/font24.fntdata"/><Relationship Id="rId5" Type="http://schemas.openxmlformats.org/officeDocument/2006/relationships/slide" Target="slides/slide3.xml"/><Relationship Id="rId61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56" Type="http://schemas.openxmlformats.org/officeDocument/2006/relationships/font" Target="fonts/font22.fntdata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font" Target="fonts/font17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59" Type="http://schemas.openxmlformats.org/officeDocument/2006/relationships/font" Target="fonts/font25.fntdata"/><Relationship Id="rId20" Type="http://schemas.openxmlformats.org/officeDocument/2006/relationships/slide" Target="slides/slide18.xml"/><Relationship Id="rId41" Type="http://schemas.openxmlformats.org/officeDocument/2006/relationships/font" Target="fonts/font7.fntdata"/><Relationship Id="rId54" Type="http://schemas.openxmlformats.org/officeDocument/2006/relationships/font" Target="fonts/font20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2.fntdata"/><Relationship Id="rId49" Type="http://schemas.openxmlformats.org/officeDocument/2006/relationships/font" Target="fonts/font15.fntdata"/><Relationship Id="rId57" Type="http://schemas.openxmlformats.org/officeDocument/2006/relationships/font" Target="fonts/font23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10.fntdata"/><Relationship Id="rId52" Type="http://schemas.openxmlformats.org/officeDocument/2006/relationships/font" Target="fonts/font18.fntdata"/><Relationship Id="rId60" Type="http://schemas.openxmlformats.org/officeDocument/2006/relationships/font" Target="fonts/font26.fntdata"/><Relationship Id="rId65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font" Target="fonts/font5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76CBE5-6CC9-45FE-97F6-F0B09E9E0D37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AB37703-AE3D-4B21-ADA3-7BDB677348B5}">
      <dgm:prSet phldrT="[Texto]"/>
      <dgm:spPr>
        <a:solidFill>
          <a:schemeClr val="bg2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s-ES" err="1">
              <a:solidFill>
                <a:schemeClr val="tx1"/>
              </a:solidFill>
              <a:latin typeface="Raleway" pitchFamily="2" charset="0"/>
            </a:rPr>
            <a:t>clean_signals</a:t>
          </a:r>
          <a:r>
            <a:rPr lang="es-ES">
              <a:solidFill>
                <a:schemeClr val="tx1"/>
              </a:solidFill>
              <a:latin typeface="Raleway" pitchFamily="2" charset="0"/>
            </a:rPr>
            <a:t>/</a:t>
          </a:r>
        </a:p>
      </dgm:t>
    </dgm:pt>
    <dgm:pt modelId="{16E8E7B6-9731-4476-8644-B928957CA13E}" type="parTrans" cxnId="{C772DCC8-5BAA-4165-91C6-C5A0B4AEB570}">
      <dgm:prSet/>
      <dgm:spPr/>
      <dgm:t>
        <a:bodyPr/>
        <a:lstStyle/>
        <a:p>
          <a:endParaRPr lang="es-ES"/>
        </a:p>
      </dgm:t>
    </dgm:pt>
    <dgm:pt modelId="{6CD00CBE-530B-42D9-B053-550F870A5EA5}" type="sibTrans" cxnId="{C772DCC8-5BAA-4165-91C6-C5A0B4AEB570}">
      <dgm:prSet/>
      <dgm:spPr/>
      <dgm:t>
        <a:bodyPr/>
        <a:lstStyle/>
        <a:p>
          <a:endParaRPr lang="es-ES"/>
        </a:p>
      </dgm:t>
    </dgm:pt>
    <dgm:pt modelId="{019CF165-BC9A-48AB-A841-2A60C7EF910F}">
      <dgm:prSet phldrT="[Texto]"/>
      <dgm:spPr>
        <a:solidFill>
          <a:schemeClr val="bg1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s-ES">
              <a:solidFill>
                <a:schemeClr val="tx1"/>
              </a:solidFill>
              <a:latin typeface="Raleway" pitchFamily="2" charset="0"/>
            </a:rPr>
            <a:t>chb01/</a:t>
          </a:r>
        </a:p>
      </dgm:t>
    </dgm:pt>
    <dgm:pt modelId="{BBB7B0D1-AD89-4CAC-9FB1-D2B726E4A025}" type="parTrans" cxnId="{5DB3607F-9310-45C6-B5A3-DB159FE17E05}">
      <dgm:prSet/>
      <dgm:spPr/>
      <dgm:t>
        <a:bodyPr/>
        <a:lstStyle/>
        <a:p>
          <a:endParaRPr lang="es-ES"/>
        </a:p>
      </dgm:t>
    </dgm:pt>
    <dgm:pt modelId="{40B9D8FA-1F9A-4091-A282-B7C2736E4150}" type="sibTrans" cxnId="{5DB3607F-9310-45C6-B5A3-DB159FE17E05}">
      <dgm:prSet/>
      <dgm:spPr/>
      <dgm:t>
        <a:bodyPr/>
        <a:lstStyle/>
        <a:p>
          <a:endParaRPr lang="es-ES"/>
        </a:p>
      </dgm:t>
    </dgm:pt>
    <dgm:pt modelId="{F4CAC042-3F8A-44DE-84AB-DA2B7E95F595}">
      <dgm:prSet phldrT="[Texto]"/>
      <dgm:spPr>
        <a:solidFill>
          <a:schemeClr val="bg1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s-ES">
              <a:solidFill>
                <a:schemeClr val="tx1"/>
              </a:solidFill>
              <a:latin typeface="Raleway" pitchFamily="2" charset="0"/>
            </a:rPr>
            <a:t>chb03/</a:t>
          </a:r>
        </a:p>
      </dgm:t>
    </dgm:pt>
    <dgm:pt modelId="{0428EB11-220E-4F3C-99D2-3A05C129DA54}" type="parTrans" cxnId="{4733089F-3762-4ED8-8CB3-774FAAACEF73}">
      <dgm:prSet/>
      <dgm:spPr/>
      <dgm:t>
        <a:bodyPr/>
        <a:lstStyle/>
        <a:p>
          <a:endParaRPr lang="es-ES"/>
        </a:p>
      </dgm:t>
    </dgm:pt>
    <dgm:pt modelId="{A6C41A83-0489-473D-AAF9-3B5E8FC0F104}" type="sibTrans" cxnId="{4733089F-3762-4ED8-8CB3-774FAAACEF73}">
      <dgm:prSet/>
      <dgm:spPr/>
      <dgm:t>
        <a:bodyPr/>
        <a:lstStyle/>
        <a:p>
          <a:endParaRPr lang="es-ES"/>
        </a:p>
      </dgm:t>
    </dgm:pt>
    <dgm:pt modelId="{31CDED86-5174-4C8E-A76A-786053AB1EBA}">
      <dgm:prSet phldrT="[Texto]"/>
      <dgm:spPr>
        <a:solidFill>
          <a:schemeClr val="bg1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s-ES">
              <a:solidFill>
                <a:schemeClr val="tx1"/>
              </a:solidFill>
              <a:latin typeface="Raleway" pitchFamily="2" charset="0"/>
            </a:rPr>
            <a:t>chb05/</a:t>
          </a:r>
        </a:p>
      </dgm:t>
    </dgm:pt>
    <dgm:pt modelId="{7412A0E9-2522-4C38-BF6D-01AC4C16C099}" type="parTrans" cxnId="{E73E2F85-C163-4929-85F5-001D890E1AB7}">
      <dgm:prSet/>
      <dgm:spPr/>
      <dgm:t>
        <a:bodyPr/>
        <a:lstStyle/>
        <a:p>
          <a:endParaRPr lang="es-ES"/>
        </a:p>
      </dgm:t>
    </dgm:pt>
    <dgm:pt modelId="{AACD9200-7B73-41C2-9E3E-2F4C7C9081EE}" type="sibTrans" cxnId="{E73E2F85-C163-4929-85F5-001D890E1AB7}">
      <dgm:prSet/>
      <dgm:spPr/>
      <dgm:t>
        <a:bodyPr/>
        <a:lstStyle/>
        <a:p>
          <a:endParaRPr lang="es-ES"/>
        </a:p>
      </dgm:t>
    </dgm:pt>
    <dgm:pt modelId="{DE7B9E2B-EFF6-4D7C-A373-A71D5BD75728}">
      <dgm:prSet phldrT="[Texto]"/>
      <dgm:spPr>
        <a:solidFill>
          <a:schemeClr val="bg1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s-ES">
              <a:solidFill>
                <a:schemeClr val="tx1"/>
              </a:solidFill>
              <a:latin typeface="Raleway" pitchFamily="2" charset="0"/>
            </a:rPr>
            <a:t>…</a:t>
          </a:r>
        </a:p>
      </dgm:t>
    </dgm:pt>
    <dgm:pt modelId="{2049D943-2AD4-4CA5-9E89-6EB1B19D3492}" type="parTrans" cxnId="{94D19B63-DF5B-4810-97E7-DB30F7771614}">
      <dgm:prSet/>
      <dgm:spPr/>
      <dgm:t>
        <a:bodyPr/>
        <a:lstStyle/>
        <a:p>
          <a:endParaRPr lang="es-ES"/>
        </a:p>
      </dgm:t>
    </dgm:pt>
    <dgm:pt modelId="{8BB1164C-93EA-422C-91E7-7E1B0AD073C9}" type="sibTrans" cxnId="{94D19B63-DF5B-4810-97E7-DB30F7771614}">
      <dgm:prSet/>
      <dgm:spPr/>
      <dgm:t>
        <a:bodyPr/>
        <a:lstStyle/>
        <a:p>
          <a:endParaRPr lang="es-ES"/>
        </a:p>
      </dgm:t>
    </dgm:pt>
    <dgm:pt modelId="{C1B4243C-F523-420E-91BA-45D95561A8AE}" type="pres">
      <dgm:prSet presAssocID="{E676CBE5-6CC9-45FE-97F6-F0B09E9E0D3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0549F4A-4E1B-4409-9F47-F00CABF6F526}" type="pres">
      <dgm:prSet presAssocID="{2AB37703-AE3D-4B21-ADA3-7BDB677348B5}" presName="root" presStyleCnt="0"/>
      <dgm:spPr/>
    </dgm:pt>
    <dgm:pt modelId="{93348112-5528-4191-8116-408A27369B0D}" type="pres">
      <dgm:prSet presAssocID="{2AB37703-AE3D-4B21-ADA3-7BDB677348B5}" presName="rootComposite" presStyleCnt="0"/>
      <dgm:spPr/>
    </dgm:pt>
    <dgm:pt modelId="{2D362C25-9B5F-437D-A7D8-E4E3624825C6}" type="pres">
      <dgm:prSet presAssocID="{2AB37703-AE3D-4B21-ADA3-7BDB677348B5}" presName="rootText" presStyleLbl="node1" presStyleIdx="0" presStyleCnt="1" custScaleX="306525" custScaleY="101271" custLinFactNeighborX="-21215" custLinFactNeighborY="-5348"/>
      <dgm:spPr/>
    </dgm:pt>
    <dgm:pt modelId="{2919B744-E780-4D1E-A921-D8997C954C65}" type="pres">
      <dgm:prSet presAssocID="{2AB37703-AE3D-4B21-ADA3-7BDB677348B5}" presName="rootConnector" presStyleLbl="node1" presStyleIdx="0" presStyleCnt="1"/>
      <dgm:spPr/>
    </dgm:pt>
    <dgm:pt modelId="{7D48B2CA-CE40-41CA-B30A-E9660284C0D1}" type="pres">
      <dgm:prSet presAssocID="{2AB37703-AE3D-4B21-ADA3-7BDB677348B5}" presName="childShape" presStyleCnt="0"/>
      <dgm:spPr/>
    </dgm:pt>
    <dgm:pt modelId="{64DDBCD8-3C08-4FB8-8954-3EE9F315F348}" type="pres">
      <dgm:prSet presAssocID="{BBB7B0D1-AD89-4CAC-9FB1-D2B726E4A025}" presName="Name13" presStyleLbl="parChTrans1D2" presStyleIdx="0" presStyleCnt="4"/>
      <dgm:spPr/>
    </dgm:pt>
    <dgm:pt modelId="{36D73A22-43F8-44CF-85F6-9ACCB7EB7909}" type="pres">
      <dgm:prSet presAssocID="{019CF165-BC9A-48AB-A841-2A60C7EF910F}" presName="childText" presStyleLbl="bgAcc1" presStyleIdx="0" presStyleCnt="4" custScaleX="167576">
        <dgm:presLayoutVars>
          <dgm:bulletEnabled val="1"/>
        </dgm:presLayoutVars>
      </dgm:prSet>
      <dgm:spPr/>
    </dgm:pt>
    <dgm:pt modelId="{B39AC9D9-9C50-40EF-9C29-B05D1C3AF099}" type="pres">
      <dgm:prSet presAssocID="{0428EB11-220E-4F3C-99D2-3A05C129DA54}" presName="Name13" presStyleLbl="parChTrans1D2" presStyleIdx="1" presStyleCnt="4"/>
      <dgm:spPr/>
    </dgm:pt>
    <dgm:pt modelId="{AE35A7B1-53D9-45DA-8233-22838809AD03}" type="pres">
      <dgm:prSet presAssocID="{F4CAC042-3F8A-44DE-84AB-DA2B7E95F595}" presName="childText" presStyleLbl="bgAcc1" presStyleIdx="1" presStyleCnt="4" custScaleX="167576">
        <dgm:presLayoutVars>
          <dgm:bulletEnabled val="1"/>
        </dgm:presLayoutVars>
      </dgm:prSet>
      <dgm:spPr/>
    </dgm:pt>
    <dgm:pt modelId="{6CC13D50-C7B4-4A69-A779-ADA8483368C1}" type="pres">
      <dgm:prSet presAssocID="{7412A0E9-2522-4C38-BF6D-01AC4C16C099}" presName="Name13" presStyleLbl="parChTrans1D2" presStyleIdx="2" presStyleCnt="4"/>
      <dgm:spPr/>
    </dgm:pt>
    <dgm:pt modelId="{5EE78FD9-EEF9-4062-8E32-C66A1B91454C}" type="pres">
      <dgm:prSet presAssocID="{31CDED86-5174-4C8E-A76A-786053AB1EBA}" presName="childText" presStyleLbl="bgAcc1" presStyleIdx="2" presStyleCnt="4" custScaleX="167576">
        <dgm:presLayoutVars>
          <dgm:bulletEnabled val="1"/>
        </dgm:presLayoutVars>
      </dgm:prSet>
      <dgm:spPr/>
    </dgm:pt>
    <dgm:pt modelId="{A963E053-E2AD-4ADC-8E35-5324AA56B0CC}" type="pres">
      <dgm:prSet presAssocID="{2049D943-2AD4-4CA5-9E89-6EB1B19D3492}" presName="Name13" presStyleLbl="parChTrans1D2" presStyleIdx="3" presStyleCnt="4"/>
      <dgm:spPr/>
    </dgm:pt>
    <dgm:pt modelId="{E1FFB851-7328-4DFE-A9D1-E0D000961E65}" type="pres">
      <dgm:prSet presAssocID="{DE7B9E2B-EFF6-4D7C-A373-A71D5BD75728}" presName="childText" presStyleLbl="bgAcc1" presStyleIdx="3" presStyleCnt="4" custScaleX="167576">
        <dgm:presLayoutVars>
          <dgm:bulletEnabled val="1"/>
        </dgm:presLayoutVars>
      </dgm:prSet>
      <dgm:spPr/>
    </dgm:pt>
  </dgm:ptLst>
  <dgm:cxnLst>
    <dgm:cxn modelId="{EA86AB20-1B83-4700-B0F3-8E56D8C7842E}" type="presOf" srcId="{BBB7B0D1-AD89-4CAC-9FB1-D2B726E4A025}" destId="{64DDBCD8-3C08-4FB8-8954-3EE9F315F348}" srcOrd="0" destOrd="0" presId="urn:microsoft.com/office/officeart/2005/8/layout/hierarchy3"/>
    <dgm:cxn modelId="{96869427-9D05-4947-944B-5915EA00EC37}" type="presOf" srcId="{0428EB11-220E-4F3C-99D2-3A05C129DA54}" destId="{B39AC9D9-9C50-40EF-9C29-B05D1C3AF099}" srcOrd="0" destOrd="0" presId="urn:microsoft.com/office/officeart/2005/8/layout/hierarchy3"/>
    <dgm:cxn modelId="{EA95CD3C-98F6-4170-8604-D2D7F5FBA43C}" type="presOf" srcId="{7412A0E9-2522-4C38-BF6D-01AC4C16C099}" destId="{6CC13D50-C7B4-4A69-A779-ADA8483368C1}" srcOrd="0" destOrd="0" presId="urn:microsoft.com/office/officeart/2005/8/layout/hierarchy3"/>
    <dgm:cxn modelId="{C56BFE5C-FC2A-4987-8836-DA89CB995DB2}" type="presOf" srcId="{2AB37703-AE3D-4B21-ADA3-7BDB677348B5}" destId="{2919B744-E780-4D1E-A921-D8997C954C65}" srcOrd="1" destOrd="0" presId="urn:microsoft.com/office/officeart/2005/8/layout/hierarchy3"/>
    <dgm:cxn modelId="{94D19B63-DF5B-4810-97E7-DB30F7771614}" srcId="{2AB37703-AE3D-4B21-ADA3-7BDB677348B5}" destId="{DE7B9E2B-EFF6-4D7C-A373-A71D5BD75728}" srcOrd="3" destOrd="0" parTransId="{2049D943-2AD4-4CA5-9E89-6EB1B19D3492}" sibTransId="{8BB1164C-93EA-422C-91E7-7E1B0AD073C9}"/>
    <dgm:cxn modelId="{7ED43549-859D-4E55-B1FB-546F32F95085}" type="presOf" srcId="{2049D943-2AD4-4CA5-9E89-6EB1B19D3492}" destId="{A963E053-E2AD-4ADC-8E35-5324AA56B0CC}" srcOrd="0" destOrd="0" presId="urn:microsoft.com/office/officeart/2005/8/layout/hierarchy3"/>
    <dgm:cxn modelId="{45220A73-E020-4C56-A715-8E142977AEFF}" type="presOf" srcId="{E676CBE5-6CC9-45FE-97F6-F0B09E9E0D37}" destId="{C1B4243C-F523-420E-91BA-45D95561A8AE}" srcOrd="0" destOrd="0" presId="urn:microsoft.com/office/officeart/2005/8/layout/hierarchy3"/>
    <dgm:cxn modelId="{5DB3607F-9310-45C6-B5A3-DB159FE17E05}" srcId="{2AB37703-AE3D-4B21-ADA3-7BDB677348B5}" destId="{019CF165-BC9A-48AB-A841-2A60C7EF910F}" srcOrd="0" destOrd="0" parTransId="{BBB7B0D1-AD89-4CAC-9FB1-D2B726E4A025}" sibTransId="{40B9D8FA-1F9A-4091-A282-B7C2736E4150}"/>
    <dgm:cxn modelId="{E73E2F85-C163-4929-85F5-001D890E1AB7}" srcId="{2AB37703-AE3D-4B21-ADA3-7BDB677348B5}" destId="{31CDED86-5174-4C8E-A76A-786053AB1EBA}" srcOrd="2" destOrd="0" parTransId="{7412A0E9-2522-4C38-BF6D-01AC4C16C099}" sibTransId="{AACD9200-7B73-41C2-9E3E-2F4C7C9081EE}"/>
    <dgm:cxn modelId="{4733089F-3762-4ED8-8CB3-774FAAACEF73}" srcId="{2AB37703-AE3D-4B21-ADA3-7BDB677348B5}" destId="{F4CAC042-3F8A-44DE-84AB-DA2B7E95F595}" srcOrd="1" destOrd="0" parTransId="{0428EB11-220E-4F3C-99D2-3A05C129DA54}" sibTransId="{A6C41A83-0489-473D-AAF9-3B5E8FC0F104}"/>
    <dgm:cxn modelId="{9BCBD3C3-F957-49DE-B4F6-4C2A33D3483C}" type="presOf" srcId="{2AB37703-AE3D-4B21-ADA3-7BDB677348B5}" destId="{2D362C25-9B5F-437D-A7D8-E4E3624825C6}" srcOrd="0" destOrd="0" presId="urn:microsoft.com/office/officeart/2005/8/layout/hierarchy3"/>
    <dgm:cxn modelId="{4E02C7C5-BD64-447C-B211-195E422A1608}" type="presOf" srcId="{31CDED86-5174-4C8E-A76A-786053AB1EBA}" destId="{5EE78FD9-EEF9-4062-8E32-C66A1B91454C}" srcOrd="0" destOrd="0" presId="urn:microsoft.com/office/officeart/2005/8/layout/hierarchy3"/>
    <dgm:cxn modelId="{C772DCC8-5BAA-4165-91C6-C5A0B4AEB570}" srcId="{E676CBE5-6CC9-45FE-97F6-F0B09E9E0D37}" destId="{2AB37703-AE3D-4B21-ADA3-7BDB677348B5}" srcOrd="0" destOrd="0" parTransId="{16E8E7B6-9731-4476-8644-B928957CA13E}" sibTransId="{6CD00CBE-530B-42D9-B053-550F870A5EA5}"/>
    <dgm:cxn modelId="{ECCF6BCC-0F7F-4BE3-A5F7-896C06417563}" type="presOf" srcId="{DE7B9E2B-EFF6-4D7C-A373-A71D5BD75728}" destId="{E1FFB851-7328-4DFE-A9D1-E0D000961E65}" srcOrd="0" destOrd="0" presId="urn:microsoft.com/office/officeart/2005/8/layout/hierarchy3"/>
    <dgm:cxn modelId="{E48E7CD0-8BD2-45C5-B79B-EE8D512D3752}" type="presOf" srcId="{019CF165-BC9A-48AB-A841-2A60C7EF910F}" destId="{36D73A22-43F8-44CF-85F6-9ACCB7EB7909}" srcOrd="0" destOrd="0" presId="urn:microsoft.com/office/officeart/2005/8/layout/hierarchy3"/>
    <dgm:cxn modelId="{F322D2D5-E913-4095-ACE3-D5767A93F289}" type="presOf" srcId="{F4CAC042-3F8A-44DE-84AB-DA2B7E95F595}" destId="{AE35A7B1-53D9-45DA-8233-22838809AD03}" srcOrd="0" destOrd="0" presId="urn:microsoft.com/office/officeart/2005/8/layout/hierarchy3"/>
    <dgm:cxn modelId="{C8640EDB-5FD8-4D1D-8E81-C322A969347E}" type="presParOf" srcId="{C1B4243C-F523-420E-91BA-45D95561A8AE}" destId="{90549F4A-4E1B-4409-9F47-F00CABF6F526}" srcOrd="0" destOrd="0" presId="urn:microsoft.com/office/officeart/2005/8/layout/hierarchy3"/>
    <dgm:cxn modelId="{DA7431EE-D608-4377-B91A-E039BFC16B31}" type="presParOf" srcId="{90549F4A-4E1B-4409-9F47-F00CABF6F526}" destId="{93348112-5528-4191-8116-408A27369B0D}" srcOrd="0" destOrd="0" presId="urn:microsoft.com/office/officeart/2005/8/layout/hierarchy3"/>
    <dgm:cxn modelId="{82CE38B7-3C93-4E6E-963F-68E5F3048283}" type="presParOf" srcId="{93348112-5528-4191-8116-408A27369B0D}" destId="{2D362C25-9B5F-437D-A7D8-E4E3624825C6}" srcOrd="0" destOrd="0" presId="urn:microsoft.com/office/officeart/2005/8/layout/hierarchy3"/>
    <dgm:cxn modelId="{B13BB408-9EBE-4A8D-B4D1-4602CAC9BC0F}" type="presParOf" srcId="{93348112-5528-4191-8116-408A27369B0D}" destId="{2919B744-E780-4D1E-A921-D8997C954C65}" srcOrd="1" destOrd="0" presId="urn:microsoft.com/office/officeart/2005/8/layout/hierarchy3"/>
    <dgm:cxn modelId="{FB9B1471-6AF5-4049-A11A-A07264F2BC60}" type="presParOf" srcId="{90549F4A-4E1B-4409-9F47-F00CABF6F526}" destId="{7D48B2CA-CE40-41CA-B30A-E9660284C0D1}" srcOrd="1" destOrd="0" presId="urn:microsoft.com/office/officeart/2005/8/layout/hierarchy3"/>
    <dgm:cxn modelId="{13672AC8-4CF8-4BF6-8D41-BA31B85D7323}" type="presParOf" srcId="{7D48B2CA-CE40-41CA-B30A-E9660284C0D1}" destId="{64DDBCD8-3C08-4FB8-8954-3EE9F315F348}" srcOrd="0" destOrd="0" presId="urn:microsoft.com/office/officeart/2005/8/layout/hierarchy3"/>
    <dgm:cxn modelId="{4AF62FD7-FBA8-4458-83B4-20F729254E85}" type="presParOf" srcId="{7D48B2CA-CE40-41CA-B30A-E9660284C0D1}" destId="{36D73A22-43F8-44CF-85F6-9ACCB7EB7909}" srcOrd="1" destOrd="0" presId="urn:microsoft.com/office/officeart/2005/8/layout/hierarchy3"/>
    <dgm:cxn modelId="{447713FD-1710-409A-A393-7B16D0C06406}" type="presParOf" srcId="{7D48B2CA-CE40-41CA-B30A-E9660284C0D1}" destId="{B39AC9D9-9C50-40EF-9C29-B05D1C3AF099}" srcOrd="2" destOrd="0" presId="urn:microsoft.com/office/officeart/2005/8/layout/hierarchy3"/>
    <dgm:cxn modelId="{24C81171-3667-4687-8527-F5C00BA46E8E}" type="presParOf" srcId="{7D48B2CA-CE40-41CA-B30A-E9660284C0D1}" destId="{AE35A7B1-53D9-45DA-8233-22838809AD03}" srcOrd="3" destOrd="0" presId="urn:microsoft.com/office/officeart/2005/8/layout/hierarchy3"/>
    <dgm:cxn modelId="{03AF52CA-A456-489A-BD19-5EF5E1957422}" type="presParOf" srcId="{7D48B2CA-CE40-41CA-B30A-E9660284C0D1}" destId="{6CC13D50-C7B4-4A69-A779-ADA8483368C1}" srcOrd="4" destOrd="0" presId="urn:microsoft.com/office/officeart/2005/8/layout/hierarchy3"/>
    <dgm:cxn modelId="{243900CA-0318-4D53-840D-402B73F29917}" type="presParOf" srcId="{7D48B2CA-CE40-41CA-B30A-E9660284C0D1}" destId="{5EE78FD9-EEF9-4062-8E32-C66A1B91454C}" srcOrd="5" destOrd="0" presId="urn:microsoft.com/office/officeart/2005/8/layout/hierarchy3"/>
    <dgm:cxn modelId="{996498C6-3A84-482E-8CCD-0FE1BEE2F9C7}" type="presParOf" srcId="{7D48B2CA-CE40-41CA-B30A-E9660284C0D1}" destId="{A963E053-E2AD-4ADC-8E35-5324AA56B0CC}" srcOrd="6" destOrd="0" presId="urn:microsoft.com/office/officeart/2005/8/layout/hierarchy3"/>
    <dgm:cxn modelId="{340CF3E5-B49B-4C27-988D-6723B1DFD3FC}" type="presParOf" srcId="{7D48B2CA-CE40-41CA-B30A-E9660284C0D1}" destId="{E1FFB851-7328-4DFE-A9D1-E0D000961E65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362C25-9B5F-437D-A7D8-E4E3624825C6}">
      <dsp:nvSpPr>
        <dsp:cNvPr id="0" name=""/>
        <dsp:cNvSpPr/>
      </dsp:nvSpPr>
      <dsp:spPr>
        <a:xfrm>
          <a:off x="1883175" y="0"/>
          <a:ext cx="1434408" cy="236952"/>
        </a:xfrm>
        <a:prstGeom prst="roundRect">
          <a:avLst>
            <a:gd name="adj" fmla="val 10000"/>
          </a:avLst>
        </a:prstGeom>
        <a:solidFill>
          <a:schemeClr val="bg2">
            <a:lumMod val="20000"/>
            <a:lumOff val="8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err="1">
              <a:solidFill>
                <a:schemeClr val="tx1"/>
              </a:solidFill>
              <a:latin typeface="Raleway" pitchFamily="2" charset="0"/>
            </a:rPr>
            <a:t>clean_signals</a:t>
          </a:r>
          <a:r>
            <a:rPr lang="es-ES" sz="1300" kern="1200">
              <a:solidFill>
                <a:schemeClr val="tx1"/>
              </a:solidFill>
              <a:latin typeface="Raleway" pitchFamily="2" charset="0"/>
            </a:rPr>
            <a:t>/</a:t>
          </a:r>
        </a:p>
      </dsp:txBody>
      <dsp:txXfrm>
        <a:off x="1890115" y="6940"/>
        <a:ext cx="1420528" cy="223072"/>
      </dsp:txXfrm>
    </dsp:sp>
    <dsp:sp modelId="{64DDBCD8-3C08-4FB8-8954-3EE9F315F348}">
      <dsp:nvSpPr>
        <dsp:cNvPr id="0" name=""/>
        <dsp:cNvSpPr/>
      </dsp:nvSpPr>
      <dsp:spPr>
        <a:xfrm>
          <a:off x="2026616" y="236952"/>
          <a:ext cx="242718" cy="175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685"/>
              </a:lnTo>
              <a:lnTo>
                <a:pt x="242718" y="17568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D73A22-43F8-44CF-85F6-9ACCB7EB7909}">
      <dsp:nvSpPr>
        <dsp:cNvPr id="0" name=""/>
        <dsp:cNvSpPr/>
      </dsp:nvSpPr>
      <dsp:spPr>
        <a:xfrm>
          <a:off x="2269334" y="295648"/>
          <a:ext cx="627348" cy="233979"/>
        </a:xfrm>
        <a:prstGeom prst="roundRect">
          <a:avLst>
            <a:gd name="adj" fmla="val 10000"/>
          </a:avLst>
        </a:prstGeom>
        <a:solidFill>
          <a:schemeClr val="bg1">
            <a:lumMod val="60000"/>
            <a:lumOff val="4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>
              <a:solidFill>
                <a:schemeClr val="tx1"/>
              </a:solidFill>
              <a:latin typeface="Raleway" pitchFamily="2" charset="0"/>
            </a:rPr>
            <a:t>chb01/</a:t>
          </a:r>
        </a:p>
      </dsp:txBody>
      <dsp:txXfrm>
        <a:off x="2276187" y="302501"/>
        <a:ext cx="613642" cy="220273"/>
      </dsp:txXfrm>
    </dsp:sp>
    <dsp:sp modelId="{B39AC9D9-9C50-40EF-9C29-B05D1C3AF099}">
      <dsp:nvSpPr>
        <dsp:cNvPr id="0" name=""/>
        <dsp:cNvSpPr/>
      </dsp:nvSpPr>
      <dsp:spPr>
        <a:xfrm>
          <a:off x="2026616" y="236952"/>
          <a:ext cx="242718" cy="4681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8159"/>
              </a:lnTo>
              <a:lnTo>
                <a:pt x="242718" y="4681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35A7B1-53D9-45DA-8233-22838809AD03}">
      <dsp:nvSpPr>
        <dsp:cNvPr id="0" name=""/>
        <dsp:cNvSpPr/>
      </dsp:nvSpPr>
      <dsp:spPr>
        <a:xfrm>
          <a:off x="2269334" y="588122"/>
          <a:ext cx="627348" cy="233979"/>
        </a:xfrm>
        <a:prstGeom prst="roundRect">
          <a:avLst>
            <a:gd name="adj" fmla="val 10000"/>
          </a:avLst>
        </a:prstGeom>
        <a:solidFill>
          <a:schemeClr val="bg1">
            <a:lumMod val="60000"/>
            <a:lumOff val="4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>
              <a:solidFill>
                <a:schemeClr val="tx1"/>
              </a:solidFill>
              <a:latin typeface="Raleway" pitchFamily="2" charset="0"/>
            </a:rPr>
            <a:t>chb03/</a:t>
          </a:r>
        </a:p>
      </dsp:txBody>
      <dsp:txXfrm>
        <a:off x="2276187" y="594975"/>
        <a:ext cx="613642" cy="220273"/>
      </dsp:txXfrm>
    </dsp:sp>
    <dsp:sp modelId="{6CC13D50-C7B4-4A69-A779-ADA8483368C1}">
      <dsp:nvSpPr>
        <dsp:cNvPr id="0" name=""/>
        <dsp:cNvSpPr/>
      </dsp:nvSpPr>
      <dsp:spPr>
        <a:xfrm>
          <a:off x="2026616" y="236952"/>
          <a:ext cx="242718" cy="7606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0632"/>
              </a:lnTo>
              <a:lnTo>
                <a:pt x="242718" y="7606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E78FD9-EEF9-4062-8E32-C66A1B91454C}">
      <dsp:nvSpPr>
        <dsp:cNvPr id="0" name=""/>
        <dsp:cNvSpPr/>
      </dsp:nvSpPr>
      <dsp:spPr>
        <a:xfrm>
          <a:off x="2269334" y="880596"/>
          <a:ext cx="627348" cy="233979"/>
        </a:xfrm>
        <a:prstGeom prst="roundRect">
          <a:avLst>
            <a:gd name="adj" fmla="val 10000"/>
          </a:avLst>
        </a:prstGeom>
        <a:solidFill>
          <a:schemeClr val="bg1">
            <a:lumMod val="60000"/>
            <a:lumOff val="4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>
              <a:solidFill>
                <a:schemeClr val="tx1"/>
              </a:solidFill>
              <a:latin typeface="Raleway" pitchFamily="2" charset="0"/>
            </a:rPr>
            <a:t>chb05/</a:t>
          </a:r>
        </a:p>
      </dsp:txBody>
      <dsp:txXfrm>
        <a:off x="2276187" y="887449"/>
        <a:ext cx="613642" cy="220273"/>
      </dsp:txXfrm>
    </dsp:sp>
    <dsp:sp modelId="{A963E053-E2AD-4ADC-8E35-5324AA56B0CC}">
      <dsp:nvSpPr>
        <dsp:cNvPr id="0" name=""/>
        <dsp:cNvSpPr/>
      </dsp:nvSpPr>
      <dsp:spPr>
        <a:xfrm>
          <a:off x="2026616" y="236952"/>
          <a:ext cx="242718" cy="1053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3106"/>
              </a:lnTo>
              <a:lnTo>
                <a:pt x="242718" y="10531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FFB851-7328-4DFE-A9D1-E0D000961E65}">
      <dsp:nvSpPr>
        <dsp:cNvPr id="0" name=""/>
        <dsp:cNvSpPr/>
      </dsp:nvSpPr>
      <dsp:spPr>
        <a:xfrm>
          <a:off x="2269334" y="1173070"/>
          <a:ext cx="627348" cy="233979"/>
        </a:xfrm>
        <a:prstGeom prst="roundRect">
          <a:avLst>
            <a:gd name="adj" fmla="val 10000"/>
          </a:avLst>
        </a:prstGeom>
        <a:solidFill>
          <a:schemeClr val="bg1">
            <a:lumMod val="60000"/>
            <a:lumOff val="4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>
              <a:solidFill>
                <a:schemeClr val="tx1"/>
              </a:solidFill>
              <a:latin typeface="Raleway" pitchFamily="2" charset="0"/>
            </a:rPr>
            <a:t>…</a:t>
          </a:r>
        </a:p>
      </dsp:txBody>
      <dsp:txXfrm>
        <a:off x="2276187" y="1179923"/>
        <a:ext cx="613642" cy="2202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6785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9f733883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09f733883f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109f733883f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75927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9f733883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09f733883f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109f733883f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9315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9f733883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09f733883f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109f733883f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43967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9f733883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09f733883f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109f733883f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74004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9f733883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09f733883f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109f733883f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91018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9f733883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09f733883f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109f733883f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5169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9f733883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09f733883f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109f733883f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65752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9f733883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09f733883f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109f733883f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13500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8405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f9b9958846_1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f9b9958846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9f733883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09f733883f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109f733883f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84931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9f733883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09f733883f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109f733883f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826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9f733883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09f733883f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109f733883f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13765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9f733883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09f733883f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109f733883f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42951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9f733883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09f733883f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109f733883f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44495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66882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9f733883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09f733883f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109f733883f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74811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801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9f733883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09f733883f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109f733883f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High variability: Normal activity for one patient could be abnormal for another one -&gt; The high variability makes it difficult the task -&gt; Patient-Dependent approach: One classifier per patient.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0500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8953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9f733883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09f733883f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109f733883f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1604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9f733883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09f733883f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/>
            <a:r>
              <a:rPr lang="es-ES"/>
              <a:t>Here </a:t>
            </a:r>
            <a:r>
              <a:rPr lang="es-ES" err="1"/>
              <a:t>we</a:t>
            </a:r>
            <a:r>
              <a:rPr lang="es-ES"/>
              <a:t> can </a:t>
            </a:r>
            <a:r>
              <a:rPr lang="es-ES" err="1"/>
              <a:t>see</a:t>
            </a:r>
            <a:r>
              <a:rPr lang="es-ES"/>
              <a:t> a 10 </a:t>
            </a:r>
            <a:r>
              <a:rPr lang="es-ES" err="1"/>
              <a:t>seconds</a:t>
            </a:r>
            <a:r>
              <a:rPr lang="es-ES"/>
              <a:t> </a:t>
            </a:r>
            <a:r>
              <a:rPr lang="es-ES" err="1"/>
              <a:t>extract</a:t>
            </a:r>
            <a:r>
              <a:rPr lang="es-ES"/>
              <a:t> </a:t>
            </a:r>
            <a:r>
              <a:rPr lang="es-ES" err="1"/>
              <a:t>of</a:t>
            </a:r>
            <a:r>
              <a:rPr lang="es-ES"/>
              <a:t> a </a:t>
            </a:r>
            <a:r>
              <a:rPr lang="es-ES" err="1"/>
              <a:t>signal</a:t>
            </a:r>
            <a:r>
              <a:rPr lang="es-ES"/>
              <a:t> </a:t>
            </a:r>
            <a:r>
              <a:rPr lang="es-ES" err="1"/>
              <a:t>from</a:t>
            </a:r>
            <a:r>
              <a:rPr lang="es-ES"/>
              <a:t> </a:t>
            </a:r>
            <a:r>
              <a:rPr lang="es-ES" err="1"/>
              <a:t>the</a:t>
            </a:r>
            <a:r>
              <a:rPr lang="es-ES"/>
              <a:t> </a:t>
            </a:r>
            <a:r>
              <a:rPr lang="es-ES" err="1"/>
              <a:t>dataset</a:t>
            </a:r>
            <a:r>
              <a:rPr lang="es-ES"/>
              <a:t>. At </a:t>
            </a:r>
            <a:r>
              <a:rPr lang="es-ES" err="1"/>
              <a:t>the</a:t>
            </a:r>
            <a:r>
              <a:rPr lang="es-ES"/>
              <a:t> </a:t>
            </a:r>
            <a:r>
              <a:rPr lang="es-ES" err="1"/>
              <a:t>left</a:t>
            </a:r>
            <a:r>
              <a:rPr lang="es-ES"/>
              <a:t> </a:t>
            </a:r>
            <a:r>
              <a:rPr lang="es-ES" err="1"/>
              <a:t>side</a:t>
            </a:r>
            <a:r>
              <a:rPr lang="es-ES"/>
              <a:t>, </a:t>
            </a:r>
            <a:r>
              <a:rPr lang="es-ES" err="1"/>
              <a:t>we</a:t>
            </a:r>
            <a:r>
              <a:rPr lang="es-ES"/>
              <a:t> can observe </a:t>
            </a:r>
            <a:r>
              <a:rPr lang="es-ES" err="1"/>
              <a:t>the</a:t>
            </a:r>
            <a:r>
              <a:rPr lang="es-ES"/>
              <a:t> </a:t>
            </a:r>
            <a:r>
              <a:rPr lang="es-ES" err="1"/>
              <a:t>labels</a:t>
            </a:r>
            <a:r>
              <a:rPr lang="es-ES"/>
              <a:t> </a:t>
            </a:r>
            <a:r>
              <a:rPr lang="es-ES" err="1"/>
              <a:t>for</a:t>
            </a:r>
            <a:r>
              <a:rPr lang="es-ES"/>
              <a:t> </a:t>
            </a:r>
            <a:r>
              <a:rPr lang="es-ES" err="1"/>
              <a:t>the</a:t>
            </a:r>
            <a:r>
              <a:rPr lang="es-ES"/>
              <a:t> </a:t>
            </a:r>
            <a:r>
              <a:rPr lang="es-ES" err="1"/>
              <a:t>channels</a:t>
            </a:r>
            <a:r>
              <a:rPr lang="es-ES"/>
              <a:t>. As </a:t>
            </a:r>
            <a:r>
              <a:rPr lang="es-ES" err="1"/>
              <a:t>you</a:t>
            </a:r>
            <a:r>
              <a:rPr lang="es-ES"/>
              <a:t> can </a:t>
            </a:r>
            <a:r>
              <a:rPr lang="es-ES" err="1"/>
              <a:t>see</a:t>
            </a:r>
            <a:r>
              <a:rPr lang="es-ES"/>
              <a:t>, </a:t>
            </a:r>
            <a:r>
              <a:rPr lang="es-ES" err="1"/>
              <a:t>each</a:t>
            </a:r>
            <a:r>
              <a:rPr lang="es-ES"/>
              <a:t> </a:t>
            </a:r>
            <a:r>
              <a:rPr lang="es-ES" err="1"/>
              <a:t>channel</a:t>
            </a:r>
            <a:r>
              <a:rPr lang="es-ES"/>
              <a:t> </a:t>
            </a:r>
            <a:r>
              <a:rPr lang="es-ES" err="1"/>
              <a:t>refers</a:t>
            </a:r>
            <a:r>
              <a:rPr lang="es-ES"/>
              <a:t> </a:t>
            </a:r>
            <a:r>
              <a:rPr lang="es-ES" err="1"/>
              <a:t>to</a:t>
            </a:r>
            <a:r>
              <a:rPr lang="es-ES"/>
              <a:t> </a:t>
            </a:r>
            <a:r>
              <a:rPr lang="es-ES" err="1"/>
              <a:t>two</a:t>
            </a:r>
            <a:r>
              <a:rPr lang="es-ES"/>
              <a:t> </a:t>
            </a:r>
            <a:r>
              <a:rPr lang="es-ES" err="1"/>
              <a:t>electrodes</a:t>
            </a:r>
            <a:r>
              <a:rPr lang="es-ES"/>
              <a:t>.</a:t>
            </a:r>
            <a:endParaRPr/>
          </a:p>
        </p:txBody>
      </p:sp>
      <p:sp>
        <p:nvSpPr>
          <p:cNvPr id="231" name="Google Shape;231;g109f733883f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9404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9f733883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09f733883f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109f733883f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3512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" descr="cover_art_02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3587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 descr="DEEPHEALTH_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83306" y="144828"/>
            <a:ext cx="2395537" cy="176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>
            <a:spLocks noGrp="1"/>
          </p:cNvSpPr>
          <p:nvPr>
            <p:ph type="title"/>
          </p:nvPr>
        </p:nvSpPr>
        <p:spPr>
          <a:xfrm>
            <a:off x="2330329" y="2506167"/>
            <a:ext cx="4301490" cy="621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0" name="Google Shape;20;p2" descr="Bandera_de_la_Union_Europea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812" y="4863781"/>
            <a:ext cx="339725" cy="22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 txBox="1"/>
          <p:nvPr/>
        </p:nvSpPr>
        <p:spPr>
          <a:xfrm>
            <a:off x="339169" y="4889151"/>
            <a:ext cx="6159822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1">
                <a:solidFill>
                  <a:srgbClr val="EDF8FB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The project has received funding from the European Union’s Horizon 2020 research and innovation programme under grant agreement No 825111</a:t>
            </a:r>
            <a:r>
              <a:rPr lang="en-US" sz="700" b="0" i="0">
                <a:solidFill>
                  <a:srgbClr val="EDF8FB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.</a:t>
            </a:r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body" idx="1"/>
          </p:nvPr>
        </p:nvSpPr>
        <p:spPr>
          <a:xfrm>
            <a:off x="2330450" y="3479800"/>
            <a:ext cx="4359275" cy="42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body" idx="2"/>
          </p:nvPr>
        </p:nvSpPr>
        <p:spPr>
          <a:xfrm>
            <a:off x="2330450" y="4027488"/>
            <a:ext cx="4359275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op center title">
  <p:cSld name="8_Top center title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>
            <a:spLocks noGrp="1"/>
          </p:cNvSpPr>
          <p:nvPr>
            <p:ph type="pic" idx="2"/>
          </p:nvPr>
        </p:nvSpPr>
        <p:spPr>
          <a:xfrm>
            <a:off x="468313" y="1556243"/>
            <a:ext cx="1485897" cy="1485897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5"/>
          <p:cNvSpPr>
            <a:spLocks noGrp="1"/>
          </p:cNvSpPr>
          <p:nvPr>
            <p:ph type="pic" idx="3"/>
          </p:nvPr>
        </p:nvSpPr>
        <p:spPr>
          <a:xfrm>
            <a:off x="2152082" y="1556243"/>
            <a:ext cx="1485897" cy="1485897"/>
          </a:xfrm>
          <a:prstGeom prst="rect">
            <a:avLst/>
          </a:prstGeom>
          <a:noFill/>
          <a:ln>
            <a:noFill/>
          </a:ln>
        </p:spPr>
      </p:sp>
      <p:sp>
        <p:nvSpPr>
          <p:cNvPr id="190" name="Google Shape;190;p25"/>
          <p:cNvSpPr>
            <a:spLocks noGrp="1"/>
          </p:cNvSpPr>
          <p:nvPr>
            <p:ph type="pic" idx="4"/>
          </p:nvPr>
        </p:nvSpPr>
        <p:spPr>
          <a:xfrm>
            <a:off x="3835852" y="1556243"/>
            <a:ext cx="1485897" cy="1485897"/>
          </a:xfrm>
          <a:prstGeom prst="rect">
            <a:avLst/>
          </a:prstGeom>
          <a:noFill/>
          <a:ln>
            <a:noFill/>
          </a:ln>
        </p:spPr>
      </p:sp>
      <p:sp>
        <p:nvSpPr>
          <p:cNvPr id="191" name="Google Shape;191;p25"/>
          <p:cNvSpPr>
            <a:spLocks noGrp="1"/>
          </p:cNvSpPr>
          <p:nvPr>
            <p:ph type="pic" idx="5"/>
          </p:nvPr>
        </p:nvSpPr>
        <p:spPr>
          <a:xfrm>
            <a:off x="5519622" y="1556243"/>
            <a:ext cx="1485897" cy="1485897"/>
          </a:xfrm>
          <a:prstGeom prst="rect">
            <a:avLst/>
          </a:prstGeom>
          <a:noFill/>
          <a:ln>
            <a:noFill/>
          </a:ln>
        </p:spPr>
      </p:sp>
      <p:sp>
        <p:nvSpPr>
          <p:cNvPr id="192" name="Google Shape;192;p25"/>
          <p:cNvSpPr>
            <a:spLocks noGrp="1"/>
          </p:cNvSpPr>
          <p:nvPr>
            <p:ph type="pic" idx="6"/>
          </p:nvPr>
        </p:nvSpPr>
        <p:spPr>
          <a:xfrm>
            <a:off x="7203392" y="1556243"/>
            <a:ext cx="1485897" cy="1485897"/>
          </a:xfrm>
          <a:prstGeom prst="rect">
            <a:avLst/>
          </a:prstGeom>
          <a:noFill/>
          <a:ln>
            <a:noFill/>
          </a:ln>
        </p:spPr>
      </p:sp>
      <p:sp>
        <p:nvSpPr>
          <p:cNvPr id="193" name="Google Shape;193;p25"/>
          <p:cNvSpPr txBox="1">
            <a:spLocks noGrp="1"/>
          </p:cNvSpPr>
          <p:nvPr>
            <p:ph type="body" idx="1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4" name="Google Shape;194;p25"/>
          <p:cNvSpPr txBox="1">
            <a:spLocks noGrp="1"/>
          </p:cNvSpPr>
          <p:nvPr>
            <p:ph type="body" idx="7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" descr="cover_art_02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3587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 descr="DEEPHEALTH_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83306" y="144828"/>
            <a:ext cx="2395537" cy="176212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>
            <a:spLocks noGrp="1"/>
          </p:cNvSpPr>
          <p:nvPr>
            <p:ph type="title"/>
          </p:nvPr>
        </p:nvSpPr>
        <p:spPr>
          <a:xfrm>
            <a:off x="2330329" y="2506167"/>
            <a:ext cx="4301490" cy="621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1" name="Google Shape;21;p2" descr="Bandera_de_la_Union_Europea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812" y="4863781"/>
            <a:ext cx="339725" cy="22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 txBox="1"/>
          <p:nvPr/>
        </p:nvSpPr>
        <p:spPr>
          <a:xfrm>
            <a:off x="339169" y="4889151"/>
            <a:ext cx="6159822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1">
                <a:solidFill>
                  <a:srgbClr val="EDF8FB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The project has received funding from the European Union’s Horizon 2020 research and innovation programme under grant agreement No 825111</a:t>
            </a:r>
            <a:r>
              <a:rPr lang="en-US" sz="700" b="0" i="0">
                <a:solidFill>
                  <a:srgbClr val="EDF8FB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.</a:t>
            </a:r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body" idx="1"/>
          </p:nvPr>
        </p:nvSpPr>
        <p:spPr>
          <a:xfrm>
            <a:off x="2330450" y="3479800"/>
            <a:ext cx="4359275" cy="42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body" idx="2"/>
          </p:nvPr>
        </p:nvSpPr>
        <p:spPr>
          <a:xfrm>
            <a:off x="2330450" y="4027488"/>
            <a:ext cx="4359275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content">
  <p:cSld name="Text_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897897" y="836164"/>
            <a:ext cx="5306521" cy="39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2"/>
          </p:nvPr>
        </p:nvSpPr>
        <p:spPr>
          <a:xfrm>
            <a:off x="897897" y="1296883"/>
            <a:ext cx="4103688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97B9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797B9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3"/>
          </p:nvPr>
        </p:nvSpPr>
        <p:spPr>
          <a:xfrm>
            <a:off x="898525" y="1586239"/>
            <a:ext cx="7215188" cy="299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97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797B9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3178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F8F"/>
              </a:buClr>
              <a:buSzPts val="1625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 List">
  <p:cSld name="Contents Lis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897897" y="836164"/>
            <a:ext cx="5306521" cy="39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" name="Google Shape;31;p4"/>
          <p:cNvCxnSpPr/>
          <p:nvPr/>
        </p:nvCxnSpPr>
        <p:spPr>
          <a:xfrm>
            <a:off x="3421063" y="1998663"/>
            <a:ext cx="2955925" cy="0"/>
          </a:xfrm>
          <a:prstGeom prst="straightConnector1">
            <a:avLst/>
          </a:prstGeom>
          <a:noFill/>
          <a:ln w="9525" cap="flat" cmpd="sng">
            <a:solidFill>
              <a:srgbClr val="55C1D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4"/>
          <p:cNvCxnSpPr/>
          <p:nvPr/>
        </p:nvCxnSpPr>
        <p:spPr>
          <a:xfrm>
            <a:off x="3421063" y="2506663"/>
            <a:ext cx="2955925" cy="0"/>
          </a:xfrm>
          <a:prstGeom prst="straightConnector1">
            <a:avLst/>
          </a:prstGeom>
          <a:noFill/>
          <a:ln w="9525" cap="flat" cmpd="sng">
            <a:solidFill>
              <a:srgbClr val="55C1D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3" name="Google Shape;33;p4"/>
          <p:cNvCxnSpPr/>
          <p:nvPr/>
        </p:nvCxnSpPr>
        <p:spPr>
          <a:xfrm>
            <a:off x="3421063" y="3008313"/>
            <a:ext cx="2955925" cy="0"/>
          </a:xfrm>
          <a:prstGeom prst="straightConnector1">
            <a:avLst/>
          </a:prstGeom>
          <a:noFill/>
          <a:ln w="9525" cap="flat" cmpd="sng">
            <a:solidFill>
              <a:srgbClr val="55C1D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4" name="Google Shape;34;p4"/>
          <p:cNvCxnSpPr/>
          <p:nvPr/>
        </p:nvCxnSpPr>
        <p:spPr>
          <a:xfrm>
            <a:off x="3421063" y="3508375"/>
            <a:ext cx="2955925" cy="0"/>
          </a:xfrm>
          <a:prstGeom prst="straightConnector1">
            <a:avLst/>
          </a:prstGeom>
          <a:noFill/>
          <a:ln w="9525" cap="flat" cmpd="sng">
            <a:solidFill>
              <a:srgbClr val="55C1D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" name="Google Shape;35;p4"/>
          <p:cNvCxnSpPr/>
          <p:nvPr/>
        </p:nvCxnSpPr>
        <p:spPr>
          <a:xfrm>
            <a:off x="3421063" y="4022853"/>
            <a:ext cx="2955925" cy="0"/>
          </a:xfrm>
          <a:prstGeom prst="straightConnector1">
            <a:avLst/>
          </a:prstGeom>
          <a:noFill/>
          <a:ln w="9525" cap="flat" cmpd="sng">
            <a:solidFill>
              <a:srgbClr val="55C1D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6" name="Google Shape;36;p4"/>
          <p:cNvSpPr txBox="1">
            <a:spLocks noGrp="1"/>
          </p:cNvSpPr>
          <p:nvPr>
            <p:ph type="body" idx="2"/>
          </p:nvPr>
        </p:nvSpPr>
        <p:spPr>
          <a:xfrm>
            <a:off x="3421063" y="1582738"/>
            <a:ext cx="2065337" cy="2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AAAC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AAAC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AAAC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AAAC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AAAC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3"/>
          </p:nvPr>
        </p:nvSpPr>
        <p:spPr>
          <a:xfrm>
            <a:off x="5652097" y="1581130"/>
            <a:ext cx="724891" cy="2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200000"/>
              </a:lnSpc>
              <a:spcBef>
                <a:spcPts val="650"/>
              </a:spcBef>
              <a:spcAft>
                <a:spcPts val="0"/>
              </a:spcAft>
              <a:buClr>
                <a:srgbClr val="2AAACB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AAAC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AAAC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AAAC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AAAC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imple">
  <p:cSld name="Cover simpl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5" descr="session_art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3587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5" descr="Bandera_de_la_Union_Europe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812" y="4889151"/>
            <a:ext cx="339725" cy="22542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5"/>
          <p:cNvSpPr txBox="1"/>
          <p:nvPr/>
        </p:nvSpPr>
        <p:spPr>
          <a:xfrm>
            <a:off x="339169" y="4914521"/>
            <a:ext cx="6159822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1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The project has received funding from the European Union’s Horizon 2020 research and innovation programme under grant agreement No 825111</a:t>
            </a:r>
            <a:r>
              <a:rPr lang="en-US" sz="700" b="0" i="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.</a:t>
            </a: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2190878" y="2220040"/>
            <a:ext cx="4762244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739775" y="1622425"/>
            <a:ext cx="1344613" cy="1368425"/>
          </a:xfrm>
          <a:prstGeom prst="ellipse">
            <a:avLst/>
          </a:prstGeom>
          <a:noFill/>
          <a:ln w="381000" cap="rnd" cmpd="sng">
            <a:solidFill>
              <a:srgbClr val="2AAAC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76CDE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" name="Google Shape;45;p6"/>
          <p:cNvCxnSpPr/>
          <p:nvPr/>
        </p:nvCxnSpPr>
        <p:spPr>
          <a:xfrm>
            <a:off x="2420938" y="1457325"/>
            <a:ext cx="0" cy="2936875"/>
          </a:xfrm>
          <a:prstGeom prst="straightConnector1">
            <a:avLst/>
          </a:prstGeom>
          <a:noFill/>
          <a:ln w="9525" cap="flat" cmpd="sng">
            <a:solidFill>
              <a:srgbClr val="76CDE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46" name="Google Shape;46;p6"/>
          <p:cNvSpPr/>
          <p:nvPr/>
        </p:nvSpPr>
        <p:spPr>
          <a:xfrm>
            <a:off x="2816225" y="1622425"/>
            <a:ext cx="1346200" cy="1368425"/>
          </a:xfrm>
          <a:prstGeom prst="ellipse">
            <a:avLst/>
          </a:prstGeom>
          <a:noFill/>
          <a:ln w="381000" cap="rnd" cmpd="sng">
            <a:solidFill>
              <a:srgbClr val="2AAAC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6"/>
          <p:cNvCxnSpPr/>
          <p:nvPr/>
        </p:nvCxnSpPr>
        <p:spPr>
          <a:xfrm>
            <a:off x="4575175" y="1457325"/>
            <a:ext cx="0" cy="2936875"/>
          </a:xfrm>
          <a:prstGeom prst="straightConnector1">
            <a:avLst/>
          </a:prstGeom>
          <a:noFill/>
          <a:ln w="9525" cap="flat" cmpd="sng">
            <a:solidFill>
              <a:srgbClr val="76CDE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48" name="Google Shape;48;p6"/>
          <p:cNvSpPr/>
          <p:nvPr/>
        </p:nvSpPr>
        <p:spPr>
          <a:xfrm>
            <a:off x="4910138" y="1622425"/>
            <a:ext cx="1346200" cy="1368425"/>
          </a:xfrm>
          <a:prstGeom prst="ellipse">
            <a:avLst/>
          </a:prstGeom>
          <a:noFill/>
          <a:ln w="381000" cap="rnd" cmpd="sng">
            <a:solidFill>
              <a:srgbClr val="2AAAC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Google Shape;49;p6"/>
          <p:cNvCxnSpPr/>
          <p:nvPr/>
        </p:nvCxnSpPr>
        <p:spPr>
          <a:xfrm>
            <a:off x="6608763" y="1457325"/>
            <a:ext cx="0" cy="2936875"/>
          </a:xfrm>
          <a:prstGeom prst="straightConnector1">
            <a:avLst/>
          </a:prstGeom>
          <a:noFill/>
          <a:ln w="9525" cap="flat" cmpd="sng">
            <a:solidFill>
              <a:srgbClr val="76CDE2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50" name="Google Shape;50;p6"/>
          <p:cNvSpPr/>
          <p:nvPr/>
        </p:nvSpPr>
        <p:spPr>
          <a:xfrm>
            <a:off x="6996113" y="1622425"/>
            <a:ext cx="1344612" cy="1368425"/>
          </a:xfrm>
          <a:prstGeom prst="ellipse">
            <a:avLst/>
          </a:prstGeom>
          <a:noFill/>
          <a:ln w="381000" cap="rnd" cmpd="sng">
            <a:solidFill>
              <a:srgbClr val="2AAAC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6"/>
          <p:cNvSpPr>
            <a:spLocks noGrp="1"/>
          </p:cNvSpPr>
          <p:nvPr>
            <p:ph type="pic" idx="2"/>
          </p:nvPr>
        </p:nvSpPr>
        <p:spPr>
          <a:xfrm>
            <a:off x="651100" y="1533467"/>
            <a:ext cx="1522436" cy="1547991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6"/>
          <p:cNvSpPr txBox="1">
            <a:spLocks noGrp="1"/>
          </p:cNvSpPr>
          <p:nvPr>
            <p:ph type="body" idx="1"/>
          </p:nvPr>
        </p:nvSpPr>
        <p:spPr>
          <a:xfrm>
            <a:off x="643898" y="3118504"/>
            <a:ext cx="1536840" cy="359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8EA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38EA7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3"/>
          </p:nvPr>
        </p:nvSpPr>
        <p:spPr>
          <a:xfrm>
            <a:off x="643898" y="3486474"/>
            <a:ext cx="1536840" cy="190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97B9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797B9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4"/>
          </p:nvPr>
        </p:nvSpPr>
        <p:spPr>
          <a:xfrm>
            <a:off x="643898" y="3744584"/>
            <a:ext cx="1536840" cy="649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ctr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6"/>
          <p:cNvSpPr>
            <a:spLocks noGrp="1"/>
          </p:cNvSpPr>
          <p:nvPr>
            <p:ph type="pic" idx="5"/>
          </p:nvPr>
        </p:nvSpPr>
        <p:spPr>
          <a:xfrm>
            <a:off x="2728454" y="1533467"/>
            <a:ext cx="1522436" cy="1547991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6"/>
          <p:cNvSpPr>
            <a:spLocks noGrp="1"/>
          </p:cNvSpPr>
          <p:nvPr>
            <p:ph type="pic" idx="6"/>
          </p:nvPr>
        </p:nvSpPr>
        <p:spPr>
          <a:xfrm>
            <a:off x="4822170" y="1533467"/>
            <a:ext cx="1522436" cy="1547991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6"/>
          <p:cNvSpPr>
            <a:spLocks noGrp="1"/>
          </p:cNvSpPr>
          <p:nvPr>
            <p:ph type="pic" idx="7"/>
          </p:nvPr>
        </p:nvSpPr>
        <p:spPr>
          <a:xfrm>
            <a:off x="6907258" y="1533467"/>
            <a:ext cx="1522436" cy="1547991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6"/>
          <p:cNvSpPr txBox="1">
            <a:spLocks noGrp="1"/>
          </p:cNvSpPr>
          <p:nvPr>
            <p:ph type="body" idx="8"/>
          </p:nvPr>
        </p:nvSpPr>
        <p:spPr>
          <a:xfrm>
            <a:off x="2816225" y="3118504"/>
            <a:ext cx="1536840" cy="359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8EA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38EA7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body" idx="9"/>
          </p:nvPr>
        </p:nvSpPr>
        <p:spPr>
          <a:xfrm>
            <a:off x="2816225" y="3486474"/>
            <a:ext cx="1536840" cy="190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97B9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797B9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body" idx="13"/>
          </p:nvPr>
        </p:nvSpPr>
        <p:spPr>
          <a:xfrm>
            <a:off x="2816225" y="3744584"/>
            <a:ext cx="1536840" cy="649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ctr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14"/>
          </p:nvPr>
        </p:nvSpPr>
        <p:spPr>
          <a:xfrm>
            <a:off x="4867472" y="3128318"/>
            <a:ext cx="1536840" cy="359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8EA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38EA7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body" idx="15"/>
          </p:nvPr>
        </p:nvSpPr>
        <p:spPr>
          <a:xfrm>
            <a:off x="4867472" y="3496288"/>
            <a:ext cx="1536840" cy="190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97B9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797B9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16"/>
          </p:nvPr>
        </p:nvSpPr>
        <p:spPr>
          <a:xfrm>
            <a:off x="4867472" y="3754398"/>
            <a:ext cx="1536840" cy="649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ctr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body" idx="17"/>
          </p:nvPr>
        </p:nvSpPr>
        <p:spPr>
          <a:xfrm>
            <a:off x="6937624" y="3079808"/>
            <a:ext cx="1536840" cy="359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8EA7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238EA7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body" idx="18"/>
          </p:nvPr>
        </p:nvSpPr>
        <p:spPr>
          <a:xfrm>
            <a:off x="6937624" y="3447778"/>
            <a:ext cx="1536840" cy="190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97B9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797B9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19"/>
          </p:nvPr>
        </p:nvSpPr>
        <p:spPr>
          <a:xfrm>
            <a:off x="6937624" y="3705888"/>
            <a:ext cx="1536840" cy="649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ctr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20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body" idx="21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 center title_Image and text">
  <p:cSld name="Top center title_Image and 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>
            <a:spLocks noGrp="1"/>
          </p:cNvSpPr>
          <p:nvPr>
            <p:ph type="pic" idx="2"/>
          </p:nvPr>
        </p:nvSpPr>
        <p:spPr>
          <a:xfrm>
            <a:off x="4692214" y="1806820"/>
            <a:ext cx="3936632" cy="247971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7"/>
          <p:cNvSpPr txBox="1">
            <a:spLocks noGrp="1"/>
          </p:cNvSpPr>
          <p:nvPr>
            <p:ph type="body" idx="1"/>
          </p:nvPr>
        </p:nvSpPr>
        <p:spPr>
          <a:xfrm>
            <a:off x="898525" y="1806820"/>
            <a:ext cx="3722570" cy="2479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97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797B9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3178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F8F"/>
              </a:buClr>
              <a:buSzPts val="1625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body" idx="3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body" idx="4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 List 2">
  <p:cSld name="Contents List 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 txBox="1">
            <a:spLocks noGrp="1"/>
          </p:cNvSpPr>
          <p:nvPr>
            <p:ph type="body" idx="1"/>
          </p:nvPr>
        </p:nvSpPr>
        <p:spPr>
          <a:xfrm>
            <a:off x="897897" y="836164"/>
            <a:ext cx="5306521" cy="39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8"/>
          <p:cNvSpPr txBox="1">
            <a:spLocks noGrp="1"/>
          </p:cNvSpPr>
          <p:nvPr>
            <p:ph type="body" idx="2"/>
          </p:nvPr>
        </p:nvSpPr>
        <p:spPr>
          <a:xfrm>
            <a:off x="897897" y="1296883"/>
            <a:ext cx="4103688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97B9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797B9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8"/>
          <p:cNvSpPr/>
          <p:nvPr/>
        </p:nvSpPr>
        <p:spPr>
          <a:xfrm>
            <a:off x="3322638" y="1609011"/>
            <a:ext cx="98425" cy="611187"/>
          </a:xfrm>
          <a:prstGeom prst="roundRect">
            <a:avLst>
              <a:gd name="adj" fmla="val 50000"/>
            </a:avLst>
          </a:prstGeom>
          <a:solidFill>
            <a:srgbClr val="14507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8"/>
          <p:cNvSpPr/>
          <p:nvPr/>
        </p:nvSpPr>
        <p:spPr>
          <a:xfrm>
            <a:off x="3322638" y="2390167"/>
            <a:ext cx="98425" cy="611188"/>
          </a:xfrm>
          <a:prstGeom prst="roundRect">
            <a:avLst>
              <a:gd name="adj" fmla="val 50000"/>
            </a:avLst>
          </a:prstGeom>
          <a:solidFill>
            <a:srgbClr val="2797B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8"/>
          <p:cNvSpPr/>
          <p:nvPr/>
        </p:nvSpPr>
        <p:spPr>
          <a:xfrm>
            <a:off x="3322638" y="3171325"/>
            <a:ext cx="98425" cy="611187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8"/>
          <p:cNvSpPr txBox="1">
            <a:spLocks noGrp="1"/>
          </p:cNvSpPr>
          <p:nvPr>
            <p:ph type="body" idx="3"/>
          </p:nvPr>
        </p:nvSpPr>
        <p:spPr>
          <a:xfrm>
            <a:off x="3421063" y="1604972"/>
            <a:ext cx="3536242" cy="230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body" idx="4"/>
          </p:nvPr>
        </p:nvSpPr>
        <p:spPr>
          <a:xfrm>
            <a:off x="3421063" y="1843467"/>
            <a:ext cx="3536242" cy="38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8"/>
          <p:cNvSpPr txBox="1">
            <a:spLocks noGrp="1"/>
          </p:cNvSpPr>
          <p:nvPr>
            <p:ph type="body" idx="5"/>
          </p:nvPr>
        </p:nvSpPr>
        <p:spPr>
          <a:xfrm>
            <a:off x="3421063" y="2380592"/>
            <a:ext cx="3536242" cy="230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8"/>
          <p:cNvSpPr txBox="1">
            <a:spLocks noGrp="1"/>
          </p:cNvSpPr>
          <p:nvPr>
            <p:ph type="body" idx="6"/>
          </p:nvPr>
        </p:nvSpPr>
        <p:spPr>
          <a:xfrm>
            <a:off x="3421063" y="2619087"/>
            <a:ext cx="3536242" cy="38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body" idx="7"/>
          </p:nvPr>
        </p:nvSpPr>
        <p:spPr>
          <a:xfrm>
            <a:off x="3421063" y="3171324"/>
            <a:ext cx="3536242" cy="230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8"/>
          <p:cNvSpPr txBox="1">
            <a:spLocks noGrp="1"/>
          </p:cNvSpPr>
          <p:nvPr>
            <p:ph type="body" idx="8"/>
          </p:nvPr>
        </p:nvSpPr>
        <p:spPr>
          <a:xfrm>
            <a:off x="3421063" y="3409819"/>
            <a:ext cx="3536242" cy="38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8"/>
          <p:cNvSpPr/>
          <p:nvPr/>
        </p:nvSpPr>
        <p:spPr>
          <a:xfrm>
            <a:off x="3322638" y="3948148"/>
            <a:ext cx="98425" cy="611187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8"/>
          <p:cNvSpPr txBox="1">
            <a:spLocks noGrp="1"/>
          </p:cNvSpPr>
          <p:nvPr>
            <p:ph type="body" idx="9"/>
          </p:nvPr>
        </p:nvSpPr>
        <p:spPr>
          <a:xfrm>
            <a:off x="3421063" y="3948147"/>
            <a:ext cx="3536242" cy="230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8"/>
          <p:cNvSpPr txBox="1">
            <a:spLocks noGrp="1"/>
          </p:cNvSpPr>
          <p:nvPr>
            <p:ph type="body" idx="13"/>
          </p:nvPr>
        </p:nvSpPr>
        <p:spPr>
          <a:xfrm>
            <a:off x="3421063" y="4186642"/>
            <a:ext cx="3536242" cy="38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op center title">
  <p:cSld name="5_Top center title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9"/>
          <p:cNvSpPr>
            <a:spLocks noGrp="1"/>
          </p:cNvSpPr>
          <p:nvPr>
            <p:ph type="pic" idx="2"/>
          </p:nvPr>
        </p:nvSpPr>
        <p:spPr>
          <a:xfrm>
            <a:off x="468312" y="1263783"/>
            <a:ext cx="4006584" cy="2458553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9"/>
          <p:cNvSpPr>
            <a:spLocks noGrp="1"/>
          </p:cNvSpPr>
          <p:nvPr>
            <p:ph type="pic" idx="3"/>
          </p:nvPr>
        </p:nvSpPr>
        <p:spPr>
          <a:xfrm>
            <a:off x="4644828" y="1263783"/>
            <a:ext cx="4030859" cy="2458553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9"/>
          <p:cNvSpPr txBox="1">
            <a:spLocks noGrp="1"/>
          </p:cNvSpPr>
          <p:nvPr>
            <p:ph type="body" idx="1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body" idx="4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op center title">
  <p:cSld name="4_Top center title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0"/>
          <p:cNvSpPr>
            <a:spLocks noGrp="1"/>
          </p:cNvSpPr>
          <p:nvPr>
            <p:ph type="pic" idx="2"/>
          </p:nvPr>
        </p:nvSpPr>
        <p:spPr>
          <a:xfrm>
            <a:off x="468312" y="1263783"/>
            <a:ext cx="2606919" cy="2606919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10"/>
          <p:cNvSpPr>
            <a:spLocks noGrp="1"/>
          </p:cNvSpPr>
          <p:nvPr>
            <p:ph type="pic" idx="3"/>
          </p:nvPr>
        </p:nvSpPr>
        <p:spPr>
          <a:xfrm>
            <a:off x="3268540" y="1263783"/>
            <a:ext cx="2606919" cy="2606919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10"/>
          <p:cNvSpPr>
            <a:spLocks noGrp="1"/>
          </p:cNvSpPr>
          <p:nvPr>
            <p:ph type="pic" idx="4"/>
          </p:nvPr>
        </p:nvSpPr>
        <p:spPr>
          <a:xfrm>
            <a:off x="6068768" y="1263783"/>
            <a:ext cx="2606919" cy="2606919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0"/>
          <p:cNvSpPr txBox="1">
            <a:spLocks noGrp="1"/>
          </p:cNvSpPr>
          <p:nvPr>
            <p:ph type="body" idx="1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0"/>
          <p:cNvSpPr txBox="1">
            <a:spLocks noGrp="1"/>
          </p:cNvSpPr>
          <p:nvPr>
            <p:ph type="body" idx="5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_content">
  <p:cSld name="Text_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897897" y="836164"/>
            <a:ext cx="5306521" cy="39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2"/>
          </p:nvPr>
        </p:nvSpPr>
        <p:spPr>
          <a:xfrm>
            <a:off x="897897" y="1296883"/>
            <a:ext cx="4103688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97B9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797B9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3"/>
          </p:nvPr>
        </p:nvSpPr>
        <p:spPr>
          <a:xfrm>
            <a:off x="898525" y="1586239"/>
            <a:ext cx="7215188" cy="299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97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797B9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3178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F8F"/>
              </a:buClr>
              <a:buSzPts val="1625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Top center title">
  <p:cSld name="10_Top center title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"/>
          <p:cNvSpPr>
            <a:spLocks noGrp="1"/>
          </p:cNvSpPr>
          <p:nvPr>
            <p:ph type="pic" idx="2"/>
          </p:nvPr>
        </p:nvSpPr>
        <p:spPr>
          <a:xfrm>
            <a:off x="870441" y="1696919"/>
            <a:ext cx="1960682" cy="1960682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Google Shape;102;p11"/>
          <p:cNvSpPr>
            <a:spLocks noGrp="1"/>
          </p:cNvSpPr>
          <p:nvPr>
            <p:ph type="pic" idx="3"/>
          </p:nvPr>
        </p:nvSpPr>
        <p:spPr>
          <a:xfrm>
            <a:off x="3591659" y="1696919"/>
            <a:ext cx="1960682" cy="196068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11"/>
          <p:cNvSpPr>
            <a:spLocks noGrp="1"/>
          </p:cNvSpPr>
          <p:nvPr>
            <p:ph type="pic" idx="4"/>
          </p:nvPr>
        </p:nvSpPr>
        <p:spPr>
          <a:xfrm>
            <a:off x="6229348" y="1696919"/>
            <a:ext cx="1960682" cy="1960682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11"/>
          <p:cNvSpPr txBox="1">
            <a:spLocks noGrp="1"/>
          </p:cNvSpPr>
          <p:nvPr>
            <p:ph type="body" idx="1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11"/>
          <p:cNvSpPr txBox="1">
            <a:spLocks noGrp="1"/>
          </p:cNvSpPr>
          <p:nvPr>
            <p:ph type="body" idx="5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op center title">
  <p:cSld name="7_Top center title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2"/>
          <p:cNvSpPr>
            <a:spLocks noGrp="1"/>
          </p:cNvSpPr>
          <p:nvPr>
            <p:ph type="pic" idx="2"/>
          </p:nvPr>
        </p:nvSpPr>
        <p:spPr>
          <a:xfrm>
            <a:off x="468313" y="1600203"/>
            <a:ext cx="1758460" cy="175846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12"/>
          <p:cNvSpPr>
            <a:spLocks noGrp="1"/>
          </p:cNvSpPr>
          <p:nvPr>
            <p:ph type="pic" idx="3"/>
          </p:nvPr>
        </p:nvSpPr>
        <p:spPr>
          <a:xfrm>
            <a:off x="2618031" y="1600203"/>
            <a:ext cx="1758460" cy="175846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12"/>
          <p:cNvSpPr>
            <a:spLocks noGrp="1"/>
          </p:cNvSpPr>
          <p:nvPr>
            <p:ph type="pic" idx="4"/>
          </p:nvPr>
        </p:nvSpPr>
        <p:spPr>
          <a:xfrm>
            <a:off x="4767749" y="1600203"/>
            <a:ext cx="1758460" cy="175846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12"/>
          <p:cNvSpPr>
            <a:spLocks noGrp="1"/>
          </p:cNvSpPr>
          <p:nvPr>
            <p:ph type="pic" idx="5"/>
          </p:nvPr>
        </p:nvSpPr>
        <p:spPr>
          <a:xfrm>
            <a:off x="6917228" y="1600203"/>
            <a:ext cx="1758460" cy="1758460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12"/>
          <p:cNvSpPr txBox="1">
            <a:spLocks noGrp="1"/>
          </p:cNvSpPr>
          <p:nvPr>
            <p:ph type="body" idx="1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p12"/>
          <p:cNvSpPr txBox="1">
            <a:spLocks noGrp="1"/>
          </p:cNvSpPr>
          <p:nvPr>
            <p:ph type="body" idx="6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Top center title">
  <p:cSld name="9_Top center title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3"/>
          <p:cNvSpPr>
            <a:spLocks noGrp="1"/>
          </p:cNvSpPr>
          <p:nvPr>
            <p:ph type="pic" idx="2"/>
          </p:nvPr>
        </p:nvSpPr>
        <p:spPr>
          <a:xfrm>
            <a:off x="468313" y="1556243"/>
            <a:ext cx="1485897" cy="1485897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13"/>
          <p:cNvSpPr>
            <a:spLocks noGrp="1"/>
          </p:cNvSpPr>
          <p:nvPr>
            <p:ph type="pic" idx="3"/>
          </p:nvPr>
        </p:nvSpPr>
        <p:spPr>
          <a:xfrm>
            <a:off x="468313" y="3217989"/>
            <a:ext cx="1485897" cy="1485897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13"/>
          <p:cNvSpPr>
            <a:spLocks noGrp="1"/>
          </p:cNvSpPr>
          <p:nvPr>
            <p:ph type="pic" idx="4"/>
          </p:nvPr>
        </p:nvSpPr>
        <p:spPr>
          <a:xfrm>
            <a:off x="4572000" y="1556243"/>
            <a:ext cx="1485897" cy="1485897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13"/>
          <p:cNvSpPr>
            <a:spLocks noGrp="1"/>
          </p:cNvSpPr>
          <p:nvPr>
            <p:ph type="pic" idx="5"/>
          </p:nvPr>
        </p:nvSpPr>
        <p:spPr>
          <a:xfrm>
            <a:off x="4572000" y="3217989"/>
            <a:ext cx="1485897" cy="1485897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13"/>
          <p:cNvSpPr txBox="1">
            <a:spLocks noGrp="1"/>
          </p:cNvSpPr>
          <p:nvPr>
            <p:ph type="body" idx="1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body" idx="6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op center title">
  <p:cSld name="1_Top center titl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>
            <a:spLocks noGrp="1"/>
          </p:cNvSpPr>
          <p:nvPr>
            <p:ph type="body" idx="1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body" idx="2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 center title and text">
  <p:cSld name="Top center title and 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>
            <a:spLocks noGrp="1"/>
          </p:cNvSpPr>
          <p:nvPr>
            <p:ph type="body" idx="1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2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3"/>
          </p:nvPr>
        </p:nvSpPr>
        <p:spPr>
          <a:xfrm>
            <a:off x="1012590" y="1110781"/>
            <a:ext cx="7425665" cy="3469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97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797B9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3178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F8F"/>
              </a:buClr>
              <a:buSzPts val="1625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op center title">
  <p:cSld name="2_Top center title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/>
          <p:nvPr/>
        </p:nvSpPr>
        <p:spPr>
          <a:xfrm flipH="1">
            <a:off x="511175" y="3430227"/>
            <a:ext cx="180975" cy="1793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238EA7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29" name="Google Shape;129;p16"/>
          <p:cNvSpPr/>
          <p:nvPr/>
        </p:nvSpPr>
        <p:spPr>
          <a:xfrm flipH="1">
            <a:off x="511175" y="3735027"/>
            <a:ext cx="180975" cy="1793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238EA7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30" name="Google Shape;130;p16"/>
          <p:cNvSpPr/>
          <p:nvPr/>
        </p:nvSpPr>
        <p:spPr>
          <a:xfrm flipH="1">
            <a:off x="2590800" y="3430227"/>
            <a:ext cx="180975" cy="1793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33B5D4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31" name="Google Shape;131;p16"/>
          <p:cNvSpPr/>
          <p:nvPr/>
        </p:nvSpPr>
        <p:spPr>
          <a:xfrm flipH="1">
            <a:off x="2590800" y="3735027"/>
            <a:ext cx="180975" cy="1793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33B5D4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32" name="Google Shape;132;p16"/>
          <p:cNvSpPr/>
          <p:nvPr/>
        </p:nvSpPr>
        <p:spPr>
          <a:xfrm flipH="1">
            <a:off x="4606925" y="3430227"/>
            <a:ext cx="180975" cy="17938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33B5D4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33" name="Google Shape;133;p16"/>
          <p:cNvSpPr/>
          <p:nvPr/>
        </p:nvSpPr>
        <p:spPr>
          <a:xfrm flipH="1">
            <a:off x="4606925" y="3735027"/>
            <a:ext cx="180975" cy="179388"/>
          </a:xfrm>
          <a:prstGeom prst="ellipse">
            <a:avLst/>
          </a:prstGeom>
          <a:solidFill>
            <a:srgbClr val="196F5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33B5D4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34" name="Google Shape;134;p16"/>
          <p:cNvSpPr/>
          <p:nvPr/>
        </p:nvSpPr>
        <p:spPr>
          <a:xfrm flipH="1">
            <a:off x="6623050" y="3430227"/>
            <a:ext cx="180975" cy="179388"/>
          </a:xfrm>
          <a:prstGeom prst="ellipse">
            <a:avLst/>
          </a:prstGeom>
          <a:solidFill>
            <a:srgbClr val="9FBA1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33B5D4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35" name="Google Shape;135;p16"/>
          <p:cNvSpPr/>
          <p:nvPr/>
        </p:nvSpPr>
        <p:spPr>
          <a:xfrm flipH="1">
            <a:off x="6623050" y="3735027"/>
            <a:ext cx="180975" cy="179388"/>
          </a:xfrm>
          <a:prstGeom prst="ellipse">
            <a:avLst/>
          </a:prstGeom>
          <a:solidFill>
            <a:srgbClr val="D0B8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33B5D4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36" name="Google Shape;136;p16"/>
          <p:cNvSpPr txBox="1">
            <a:spLocks noGrp="1"/>
          </p:cNvSpPr>
          <p:nvPr>
            <p:ph type="body" idx="1"/>
          </p:nvPr>
        </p:nvSpPr>
        <p:spPr>
          <a:xfrm>
            <a:off x="775016" y="3427210"/>
            <a:ext cx="1799996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B5D4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3B5D4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Google Shape;137;p16"/>
          <p:cNvSpPr txBox="1">
            <a:spLocks noGrp="1"/>
          </p:cNvSpPr>
          <p:nvPr>
            <p:ph type="body" idx="2"/>
          </p:nvPr>
        </p:nvSpPr>
        <p:spPr>
          <a:xfrm>
            <a:off x="775016" y="3732010"/>
            <a:ext cx="1799996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B5D4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3B5D4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3"/>
          </p:nvPr>
        </p:nvSpPr>
        <p:spPr>
          <a:xfrm>
            <a:off x="2854512" y="3427210"/>
            <a:ext cx="1799996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B5D4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3B5D4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body" idx="4"/>
          </p:nvPr>
        </p:nvSpPr>
        <p:spPr>
          <a:xfrm>
            <a:off x="2854512" y="3732010"/>
            <a:ext cx="1799996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B5D4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3B5D4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body" idx="5"/>
          </p:nvPr>
        </p:nvSpPr>
        <p:spPr>
          <a:xfrm>
            <a:off x="4870508" y="3427210"/>
            <a:ext cx="1799996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B5D4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3B5D4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16"/>
          <p:cNvSpPr txBox="1">
            <a:spLocks noGrp="1"/>
          </p:cNvSpPr>
          <p:nvPr>
            <p:ph type="body" idx="6"/>
          </p:nvPr>
        </p:nvSpPr>
        <p:spPr>
          <a:xfrm>
            <a:off x="4870508" y="3732010"/>
            <a:ext cx="1799996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B5D4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3B5D4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16"/>
          <p:cNvSpPr txBox="1">
            <a:spLocks noGrp="1"/>
          </p:cNvSpPr>
          <p:nvPr>
            <p:ph type="body" idx="7"/>
          </p:nvPr>
        </p:nvSpPr>
        <p:spPr>
          <a:xfrm>
            <a:off x="6886504" y="3427210"/>
            <a:ext cx="1799996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B5D4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3B5D4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16"/>
          <p:cNvSpPr txBox="1">
            <a:spLocks noGrp="1"/>
          </p:cNvSpPr>
          <p:nvPr>
            <p:ph type="body" idx="8"/>
          </p:nvPr>
        </p:nvSpPr>
        <p:spPr>
          <a:xfrm>
            <a:off x="6886504" y="3732010"/>
            <a:ext cx="1799996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B5D4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3B5D4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4" name="Google Shape;144;p16"/>
          <p:cNvSpPr txBox="1">
            <a:spLocks noGrp="1"/>
          </p:cNvSpPr>
          <p:nvPr>
            <p:ph type="body" idx="9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5" name="Google Shape;145;p16"/>
          <p:cNvSpPr txBox="1">
            <a:spLocks noGrp="1"/>
          </p:cNvSpPr>
          <p:nvPr>
            <p:ph type="body" idx="13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 List 3">
  <p:cSld name="Contents List 3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body" idx="1"/>
          </p:nvPr>
        </p:nvSpPr>
        <p:spPr>
          <a:xfrm>
            <a:off x="897897" y="836164"/>
            <a:ext cx="5306521" cy="39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" name="Google Shape;148;p17"/>
          <p:cNvSpPr txBox="1">
            <a:spLocks noGrp="1"/>
          </p:cNvSpPr>
          <p:nvPr>
            <p:ph type="body" idx="2"/>
          </p:nvPr>
        </p:nvSpPr>
        <p:spPr>
          <a:xfrm>
            <a:off x="897897" y="1296883"/>
            <a:ext cx="4103688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97B9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797B9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body" idx="3"/>
          </p:nvPr>
        </p:nvSpPr>
        <p:spPr>
          <a:xfrm>
            <a:off x="3421063" y="1604972"/>
            <a:ext cx="3536242" cy="230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body" idx="4"/>
          </p:nvPr>
        </p:nvSpPr>
        <p:spPr>
          <a:xfrm>
            <a:off x="3421063" y="1843467"/>
            <a:ext cx="3536242" cy="38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Google Shape;151;p17"/>
          <p:cNvSpPr txBox="1">
            <a:spLocks noGrp="1"/>
          </p:cNvSpPr>
          <p:nvPr>
            <p:ph type="body" idx="5"/>
          </p:nvPr>
        </p:nvSpPr>
        <p:spPr>
          <a:xfrm>
            <a:off x="3421063" y="2380592"/>
            <a:ext cx="3536242" cy="230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body" idx="6"/>
          </p:nvPr>
        </p:nvSpPr>
        <p:spPr>
          <a:xfrm>
            <a:off x="3421063" y="2619087"/>
            <a:ext cx="3536242" cy="38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3" name="Google Shape;153;p17"/>
          <p:cNvSpPr txBox="1">
            <a:spLocks noGrp="1"/>
          </p:cNvSpPr>
          <p:nvPr>
            <p:ph type="body" idx="7"/>
          </p:nvPr>
        </p:nvSpPr>
        <p:spPr>
          <a:xfrm>
            <a:off x="3421063" y="3171324"/>
            <a:ext cx="3536242" cy="230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4" name="Google Shape;154;p17"/>
          <p:cNvSpPr txBox="1">
            <a:spLocks noGrp="1"/>
          </p:cNvSpPr>
          <p:nvPr>
            <p:ph type="body" idx="8"/>
          </p:nvPr>
        </p:nvSpPr>
        <p:spPr>
          <a:xfrm>
            <a:off x="3421063" y="3409819"/>
            <a:ext cx="3536242" cy="38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Google Shape;155;p17"/>
          <p:cNvSpPr txBox="1">
            <a:spLocks noGrp="1"/>
          </p:cNvSpPr>
          <p:nvPr>
            <p:ph type="body" idx="9"/>
          </p:nvPr>
        </p:nvSpPr>
        <p:spPr>
          <a:xfrm>
            <a:off x="3421063" y="3948147"/>
            <a:ext cx="3536242" cy="230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6" name="Google Shape;156;p17"/>
          <p:cNvSpPr txBox="1">
            <a:spLocks noGrp="1"/>
          </p:cNvSpPr>
          <p:nvPr>
            <p:ph type="body" idx="13"/>
          </p:nvPr>
        </p:nvSpPr>
        <p:spPr>
          <a:xfrm>
            <a:off x="3421063" y="4186642"/>
            <a:ext cx="3536242" cy="384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lnSpc>
                <a:spcPct val="155555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p17"/>
          <p:cNvSpPr txBox="1">
            <a:spLocks noGrp="1"/>
          </p:cNvSpPr>
          <p:nvPr>
            <p:ph type="body" idx="14"/>
          </p:nvPr>
        </p:nvSpPr>
        <p:spPr>
          <a:xfrm>
            <a:off x="2449667" y="1604972"/>
            <a:ext cx="922183" cy="63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8" name="Google Shape;158;p17"/>
          <p:cNvSpPr txBox="1">
            <a:spLocks noGrp="1"/>
          </p:cNvSpPr>
          <p:nvPr>
            <p:ph type="body" idx="15"/>
          </p:nvPr>
        </p:nvSpPr>
        <p:spPr>
          <a:xfrm>
            <a:off x="2454568" y="2390218"/>
            <a:ext cx="922183" cy="63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2797B9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2797B9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6"/>
          </p:nvPr>
        </p:nvSpPr>
        <p:spPr>
          <a:xfrm>
            <a:off x="2449666" y="3133526"/>
            <a:ext cx="922183" cy="63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5C1DB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55C1DB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" name="Google Shape;160;p17"/>
          <p:cNvSpPr txBox="1">
            <a:spLocks noGrp="1"/>
          </p:cNvSpPr>
          <p:nvPr>
            <p:ph type="body" idx="17"/>
          </p:nvPr>
        </p:nvSpPr>
        <p:spPr>
          <a:xfrm>
            <a:off x="2449665" y="3948707"/>
            <a:ext cx="922183" cy="63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F8F8F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8F8F8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45074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145074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 center title_Image and text_2">
  <p:cSld name="Top center title_Image and text_2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>
            <a:spLocks noGrp="1"/>
          </p:cNvSpPr>
          <p:nvPr>
            <p:ph type="pic" idx="2"/>
          </p:nvPr>
        </p:nvSpPr>
        <p:spPr>
          <a:xfrm>
            <a:off x="542009" y="1806820"/>
            <a:ext cx="3936632" cy="247971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18"/>
          <p:cNvSpPr txBox="1">
            <a:spLocks noGrp="1"/>
          </p:cNvSpPr>
          <p:nvPr>
            <p:ph type="body" idx="1"/>
          </p:nvPr>
        </p:nvSpPr>
        <p:spPr>
          <a:xfrm>
            <a:off x="4621095" y="1809388"/>
            <a:ext cx="3722570" cy="2479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97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797B9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3178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F8F"/>
              </a:buClr>
              <a:buSzPts val="1625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" name="Google Shape;164;p18"/>
          <p:cNvSpPr txBox="1">
            <a:spLocks noGrp="1"/>
          </p:cNvSpPr>
          <p:nvPr>
            <p:ph type="body" idx="3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4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ver simple">
  <p:cSld name="1_Cover simple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19" descr="session_art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3587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9" descr="Bandera_de_la_Union_Europe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812" y="4889151"/>
            <a:ext cx="339725" cy="22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9"/>
          <p:cNvSpPr txBox="1"/>
          <p:nvPr/>
        </p:nvSpPr>
        <p:spPr>
          <a:xfrm>
            <a:off x="339169" y="4914521"/>
            <a:ext cx="6159822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1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The project has received funding from the European Union’s Horizon 2020 research and innovation programme under grant agreement No 825111</a:t>
            </a:r>
            <a:r>
              <a:rPr lang="en-US" sz="700" b="0" i="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.</a:t>
            </a:r>
            <a:endParaRPr/>
          </a:p>
        </p:txBody>
      </p:sp>
      <p:pic>
        <p:nvPicPr>
          <p:cNvPr id="170" name="Google Shape;170;p19" descr="DEEPHEALTH_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30121" y="1054754"/>
            <a:ext cx="1491598" cy="109630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9"/>
          <p:cNvSpPr txBox="1">
            <a:spLocks noGrp="1"/>
          </p:cNvSpPr>
          <p:nvPr>
            <p:ph type="body" idx="1"/>
          </p:nvPr>
        </p:nvSpPr>
        <p:spPr>
          <a:xfrm>
            <a:off x="3232101" y="3290114"/>
            <a:ext cx="2687637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3E6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23E6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" name="Google Shape;172;p19"/>
          <p:cNvSpPr txBox="1">
            <a:spLocks noGrp="1"/>
          </p:cNvSpPr>
          <p:nvPr>
            <p:ph type="body" idx="2"/>
          </p:nvPr>
        </p:nvSpPr>
        <p:spPr>
          <a:xfrm>
            <a:off x="2494708" y="2422007"/>
            <a:ext cx="4162425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97B9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2797B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Right and Subtitle">
  <p:cSld name="TitleRight and Subtitle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>
            <a:spLocks noGrp="1"/>
          </p:cNvSpPr>
          <p:nvPr>
            <p:ph type="body" idx="1"/>
          </p:nvPr>
        </p:nvSpPr>
        <p:spPr>
          <a:xfrm>
            <a:off x="897897" y="836164"/>
            <a:ext cx="5306521" cy="39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Google Shape;175;p20"/>
          <p:cNvSpPr txBox="1">
            <a:spLocks noGrp="1"/>
          </p:cNvSpPr>
          <p:nvPr>
            <p:ph type="body" idx="2"/>
          </p:nvPr>
        </p:nvSpPr>
        <p:spPr>
          <a:xfrm>
            <a:off x="897897" y="1296883"/>
            <a:ext cx="4103688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97B9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797B9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 List">
  <p:cSld name="Contents Lis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97897" y="836164"/>
            <a:ext cx="5306521" cy="39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0" name="Google Shape;30;p4"/>
          <p:cNvCxnSpPr/>
          <p:nvPr/>
        </p:nvCxnSpPr>
        <p:spPr>
          <a:xfrm>
            <a:off x="3421063" y="1998663"/>
            <a:ext cx="2955925" cy="0"/>
          </a:xfrm>
          <a:prstGeom prst="straightConnector1">
            <a:avLst/>
          </a:prstGeom>
          <a:noFill/>
          <a:ln w="9525" cap="flat" cmpd="sng">
            <a:solidFill>
              <a:srgbClr val="55C1D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" name="Google Shape;31;p4"/>
          <p:cNvCxnSpPr/>
          <p:nvPr/>
        </p:nvCxnSpPr>
        <p:spPr>
          <a:xfrm>
            <a:off x="3421063" y="2506663"/>
            <a:ext cx="2955925" cy="0"/>
          </a:xfrm>
          <a:prstGeom prst="straightConnector1">
            <a:avLst/>
          </a:prstGeom>
          <a:noFill/>
          <a:ln w="9525" cap="flat" cmpd="sng">
            <a:solidFill>
              <a:srgbClr val="55C1D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4"/>
          <p:cNvCxnSpPr/>
          <p:nvPr/>
        </p:nvCxnSpPr>
        <p:spPr>
          <a:xfrm>
            <a:off x="3421063" y="3008313"/>
            <a:ext cx="2955925" cy="0"/>
          </a:xfrm>
          <a:prstGeom prst="straightConnector1">
            <a:avLst/>
          </a:prstGeom>
          <a:noFill/>
          <a:ln w="9525" cap="flat" cmpd="sng">
            <a:solidFill>
              <a:srgbClr val="55C1D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3" name="Google Shape;33;p4"/>
          <p:cNvCxnSpPr/>
          <p:nvPr/>
        </p:nvCxnSpPr>
        <p:spPr>
          <a:xfrm>
            <a:off x="3421063" y="3508375"/>
            <a:ext cx="2955925" cy="0"/>
          </a:xfrm>
          <a:prstGeom prst="straightConnector1">
            <a:avLst/>
          </a:prstGeom>
          <a:noFill/>
          <a:ln w="9525" cap="flat" cmpd="sng">
            <a:solidFill>
              <a:srgbClr val="55C1D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4" name="Google Shape;34;p4"/>
          <p:cNvCxnSpPr/>
          <p:nvPr/>
        </p:nvCxnSpPr>
        <p:spPr>
          <a:xfrm>
            <a:off x="3421063" y="4022853"/>
            <a:ext cx="2955925" cy="0"/>
          </a:xfrm>
          <a:prstGeom prst="straightConnector1">
            <a:avLst/>
          </a:prstGeom>
          <a:noFill/>
          <a:ln w="9525" cap="flat" cmpd="sng">
            <a:solidFill>
              <a:srgbClr val="55C1D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" name="Google Shape;35;p4"/>
          <p:cNvSpPr txBox="1">
            <a:spLocks noGrp="1"/>
          </p:cNvSpPr>
          <p:nvPr>
            <p:ph type="body" idx="2"/>
          </p:nvPr>
        </p:nvSpPr>
        <p:spPr>
          <a:xfrm>
            <a:off x="3421063" y="1582738"/>
            <a:ext cx="2065337" cy="2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AAAC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AAAC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AAAC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AAAC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AAAC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3"/>
          </p:nvPr>
        </p:nvSpPr>
        <p:spPr>
          <a:xfrm>
            <a:off x="5652097" y="1581130"/>
            <a:ext cx="724891" cy="2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200000"/>
              </a:lnSpc>
              <a:spcBef>
                <a:spcPts val="650"/>
              </a:spcBef>
              <a:spcAft>
                <a:spcPts val="0"/>
              </a:spcAft>
              <a:buClr>
                <a:srgbClr val="2AAACB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AAAC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AAAC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2860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AAAC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2860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AAACB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AAACB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content 2">
  <p:cSld name="Text content 2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>
            <a:spLocks noGrp="1"/>
          </p:cNvSpPr>
          <p:nvPr>
            <p:ph type="body" idx="1"/>
          </p:nvPr>
        </p:nvSpPr>
        <p:spPr>
          <a:xfrm>
            <a:off x="897897" y="836164"/>
            <a:ext cx="5306521" cy="39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" name="Google Shape;178;p21"/>
          <p:cNvSpPr txBox="1">
            <a:spLocks noGrp="1"/>
          </p:cNvSpPr>
          <p:nvPr>
            <p:ph type="body" idx="2"/>
          </p:nvPr>
        </p:nvSpPr>
        <p:spPr>
          <a:xfrm>
            <a:off x="898525" y="1325573"/>
            <a:ext cx="7269706" cy="3254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97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797B9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3178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F8F"/>
              </a:buClr>
              <a:buSzPts val="1625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up right">
  <p:cSld name="Title up righ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>
            <a:spLocks noGrp="1"/>
          </p:cNvSpPr>
          <p:nvPr>
            <p:ph type="body" idx="1"/>
          </p:nvPr>
        </p:nvSpPr>
        <p:spPr>
          <a:xfrm>
            <a:off x="1988145" y="23150"/>
            <a:ext cx="5454556" cy="433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body" idx="2"/>
          </p:nvPr>
        </p:nvSpPr>
        <p:spPr>
          <a:xfrm>
            <a:off x="2093341" y="516342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idle title ">
  <p:cSld name="Midle title 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>
            <a:spLocks noGrp="1"/>
          </p:cNvSpPr>
          <p:nvPr>
            <p:ph type="body" idx="1"/>
          </p:nvPr>
        </p:nvSpPr>
        <p:spPr>
          <a:xfrm>
            <a:off x="476373" y="2423696"/>
            <a:ext cx="6163767" cy="41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4" name="Google Shape;184;p23"/>
          <p:cNvSpPr txBox="1">
            <a:spLocks noGrp="1"/>
          </p:cNvSpPr>
          <p:nvPr>
            <p:ph type="body" idx="2"/>
          </p:nvPr>
        </p:nvSpPr>
        <p:spPr>
          <a:xfrm>
            <a:off x="476373" y="2910752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Top center title">
  <p:cSld name="11_Top center title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>
            <a:spLocks noGrp="1"/>
          </p:cNvSpPr>
          <p:nvPr>
            <p:ph type="pic" idx="2"/>
          </p:nvPr>
        </p:nvSpPr>
        <p:spPr>
          <a:xfrm>
            <a:off x="468315" y="1279281"/>
            <a:ext cx="3936632" cy="2479710"/>
          </a:xfrm>
          <a:prstGeom prst="rect">
            <a:avLst/>
          </a:prstGeom>
          <a:noFill/>
          <a:ln>
            <a:noFill/>
          </a:ln>
        </p:spPr>
      </p:sp>
      <p:sp>
        <p:nvSpPr>
          <p:cNvPr id="187" name="Google Shape;187;p24"/>
          <p:cNvSpPr>
            <a:spLocks noGrp="1"/>
          </p:cNvSpPr>
          <p:nvPr>
            <p:ph type="pic" idx="3"/>
          </p:nvPr>
        </p:nvSpPr>
        <p:spPr>
          <a:xfrm>
            <a:off x="4739056" y="1279281"/>
            <a:ext cx="3936632" cy="247971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op center title">
  <p:cSld name="8_Top center title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>
            <a:spLocks noGrp="1"/>
          </p:cNvSpPr>
          <p:nvPr>
            <p:ph type="pic" idx="2"/>
          </p:nvPr>
        </p:nvSpPr>
        <p:spPr>
          <a:xfrm>
            <a:off x="468313" y="1556243"/>
            <a:ext cx="1485897" cy="1485897"/>
          </a:xfrm>
          <a:prstGeom prst="rect">
            <a:avLst/>
          </a:prstGeom>
          <a:noFill/>
          <a:ln>
            <a:noFill/>
          </a:ln>
        </p:spPr>
      </p:sp>
      <p:sp>
        <p:nvSpPr>
          <p:cNvPr id="190" name="Google Shape;190;p25"/>
          <p:cNvSpPr>
            <a:spLocks noGrp="1"/>
          </p:cNvSpPr>
          <p:nvPr>
            <p:ph type="pic" idx="3"/>
          </p:nvPr>
        </p:nvSpPr>
        <p:spPr>
          <a:xfrm>
            <a:off x="2152082" y="1556243"/>
            <a:ext cx="1485897" cy="1485897"/>
          </a:xfrm>
          <a:prstGeom prst="rect">
            <a:avLst/>
          </a:prstGeom>
          <a:noFill/>
          <a:ln>
            <a:noFill/>
          </a:ln>
        </p:spPr>
      </p:sp>
      <p:sp>
        <p:nvSpPr>
          <p:cNvPr id="191" name="Google Shape;191;p25"/>
          <p:cNvSpPr>
            <a:spLocks noGrp="1"/>
          </p:cNvSpPr>
          <p:nvPr>
            <p:ph type="pic" idx="4"/>
          </p:nvPr>
        </p:nvSpPr>
        <p:spPr>
          <a:xfrm>
            <a:off x="3835852" y="1556243"/>
            <a:ext cx="1485897" cy="1485897"/>
          </a:xfrm>
          <a:prstGeom prst="rect">
            <a:avLst/>
          </a:prstGeom>
          <a:noFill/>
          <a:ln>
            <a:noFill/>
          </a:ln>
        </p:spPr>
      </p:sp>
      <p:sp>
        <p:nvSpPr>
          <p:cNvPr id="192" name="Google Shape;192;p25"/>
          <p:cNvSpPr>
            <a:spLocks noGrp="1"/>
          </p:cNvSpPr>
          <p:nvPr>
            <p:ph type="pic" idx="5"/>
          </p:nvPr>
        </p:nvSpPr>
        <p:spPr>
          <a:xfrm>
            <a:off x="5519622" y="1556243"/>
            <a:ext cx="1485897" cy="1485897"/>
          </a:xfrm>
          <a:prstGeom prst="rect">
            <a:avLst/>
          </a:prstGeom>
          <a:noFill/>
          <a:ln>
            <a:noFill/>
          </a:ln>
        </p:spPr>
      </p:sp>
      <p:sp>
        <p:nvSpPr>
          <p:cNvPr id="193" name="Google Shape;193;p25"/>
          <p:cNvSpPr>
            <a:spLocks noGrp="1"/>
          </p:cNvSpPr>
          <p:nvPr>
            <p:ph type="pic" idx="6"/>
          </p:nvPr>
        </p:nvSpPr>
        <p:spPr>
          <a:xfrm>
            <a:off x="7203392" y="1556243"/>
            <a:ext cx="1485897" cy="1485897"/>
          </a:xfrm>
          <a:prstGeom prst="rect">
            <a:avLst/>
          </a:prstGeom>
          <a:noFill/>
          <a:ln>
            <a:noFill/>
          </a:ln>
        </p:spPr>
      </p:sp>
      <p:sp>
        <p:nvSpPr>
          <p:cNvPr id="194" name="Google Shape;194;p25"/>
          <p:cNvSpPr txBox="1">
            <a:spLocks noGrp="1"/>
          </p:cNvSpPr>
          <p:nvPr>
            <p:ph type="body" idx="1"/>
          </p:nvPr>
        </p:nvSpPr>
        <p:spPr>
          <a:xfrm>
            <a:off x="2098173" y="274763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5" name="Google Shape;195;p25"/>
          <p:cNvSpPr txBox="1">
            <a:spLocks noGrp="1"/>
          </p:cNvSpPr>
          <p:nvPr>
            <p:ph type="body" idx="7"/>
          </p:nvPr>
        </p:nvSpPr>
        <p:spPr>
          <a:xfrm>
            <a:off x="2778381" y="738215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imple">
  <p:cSld name="Cover simp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5" descr="session_art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3587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5" descr="Bandera_de_la_Union_Europe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812" y="4889151"/>
            <a:ext cx="339725" cy="22542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 txBox="1"/>
          <p:nvPr/>
        </p:nvSpPr>
        <p:spPr>
          <a:xfrm>
            <a:off x="339169" y="4914521"/>
            <a:ext cx="6159822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1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The project has received funding from the European Union’s Horizon 2020 research and innovation programme under grant agreement No 825111</a:t>
            </a:r>
            <a:r>
              <a:rPr lang="en-US" sz="700" b="0" i="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.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2190878" y="2220040"/>
            <a:ext cx="4762244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Right and Subtitle">
  <p:cSld name="TitleRight and Subtitl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>
            <a:spLocks noGrp="1"/>
          </p:cNvSpPr>
          <p:nvPr>
            <p:ph type="body" idx="1"/>
          </p:nvPr>
        </p:nvSpPr>
        <p:spPr>
          <a:xfrm>
            <a:off x="897897" y="836164"/>
            <a:ext cx="5306521" cy="39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4" name="Google Shape;174;p20"/>
          <p:cNvSpPr txBox="1">
            <a:spLocks noGrp="1"/>
          </p:cNvSpPr>
          <p:nvPr>
            <p:ph type="body" idx="2"/>
          </p:nvPr>
        </p:nvSpPr>
        <p:spPr>
          <a:xfrm>
            <a:off x="897897" y="1296883"/>
            <a:ext cx="4103688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97B9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797B9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content 2">
  <p:cSld name="Text content 2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>
            <a:spLocks noGrp="1"/>
          </p:cNvSpPr>
          <p:nvPr>
            <p:ph type="body" idx="1"/>
          </p:nvPr>
        </p:nvSpPr>
        <p:spPr>
          <a:xfrm>
            <a:off x="897897" y="836164"/>
            <a:ext cx="5306521" cy="39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body" idx="2"/>
          </p:nvPr>
        </p:nvSpPr>
        <p:spPr>
          <a:xfrm>
            <a:off x="898525" y="1325573"/>
            <a:ext cx="7269706" cy="3254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97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797B9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3178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F8F"/>
              </a:buClr>
              <a:buSzPts val="1625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up right">
  <p:cSld name="Title up righ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>
            <a:spLocks noGrp="1"/>
          </p:cNvSpPr>
          <p:nvPr>
            <p:ph type="body" idx="1"/>
          </p:nvPr>
        </p:nvSpPr>
        <p:spPr>
          <a:xfrm>
            <a:off x="1988145" y="23150"/>
            <a:ext cx="5454556" cy="433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body" idx="2"/>
          </p:nvPr>
        </p:nvSpPr>
        <p:spPr>
          <a:xfrm>
            <a:off x="2093341" y="516342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idle title ">
  <p:cSld name="Midle title 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>
            <a:spLocks noGrp="1"/>
          </p:cNvSpPr>
          <p:nvPr>
            <p:ph type="body" idx="1"/>
          </p:nvPr>
        </p:nvSpPr>
        <p:spPr>
          <a:xfrm>
            <a:off x="476373" y="2423696"/>
            <a:ext cx="6163767" cy="41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body" idx="2"/>
          </p:nvPr>
        </p:nvSpPr>
        <p:spPr>
          <a:xfrm>
            <a:off x="476373" y="2910752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Top center title">
  <p:cSld name="11_Top center title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>
            <a:spLocks noGrp="1"/>
          </p:cNvSpPr>
          <p:nvPr>
            <p:ph type="pic" idx="2"/>
          </p:nvPr>
        </p:nvSpPr>
        <p:spPr>
          <a:xfrm>
            <a:off x="468315" y="1279281"/>
            <a:ext cx="3936632" cy="2479710"/>
          </a:xfrm>
          <a:prstGeom prst="rect">
            <a:avLst/>
          </a:prstGeom>
          <a:noFill/>
          <a:ln>
            <a:noFill/>
          </a:ln>
        </p:spPr>
      </p:sp>
      <p:sp>
        <p:nvSpPr>
          <p:cNvPr id="186" name="Google Shape;186;p24"/>
          <p:cNvSpPr>
            <a:spLocks noGrp="1"/>
          </p:cNvSpPr>
          <p:nvPr>
            <p:ph type="pic" idx="3"/>
          </p:nvPr>
        </p:nvSpPr>
        <p:spPr>
          <a:xfrm>
            <a:off x="4739056" y="1279281"/>
            <a:ext cx="3936632" cy="247971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8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21" Type="http://schemas.openxmlformats.org/officeDocument/2006/relationships/slideLayout" Target="../slideLayouts/slideLayout31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7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20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34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23" Type="http://schemas.openxmlformats.org/officeDocument/2006/relationships/slideLayout" Target="../slideLayouts/slideLayout33.xml"/><Relationship Id="rId28" Type="http://schemas.openxmlformats.org/officeDocument/2006/relationships/image" Target="../media/image3.png"/><Relationship Id="rId10" Type="http://schemas.openxmlformats.org/officeDocument/2006/relationships/slideLayout" Target="../slideLayouts/slideLayout20.xml"/><Relationship Id="rId19" Type="http://schemas.openxmlformats.org/officeDocument/2006/relationships/slideLayout" Target="../slideLayouts/slideLayout29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Relationship Id="rId22" Type="http://schemas.openxmlformats.org/officeDocument/2006/relationships/slideLayout" Target="../slideLayouts/slideLayout32.xml"/><Relationship Id="rId27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image_art03.jp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0" y="0"/>
            <a:ext cx="913587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8732044" y="4482721"/>
            <a:ext cx="350837" cy="23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‹Nº›</a:t>
            </a:fld>
            <a:endParaRPr sz="900">
              <a:solidFill>
                <a:schemeClr val="dk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pic>
        <p:nvPicPr>
          <p:cNvPr id="12" name="Google Shape;12;p1" descr="Bandera_de_la_Union_Europea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0812" y="4889151"/>
            <a:ext cx="339725" cy="22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/>
          <p:nvPr/>
        </p:nvSpPr>
        <p:spPr>
          <a:xfrm>
            <a:off x="339169" y="4914521"/>
            <a:ext cx="6159822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1" u="none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The project has received funding from the European Union’s Horizon 2020 research and innovation programme under grant agreement No 825111</a:t>
            </a:r>
            <a:r>
              <a:rPr lang="en-US" sz="700" b="0" i="0" u="none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.</a:t>
            </a:r>
            <a:endParaRPr/>
          </a:p>
        </p:txBody>
      </p:sp>
      <p:pic>
        <p:nvPicPr>
          <p:cNvPr id="14" name="Google Shape;14;p1" descr="DEEPHEALTH_logo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77213" y="225425"/>
            <a:ext cx="730250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/>
          <p:nvPr/>
        </p:nvSpPr>
        <p:spPr>
          <a:xfrm>
            <a:off x="6260805" y="4768797"/>
            <a:ext cx="219163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u="none">
                <a:solidFill>
                  <a:srgbClr val="8F8F8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2</a:t>
            </a:r>
            <a:r>
              <a:rPr lang="en-US" sz="700" b="0" u="none" baseline="30000">
                <a:solidFill>
                  <a:srgbClr val="8F8F8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nd</a:t>
            </a:r>
            <a:r>
              <a:rPr lang="en-US" sz="700" b="0" u="none">
                <a:solidFill>
                  <a:srgbClr val="8F8F8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Plenary Meeting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u="none">
                <a:solidFill>
                  <a:srgbClr val="8F8F8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Best (The Netherlands), 16-17 July 2019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image_art03.jpg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0" y="0"/>
            <a:ext cx="913587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8732044" y="4482721"/>
            <a:ext cx="350837" cy="23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‹Nº›</a:t>
            </a:fld>
            <a:endParaRPr sz="900">
              <a:solidFill>
                <a:schemeClr val="dk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pic>
        <p:nvPicPr>
          <p:cNvPr id="12" name="Google Shape;12;p1" descr="Bandera_de_la_Union_Europea.png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60812" y="4889151"/>
            <a:ext cx="339725" cy="22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/>
          <p:nvPr/>
        </p:nvSpPr>
        <p:spPr>
          <a:xfrm>
            <a:off x="339169" y="4914521"/>
            <a:ext cx="6159822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1" u="none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The project has received funding from the European Union’s Horizon 2020 research and innovation programme under grant agreement No 825111</a:t>
            </a:r>
            <a:r>
              <a:rPr lang="en-US" sz="700" b="0" i="0" u="none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.</a:t>
            </a:r>
            <a:endParaRPr/>
          </a:p>
        </p:txBody>
      </p:sp>
      <p:pic>
        <p:nvPicPr>
          <p:cNvPr id="14" name="Google Shape;14;p1" descr="DEEPHEALTH_logo.png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8177213" y="225425"/>
            <a:ext cx="730250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/>
          <p:nvPr/>
        </p:nvSpPr>
        <p:spPr>
          <a:xfrm>
            <a:off x="6260805" y="4768797"/>
            <a:ext cx="219163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u="none">
                <a:solidFill>
                  <a:srgbClr val="8F8F8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2</a:t>
            </a:r>
            <a:r>
              <a:rPr lang="en-US" sz="700" b="0" u="none" baseline="30000">
                <a:solidFill>
                  <a:srgbClr val="8F8F8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nd</a:t>
            </a:r>
            <a:r>
              <a:rPr lang="en-US" sz="700" b="0" u="none">
                <a:solidFill>
                  <a:srgbClr val="8F8F8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Plenary Meeting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u="none">
                <a:solidFill>
                  <a:srgbClr val="8F8F8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Best (The Netherlands), 16-17 July 2019</a:t>
            </a: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6354900" y="4622200"/>
            <a:ext cx="1911300" cy="481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  <p:sldLayoutId id="2147483697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physionet.org/content/chbmit/1.0.0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7.xml"/><Relationship Id="rId4" Type="http://schemas.openxmlformats.org/officeDocument/2006/relationships/hyperlink" Target="https://github.com/deephealthproject/UC13_pipeline/tree/winter-school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hysionet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>
            <a:spLocks noGrp="1"/>
          </p:cNvSpPr>
          <p:nvPr>
            <p:ph type="title"/>
          </p:nvPr>
        </p:nvSpPr>
        <p:spPr>
          <a:xfrm>
            <a:off x="2330329" y="2506167"/>
            <a:ext cx="4301490" cy="621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Use Case 13</a:t>
            </a:r>
          </a:p>
        </p:txBody>
      </p:sp>
      <p:sp>
        <p:nvSpPr>
          <p:cNvPr id="200" name="Google Shape;200;p26"/>
          <p:cNvSpPr txBox="1">
            <a:spLocks noGrp="1"/>
          </p:cNvSpPr>
          <p:nvPr>
            <p:ph type="body" idx="1"/>
          </p:nvPr>
        </p:nvSpPr>
        <p:spPr>
          <a:xfrm>
            <a:off x="2330450" y="3479800"/>
            <a:ext cx="4359275" cy="42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/>
              <a:t>Lab 3: Epileptic Seizure Detection</a:t>
            </a:r>
          </a:p>
        </p:txBody>
      </p:sp>
      <p:sp>
        <p:nvSpPr>
          <p:cNvPr id="9" name="Google Shape;202;p26">
            <a:extLst>
              <a:ext uri="{FF2B5EF4-FFF2-40B4-BE49-F238E27FC236}">
                <a16:creationId xmlns:a16="http://schemas.microsoft.com/office/drawing/2014/main" id="{628BBE57-F583-47B3-B8A3-2BE1FF903FF6}"/>
              </a:ext>
            </a:extLst>
          </p:cNvPr>
          <p:cNvSpPr txBox="1">
            <a:spLocks noGrp="1"/>
          </p:cNvSpPr>
          <p:nvPr/>
        </p:nvSpPr>
        <p:spPr>
          <a:xfrm>
            <a:off x="2330450" y="4027488"/>
            <a:ext cx="4359275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en-US"/>
              <a:t>Winter School  25/01/2022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50;p31">
            <a:extLst>
              <a:ext uri="{FF2B5EF4-FFF2-40B4-BE49-F238E27FC236}">
                <a16:creationId xmlns:a16="http://schemas.microsoft.com/office/drawing/2014/main" id="{111C71EC-3D1A-4220-9629-A2A33FE074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45534" y="1206604"/>
            <a:ext cx="6816481" cy="1800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228600">
              <a:lnSpc>
                <a:spcPct val="150000"/>
              </a:lnSpc>
              <a:spcBef>
                <a:spcPts val="0"/>
              </a:spcBef>
            </a:pPr>
            <a:r>
              <a:rPr lang="en-US" sz="1200"/>
              <a:t>Preparation preprocess (Data cleaning process done by Winter-School team):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SzPts val="2000"/>
              <a:buAutoNum type="arabicPeriod"/>
            </a:pPr>
            <a:r>
              <a:rPr lang="en-US" sz="1200"/>
              <a:t>Read signals from EDF format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SzPts val="2000"/>
              <a:buAutoNum type="arabicPeriod"/>
            </a:pPr>
            <a:r>
              <a:rPr lang="en-US" sz="1200"/>
              <a:t>Homogenize signals to have each channel in the same position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SzPts val="2000"/>
              <a:buAutoNum type="arabicPeriod"/>
            </a:pPr>
            <a:r>
              <a:rPr lang="en-US" sz="1200"/>
              <a:t>Store the data in a Python dictionary (containing signals and seizure information)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SzPts val="2000"/>
              <a:buAutoNum type="arabicPeriod"/>
            </a:pPr>
            <a:r>
              <a:rPr lang="en-US" sz="1200"/>
              <a:t>Serialize the object in Pickle to save it (.pbz2 files)</a:t>
            </a:r>
          </a:p>
          <a:p>
            <a:pPr marL="574675" lvl="1" indent="0">
              <a:lnSpc>
                <a:spcPct val="150000"/>
              </a:lnSpc>
              <a:spcBef>
                <a:spcPts val="0"/>
              </a:spcBef>
              <a:buSzPts val="2000"/>
              <a:buNone/>
            </a:pPr>
            <a:endParaRPr lang="en-US" sz="1200"/>
          </a:p>
          <a:p>
            <a:pPr marL="228600" indent="-228600">
              <a:lnSpc>
                <a:spcPct val="150000"/>
              </a:lnSpc>
              <a:spcBef>
                <a:spcPts val="0"/>
              </a:spcBef>
              <a:buClr>
                <a:srgbClr val="155073"/>
              </a:buClr>
            </a:pPr>
            <a:r>
              <a:rPr lang="en-US" sz="1200"/>
              <a:t>We provide a subset of the original dataset already cleaned</a:t>
            </a:r>
          </a:p>
        </p:txBody>
      </p:sp>
      <p:sp>
        <p:nvSpPr>
          <p:cNvPr id="10" name="Google Shape;251;p31">
            <a:extLst>
              <a:ext uri="{FF2B5EF4-FFF2-40B4-BE49-F238E27FC236}">
                <a16:creationId xmlns:a16="http://schemas.microsoft.com/office/drawing/2014/main" id="{60145D02-D94B-450B-8B2A-E24B961BE6F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809061" y="106675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</a:t>
            </a:r>
            <a:endParaRPr lang="es-ES"/>
          </a:p>
        </p:txBody>
      </p:sp>
      <p:sp>
        <p:nvSpPr>
          <p:cNvPr id="11" name="Google Shape;252;p31">
            <a:extLst>
              <a:ext uri="{FF2B5EF4-FFF2-40B4-BE49-F238E27FC236}">
                <a16:creationId xmlns:a16="http://schemas.microsoft.com/office/drawing/2014/main" id="{5FD225BC-A342-42E2-A466-85F88ADF2613}"/>
              </a:ext>
            </a:extLst>
          </p:cNvPr>
          <p:cNvSpPr txBox="1">
            <a:spLocks noGrp="1"/>
          </p:cNvSpPr>
          <p:nvPr>
            <p:ph type="body" idx="4"/>
          </p:nvPr>
        </p:nvSpPr>
        <p:spPr>
          <a:xfrm>
            <a:off x="2489269" y="583574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/>
              <a:t>Data preparation, cleaning and selection</a:t>
            </a: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B6D57A47-8159-4A00-8165-E3CC6A0F75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235157"/>
              </p:ext>
            </p:extLst>
          </p:nvPr>
        </p:nvGraphicFramePr>
        <p:xfrm>
          <a:off x="1617797" y="3309130"/>
          <a:ext cx="5399314" cy="1407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61837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7C0EEA0-5BC1-4C65-A4CC-8BB3C2F6FB30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1839301" y="27576"/>
            <a:ext cx="5523872" cy="437100"/>
          </a:xfrm>
        </p:spPr>
        <p:txBody>
          <a:bodyPr/>
          <a:lstStyle/>
          <a:p>
            <a:r>
              <a:rPr lang="es-ES" err="1"/>
              <a:t>Dataset</a:t>
            </a:r>
            <a:endParaRPr lang="es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ABBBF1A-BF17-4B82-BE45-6EA65F19A5C3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2480940" y="524691"/>
            <a:ext cx="4163457" cy="221850"/>
          </a:xfrm>
        </p:spPr>
        <p:txBody>
          <a:bodyPr/>
          <a:lstStyle/>
          <a:p>
            <a:r>
              <a:rPr lang="es-ES" err="1"/>
              <a:t>Splits</a:t>
            </a:r>
            <a:endParaRPr lang="es-ES"/>
          </a:p>
        </p:txBody>
      </p:sp>
      <p:grpSp>
        <p:nvGrpSpPr>
          <p:cNvPr id="447" name="Grupo 446">
            <a:extLst>
              <a:ext uri="{FF2B5EF4-FFF2-40B4-BE49-F238E27FC236}">
                <a16:creationId xmlns:a16="http://schemas.microsoft.com/office/drawing/2014/main" id="{F0ADB894-75B7-46FC-91B8-4911A3981BBA}"/>
              </a:ext>
            </a:extLst>
          </p:cNvPr>
          <p:cNvGrpSpPr/>
          <p:nvPr/>
        </p:nvGrpSpPr>
        <p:grpSpPr>
          <a:xfrm>
            <a:off x="1839301" y="1410271"/>
            <a:ext cx="4777655" cy="970684"/>
            <a:chOff x="2023629" y="1780308"/>
            <a:chExt cx="4777655" cy="970684"/>
          </a:xfrm>
        </p:grpSpPr>
        <p:sp>
          <p:nvSpPr>
            <p:cNvPr id="440" name="Rectángulo: esquinas redondeadas 439">
              <a:extLst>
                <a:ext uri="{FF2B5EF4-FFF2-40B4-BE49-F238E27FC236}">
                  <a16:creationId xmlns:a16="http://schemas.microsoft.com/office/drawing/2014/main" id="{B3F2E5BD-6B98-4AE4-8292-835BC0997D20}"/>
                </a:ext>
              </a:extLst>
            </p:cNvPr>
            <p:cNvSpPr/>
            <p:nvPr/>
          </p:nvSpPr>
          <p:spPr>
            <a:xfrm>
              <a:off x="2023629" y="2162174"/>
              <a:ext cx="2580408" cy="588818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b="1">
                  <a:solidFill>
                    <a:schemeClr val="tx1"/>
                  </a:solidFill>
                  <a:latin typeface="Raleway"/>
                  <a:cs typeface="Arial"/>
                </a:rPr>
                <a:t>65 %</a:t>
              </a:r>
              <a:endParaRPr lang="es-ES" sz="1600" b="1">
                <a:solidFill>
                  <a:schemeClr val="tx1"/>
                </a:solidFill>
                <a:latin typeface="Raleway"/>
              </a:endParaRPr>
            </a:p>
          </p:txBody>
        </p:sp>
        <p:sp>
          <p:nvSpPr>
            <p:cNvPr id="441" name="CuadroTexto 440">
              <a:extLst>
                <a:ext uri="{FF2B5EF4-FFF2-40B4-BE49-F238E27FC236}">
                  <a16:creationId xmlns:a16="http://schemas.microsoft.com/office/drawing/2014/main" id="{B0AAA50F-FDA6-4611-A7BB-E1687C425A60}"/>
                </a:ext>
              </a:extLst>
            </p:cNvPr>
            <p:cNvSpPr txBox="1"/>
            <p:nvPr/>
          </p:nvSpPr>
          <p:spPr>
            <a:xfrm>
              <a:off x="2859231" y="1780309"/>
              <a:ext cx="907472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s-ES">
                  <a:latin typeface="Raleway"/>
                </a:rPr>
                <a:t>Train</a:t>
              </a:r>
            </a:p>
          </p:txBody>
        </p:sp>
        <p:sp>
          <p:nvSpPr>
            <p:cNvPr id="443" name="Rectángulo: esquinas redondeadas 442">
              <a:extLst>
                <a:ext uri="{FF2B5EF4-FFF2-40B4-BE49-F238E27FC236}">
                  <a16:creationId xmlns:a16="http://schemas.microsoft.com/office/drawing/2014/main" id="{9AD260C4-E7C4-4FFB-AE25-B0359D3A9B4E}"/>
                </a:ext>
              </a:extLst>
            </p:cNvPr>
            <p:cNvSpPr/>
            <p:nvPr/>
          </p:nvSpPr>
          <p:spPr>
            <a:xfrm>
              <a:off x="4662487" y="2162174"/>
              <a:ext cx="909205" cy="588818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s-ES" sz="1600" b="1">
                  <a:solidFill>
                    <a:schemeClr val="tx1"/>
                  </a:solidFill>
                  <a:latin typeface="Raleway"/>
                  <a:cs typeface="Arial"/>
                </a:rPr>
                <a:t>15 %</a:t>
              </a:r>
            </a:p>
          </p:txBody>
        </p:sp>
        <p:sp>
          <p:nvSpPr>
            <p:cNvPr id="444" name="CuadroTexto 443">
              <a:extLst>
                <a:ext uri="{FF2B5EF4-FFF2-40B4-BE49-F238E27FC236}">
                  <a16:creationId xmlns:a16="http://schemas.microsoft.com/office/drawing/2014/main" id="{2CBCE8E5-BA70-4529-B298-754DDF6CFD3A}"/>
                </a:ext>
              </a:extLst>
            </p:cNvPr>
            <p:cNvSpPr txBox="1"/>
            <p:nvPr/>
          </p:nvSpPr>
          <p:spPr>
            <a:xfrm>
              <a:off x="4601873" y="1780309"/>
              <a:ext cx="1028699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s-ES" err="1">
                  <a:latin typeface="Raleway"/>
                </a:rPr>
                <a:t>Validation</a:t>
              </a:r>
            </a:p>
          </p:txBody>
        </p:sp>
        <p:sp>
          <p:nvSpPr>
            <p:cNvPr id="445" name="Rectángulo: esquinas redondeadas 444">
              <a:extLst>
                <a:ext uri="{FF2B5EF4-FFF2-40B4-BE49-F238E27FC236}">
                  <a16:creationId xmlns:a16="http://schemas.microsoft.com/office/drawing/2014/main" id="{DFA05772-9D50-4F0C-8E51-CDE96CA1A895}"/>
                </a:ext>
              </a:extLst>
            </p:cNvPr>
            <p:cNvSpPr/>
            <p:nvPr/>
          </p:nvSpPr>
          <p:spPr>
            <a:xfrm>
              <a:off x="5623645" y="2162173"/>
              <a:ext cx="1177639" cy="588818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s-ES" sz="1600" b="1">
                  <a:solidFill>
                    <a:schemeClr val="tx1"/>
                  </a:solidFill>
                  <a:latin typeface="Raleway"/>
                  <a:cs typeface="Arial"/>
                </a:rPr>
                <a:t>20 %</a:t>
              </a:r>
            </a:p>
          </p:txBody>
        </p:sp>
        <p:sp>
          <p:nvSpPr>
            <p:cNvPr id="446" name="CuadroTexto 445">
              <a:extLst>
                <a:ext uri="{FF2B5EF4-FFF2-40B4-BE49-F238E27FC236}">
                  <a16:creationId xmlns:a16="http://schemas.microsoft.com/office/drawing/2014/main" id="{58530F79-B5BB-43FC-85DB-F391E6B9A373}"/>
                </a:ext>
              </a:extLst>
            </p:cNvPr>
            <p:cNvSpPr txBox="1"/>
            <p:nvPr/>
          </p:nvSpPr>
          <p:spPr>
            <a:xfrm>
              <a:off x="5697247" y="1780308"/>
              <a:ext cx="1028699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s-ES">
                  <a:latin typeface="Raleway"/>
                </a:rPr>
                <a:t>Test</a:t>
              </a:r>
            </a:p>
          </p:txBody>
        </p:sp>
      </p:grpSp>
      <p:sp>
        <p:nvSpPr>
          <p:cNvPr id="448" name="Flecha: hacia abajo 447">
            <a:extLst>
              <a:ext uri="{FF2B5EF4-FFF2-40B4-BE49-F238E27FC236}">
                <a16:creationId xmlns:a16="http://schemas.microsoft.com/office/drawing/2014/main" id="{8E9521EB-D811-4DC6-BE3E-1825B79266F6}"/>
              </a:ext>
            </a:extLst>
          </p:cNvPr>
          <p:cNvSpPr/>
          <p:nvPr/>
        </p:nvSpPr>
        <p:spPr>
          <a:xfrm>
            <a:off x="3015343" y="2556770"/>
            <a:ext cx="173183" cy="30306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1" name="CuadroTexto 450">
            <a:extLst>
              <a:ext uri="{FF2B5EF4-FFF2-40B4-BE49-F238E27FC236}">
                <a16:creationId xmlns:a16="http://schemas.microsoft.com/office/drawing/2014/main" id="{0CD1D4EC-9C4B-4B0C-8B3D-1A076E15C235}"/>
              </a:ext>
            </a:extLst>
          </p:cNvPr>
          <p:cNvSpPr txBox="1"/>
          <p:nvPr/>
        </p:nvSpPr>
        <p:spPr>
          <a:xfrm>
            <a:off x="2480940" y="2956786"/>
            <a:ext cx="123651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>
                <a:latin typeface="Raleway"/>
              </a:rPr>
              <a:t>31,2 </a:t>
            </a:r>
            <a:r>
              <a:rPr lang="es-ES" err="1">
                <a:latin typeface="Raleway"/>
              </a:rPr>
              <a:t>hours</a:t>
            </a:r>
          </a:p>
        </p:txBody>
      </p:sp>
      <p:sp>
        <p:nvSpPr>
          <p:cNvPr id="452" name="Flecha: hacia abajo 451">
            <a:extLst>
              <a:ext uri="{FF2B5EF4-FFF2-40B4-BE49-F238E27FC236}">
                <a16:creationId xmlns:a16="http://schemas.microsoft.com/office/drawing/2014/main" id="{E6D0CB0D-03F3-4A09-B3A2-4490F1C71EF8}"/>
              </a:ext>
            </a:extLst>
          </p:cNvPr>
          <p:cNvSpPr/>
          <p:nvPr/>
        </p:nvSpPr>
        <p:spPr>
          <a:xfrm>
            <a:off x="4833752" y="2574088"/>
            <a:ext cx="173183" cy="30306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3" name="CuadroTexto 452">
            <a:extLst>
              <a:ext uri="{FF2B5EF4-FFF2-40B4-BE49-F238E27FC236}">
                <a16:creationId xmlns:a16="http://schemas.microsoft.com/office/drawing/2014/main" id="{B4B08681-2333-4647-BC67-8F057954007D}"/>
              </a:ext>
            </a:extLst>
          </p:cNvPr>
          <p:cNvSpPr txBox="1"/>
          <p:nvPr/>
        </p:nvSpPr>
        <p:spPr>
          <a:xfrm>
            <a:off x="4299349" y="2974104"/>
            <a:ext cx="123651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>
                <a:latin typeface="Raleway"/>
              </a:rPr>
              <a:t>7,2 </a:t>
            </a:r>
            <a:r>
              <a:rPr lang="es-ES" err="1">
                <a:latin typeface="Raleway"/>
              </a:rPr>
              <a:t>hours</a:t>
            </a:r>
            <a:endParaRPr lang="es-ES">
              <a:latin typeface="Raleway"/>
            </a:endParaRPr>
          </a:p>
        </p:txBody>
      </p:sp>
      <p:sp>
        <p:nvSpPr>
          <p:cNvPr id="454" name="Flecha: hacia abajo 453">
            <a:extLst>
              <a:ext uri="{FF2B5EF4-FFF2-40B4-BE49-F238E27FC236}">
                <a16:creationId xmlns:a16="http://schemas.microsoft.com/office/drawing/2014/main" id="{E7FFEEEF-2B48-403E-B948-DDC25FA500F5}"/>
              </a:ext>
            </a:extLst>
          </p:cNvPr>
          <p:cNvSpPr/>
          <p:nvPr/>
        </p:nvSpPr>
        <p:spPr>
          <a:xfrm>
            <a:off x="5994070" y="2582747"/>
            <a:ext cx="173183" cy="30306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5" name="CuadroTexto 454">
            <a:extLst>
              <a:ext uri="{FF2B5EF4-FFF2-40B4-BE49-F238E27FC236}">
                <a16:creationId xmlns:a16="http://schemas.microsoft.com/office/drawing/2014/main" id="{91629B7D-648C-4913-B771-8194313FA03B}"/>
              </a:ext>
            </a:extLst>
          </p:cNvPr>
          <p:cNvSpPr txBox="1"/>
          <p:nvPr/>
        </p:nvSpPr>
        <p:spPr>
          <a:xfrm>
            <a:off x="5459667" y="2982763"/>
            <a:ext cx="123651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>
                <a:latin typeface="Raleway"/>
              </a:rPr>
              <a:t>9,6 </a:t>
            </a:r>
            <a:r>
              <a:rPr lang="es-ES" err="1">
                <a:latin typeface="Raleway"/>
              </a:rPr>
              <a:t>hours</a:t>
            </a:r>
            <a:endParaRPr lang="es-ES">
              <a:latin typeface="Raleway"/>
            </a:endParaRPr>
          </a:p>
        </p:txBody>
      </p:sp>
      <p:sp>
        <p:nvSpPr>
          <p:cNvPr id="458" name="Rectángulo 457">
            <a:extLst>
              <a:ext uri="{FF2B5EF4-FFF2-40B4-BE49-F238E27FC236}">
                <a16:creationId xmlns:a16="http://schemas.microsoft.com/office/drawing/2014/main" id="{E11E4822-4BF3-400A-AE15-BE1A0FE100C1}"/>
              </a:ext>
            </a:extLst>
          </p:cNvPr>
          <p:cNvSpPr/>
          <p:nvPr/>
        </p:nvSpPr>
        <p:spPr>
          <a:xfrm>
            <a:off x="1839301" y="3555987"/>
            <a:ext cx="4745180" cy="39831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>
                <a:solidFill>
                  <a:schemeClr val="tx1"/>
                </a:solidFill>
                <a:latin typeface="Raleway"/>
                <a:ea typeface="+mn-lt"/>
                <a:cs typeface="+mn-lt"/>
              </a:rPr>
              <a:t>A </a:t>
            </a:r>
            <a:r>
              <a:rPr lang="es-ES" b="1" err="1">
                <a:solidFill>
                  <a:schemeClr val="tx1"/>
                </a:solidFill>
                <a:latin typeface="Raleway"/>
                <a:ea typeface="+mn-lt"/>
                <a:cs typeface="+mn-lt"/>
              </a:rPr>
              <a:t>whole</a:t>
            </a:r>
            <a:r>
              <a:rPr lang="es-ES" b="1">
                <a:solidFill>
                  <a:schemeClr val="tx1"/>
                </a:solidFill>
                <a:latin typeface="Raleway"/>
                <a:ea typeface="+mn-lt"/>
                <a:cs typeface="+mn-lt"/>
              </a:rPr>
              <a:t> </a:t>
            </a:r>
            <a:r>
              <a:rPr lang="es-ES" b="1" err="1">
                <a:solidFill>
                  <a:schemeClr val="tx1"/>
                </a:solidFill>
                <a:latin typeface="Raleway"/>
                <a:ea typeface="+mn-lt"/>
                <a:cs typeface="+mn-lt"/>
              </a:rPr>
              <a:t>session</a:t>
            </a:r>
            <a:r>
              <a:rPr lang="es-ES" b="1">
                <a:solidFill>
                  <a:schemeClr val="tx1"/>
                </a:solidFill>
                <a:latin typeface="Raleway"/>
                <a:ea typeface="+mn-lt"/>
                <a:cs typeface="+mn-lt"/>
              </a:rPr>
              <a:t> </a:t>
            </a:r>
            <a:r>
              <a:rPr lang="es-ES" b="1" err="1">
                <a:solidFill>
                  <a:schemeClr val="tx1"/>
                </a:solidFill>
                <a:latin typeface="Raleway"/>
                <a:ea typeface="+mn-lt"/>
                <a:cs typeface="+mn-lt"/>
              </a:rPr>
              <a:t>of</a:t>
            </a:r>
            <a:r>
              <a:rPr lang="es-ES" b="1">
                <a:solidFill>
                  <a:schemeClr val="tx1"/>
                </a:solidFill>
                <a:latin typeface="Raleway"/>
                <a:ea typeface="+mn-lt"/>
                <a:cs typeface="+mn-lt"/>
              </a:rPr>
              <a:t> 48 </a:t>
            </a:r>
            <a:r>
              <a:rPr lang="es-ES" b="1" err="1">
                <a:solidFill>
                  <a:schemeClr val="tx1"/>
                </a:solidFill>
                <a:latin typeface="Raleway"/>
                <a:ea typeface="+mn-lt"/>
                <a:cs typeface="+mn-lt"/>
              </a:rPr>
              <a:t>hours</a:t>
            </a:r>
            <a:endParaRPr lang="es-ES" err="1">
              <a:solidFill>
                <a:schemeClr val="tx1"/>
              </a:solidFill>
              <a:latin typeface="Raleway"/>
              <a:ea typeface="+mn-lt"/>
              <a:cs typeface="+mn-lt"/>
            </a:endParaRPr>
          </a:p>
        </p:txBody>
      </p:sp>
      <p:sp>
        <p:nvSpPr>
          <p:cNvPr id="459" name="CuadroTexto 458">
            <a:extLst>
              <a:ext uri="{FF2B5EF4-FFF2-40B4-BE49-F238E27FC236}">
                <a16:creationId xmlns:a16="http://schemas.microsoft.com/office/drawing/2014/main" id="{3F931F0E-82C3-427A-8168-89EF9D2D0AF3}"/>
              </a:ext>
            </a:extLst>
          </p:cNvPr>
          <p:cNvSpPr txBox="1"/>
          <p:nvPr/>
        </p:nvSpPr>
        <p:spPr>
          <a:xfrm>
            <a:off x="7093057" y="2743271"/>
            <a:ext cx="18301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200" err="1">
                <a:solidFill>
                  <a:srgbClr val="C00000"/>
                </a:solidFill>
                <a:latin typeface="Raleway"/>
              </a:rPr>
              <a:t>Splits</a:t>
            </a:r>
            <a:r>
              <a:rPr lang="es-ES" sz="1200">
                <a:solidFill>
                  <a:srgbClr val="C00000"/>
                </a:solidFill>
                <a:latin typeface="Raleway"/>
              </a:rPr>
              <a:t> </a:t>
            </a:r>
            <a:r>
              <a:rPr lang="es-ES" sz="1200" err="1">
                <a:solidFill>
                  <a:srgbClr val="C00000"/>
                </a:solidFill>
                <a:latin typeface="Raleway"/>
              </a:rPr>
              <a:t>not</a:t>
            </a:r>
            <a:r>
              <a:rPr lang="es-ES" sz="1200">
                <a:solidFill>
                  <a:srgbClr val="C00000"/>
                </a:solidFill>
                <a:latin typeface="Raleway"/>
              </a:rPr>
              <a:t> in </a:t>
            </a:r>
            <a:r>
              <a:rPr lang="es-ES" sz="1200" err="1">
                <a:solidFill>
                  <a:srgbClr val="C00000"/>
                </a:solidFill>
                <a:latin typeface="Raleway"/>
              </a:rPr>
              <a:t>chronological</a:t>
            </a:r>
            <a:r>
              <a:rPr lang="es-ES" sz="1200">
                <a:solidFill>
                  <a:srgbClr val="C00000"/>
                </a:solidFill>
                <a:latin typeface="Raleway"/>
              </a:rPr>
              <a:t> </a:t>
            </a:r>
            <a:r>
              <a:rPr lang="es-ES" sz="1200" err="1">
                <a:solidFill>
                  <a:srgbClr val="C00000"/>
                </a:solidFill>
                <a:latin typeface="Raleway"/>
              </a:rPr>
              <a:t>order</a:t>
            </a:r>
            <a:endParaRPr lang="es-ES" sz="1200">
              <a:solidFill>
                <a:srgbClr val="C00000"/>
              </a:solidFill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278694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7C0EEA0-5BC1-4C65-A4CC-8BB3C2F6FB30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1839301" y="27576"/>
            <a:ext cx="5523872" cy="437100"/>
          </a:xfrm>
        </p:spPr>
        <p:txBody>
          <a:bodyPr/>
          <a:lstStyle/>
          <a:p>
            <a:r>
              <a:rPr lang="es-ES" err="1"/>
              <a:t>Dataset</a:t>
            </a:r>
            <a:endParaRPr lang="es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ABBBF1A-BF17-4B82-BE45-6EA65F19A5C3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2519508" y="545428"/>
            <a:ext cx="4163457" cy="375959"/>
          </a:xfrm>
        </p:spPr>
        <p:txBody>
          <a:bodyPr anchor="ctr"/>
          <a:lstStyle/>
          <a:p>
            <a:r>
              <a:rPr lang="es-ES" err="1"/>
              <a:t>Class</a:t>
            </a:r>
            <a:r>
              <a:rPr lang="es-ES"/>
              <a:t> </a:t>
            </a:r>
            <a:r>
              <a:rPr lang="es-ES" err="1"/>
              <a:t>imbalance</a:t>
            </a:r>
            <a:endParaRPr lang="es-ES"/>
          </a:p>
        </p:txBody>
      </p:sp>
      <p:sp>
        <p:nvSpPr>
          <p:cNvPr id="20" name="Google Shape;424;p44">
            <a:extLst>
              <a:ext uri="{FF2B5EF4-FFF2-40B4-BE49-F238E27FC236}">
                <a16:creationId xmlns:a16="http://schemas.microsoft.com/office/drawing/2014/main" id="{9C42FF19-BF45-493E-B396-673EEAA61A20}"/>
              </a:ext>
            </a:extLst>
          </p:cNvPr>
          <p:cNvSpPr txBox="1"/>
          <p:nvPr/>
        </p:nvSpPr>
        <p:spPr>
          <a:xfrm>
            <a:off x="2408129" y="977305"/>
            <a:ext cx="4582473" cy="375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1050">
                <a:solidFill>
                  <a:schemeClr val="dk1"/>
                </a:solidFill>
                <a:latin typeface="Raleway"/>
                <a:sym typeface="Raleway"/>
              </a:rPr>
              <a:t>Seizures normally last few seconds, so there is a high class imbalance</a:t>
            </a:r>
            <a:r>
              <a:rPr lang="en-US" sz="1000">
                <a:solidFill>
                  <a:schemeClr val="dk1"/>
                </a:solidFill>
                <a:latin typeface="Raleway"/>
                <a:sym typeface="Raleway"/>
              </a:rPr>
              <a:t>.</a:t>
            </a:r>
            <a:endParaRPr sz="1600"/>
          </a:p>
        </p:txBody>
      </p:sp>
      <p:graphicFrame>
        <p:nvGraphicFramePr>
          <p:cNvPr id="3" name="Tabla 5">
            <a:extLst>
              <a:ext uri="{FF2B5EF4-FFF2-40B4-BE49-F238E27FC236}">
                <a16:creationId xmlns:a16="http://schemas.microsoft.com/office/drawing/2014/main" id="{587196F8-7FD6-4F64-9A43-9267E0C1B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720943"/>
              </p:ext>
            </p:extLst>
          </p:nvPr>
        </p:nvGraphicFramePr>
        <p:xfrm>
          <a:off x="1051902" y="1442530"/>
          <a:ext cx="7040195" cy="3175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778">
                  <a:extLst>
                    <a:ext uri="{9D8B030D-6E8A-4147-A177-3AD203B41FA5}">
                      <a16:colId xmlns:a16="http://schemas.microsoft.com/office/drawing/2014/main" val="2453646435"/>
                    </a:ext>
                  </a:extLst>
                </a:gridCol>
                <a:gridCol w="1773798">
                  <a:extLst>
                    <a:ext uri="{9D8B030D-6E8A-4147-A177-3AD203B41FA5}">
                      <a16:colId xmlns:a16="http://schemas.microsoft.com/office/drawing/2014/main" val="3179702184"/>
                    </a:ext>
                  </a:extLst>
                </a:gridCol>
                <a:gridCol w="1595044">
                  <a:extLst>
                    <a:ext uri="{9D8B030D-6E8A-4147-A177-3AD203B41FA5}">
                      <a16:colId xmlns:a16="http://schemas.microsoft.com/office/drawing/2014/main" val="3032069097"/>
                    </a:ext>
                  </a:extLst>
                </a:gridCol>
                <a:gridCol w="1388788">
                  <a:extLst>
                    <a:ext uri="{9D8B030D-6E8A-4147-A177-3AD203B41FA5}">
                      <a16:colId xmlns:a16="http://schemas.microsoft.com/office/drawing/2014/main" val="193692148"/>
                    </a:ext>
                  </a:extLst>
                </a:gridCol>
                <a:gridCol w="1333787">
                  <a:extLst>
                    <a:ext uri="{9D8B030D-6E8A-4147-A177-3AD203B41FA5}">
                      <a16:colId xmlns:a16="http://schemas.microsoft.com/office/drawing/2014/main" val="665820343"/>
                    </a:ext>
                  </a:extLst>
                </a:gridCol>
              </a:tblGrid>
              <a:tr h="317598">
                <a:tc>
                  <a:txBody>
                    <a:bodyPr/>
                    <a:lstStyle/>
                    <a:p>
                      <a:pPr algn="ctr"/>
                      <a:r>
                        <a:rPr lang="es-ES" sz="1100" err="1">
                          <a:latin typeface="Raleway" pitchFamily="2" charset="0"/>
                        </a:rPr>
                        <a:t>Patient</a:t>
                      </a:r>
                      <a:r>
                        <a:rPr lang="es-ES" sz="1100">
                          <a:latin typeface="Raleway" pitchFamily="2" charset="0"/>
                        </a:rPr>
                        <a:t>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latin typeface="Raleway" pitchFamily="2" charset="0"/>
                        </a:rPr>
                        <a:t># files </a:t>
                      </a:r>
                      <a:r>
                        <a:rPr lang="es-ES" sz="1100" err="1">
                          <a:latin typeface="Raleway" pitchFamily="2" charset="0"/>
                        </a:rPr>
                        <a:t>without</a:t>
                      </a:r>
                      <a:r>
                        <a:rPr lang="es-ES" sz="1100">
                          <a:latin typeface="Raleway" pitchFamily="2" charset="0"/>
                        </a:rPr>
                        <a:t> </a:t>
                      </a:r>
                      <a:r>
                        <a:rPr lang="es-ES" sz="1100" err="1">
                          <a:latin typeface="Raleway" pitchFamily="2" charset="0"/>
                        </a:rPr>
                        <a:t>seizures</a:t>
                      </a:r>
                      <a:endParaRPr lang="es-ES" sz="11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latin typeface="Raleway" pitchFamily="2" charset="0"/>
                        </a:rPr>
                        <a:t># files </a:t>
                      </a:r>
                      <a:r>
                        <a:rPr lang="es-ES" sz="1100" err="1">
                          <a:latin typeface="Raleway" pitchFamily="2" charset="0"/>
                        </a:rPr>
                        <a:t>with</a:t>
                      </a:r>
                      <a:r>
                        <a:rPr lang="es-ES" sz="1100">
                          <a:latin typeface="Raleway" pitchFamily="2" charset="0"/>
                        </a:rPr>
                        <a:t> </a:t>
                      </a:r>
                      <a:r>
                        <a:rPr lang="es-ES" sz="1100" err="1">
                          <a:latin typeface="Raleway" pitchFamily="2" charset="0"/>
                        </a:rPr>
                        <a:t>seizures</a:t>
                      </a:r>
                      <a:endParaRPr lang="es-ES" sz="11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latin typeface="Raleway" pitchFamily="2" charset="0"/>
                        </a:rPr>
                        <a:t># </a:t>
                      </a:r>
                      <a:r>
                        <a:rPr lang="es-ES" sz="1100" err="1">
                          <a:latin typeface="Raleway" pitchFamily="2" charset="0"/>
                        </a:rPr>
                        <a:t>interictal</a:t>
                      </a:r>
                      <a:r>
                        <a:rPr lang="es-ES" sz="1100">
                          <a:latin typeface="Raleway" pitchFamily="2" charset="0"/>
                        </a:rPr>
                        <a:t> </a:t>
                      </a:r>
                      <a:r>
                        <a:rPr lang="es-ES" sz="1100" err="1">
                          <a:latin typeface="Raleway" pitchFamily="2" charset="0"/>
                        </a:rPr>
                        <a:t>hours</a:t>
                      </a:r>
                      <a:endParaRPr lang="es-ES" sz="11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latin typeface="Raleway" pitchFamily="2" charset="0"/>
                        </a:rPr>
                        <a:t># </a:t>
                      </a:r>
                      <a:r>
                        <a:rPr lang="es-ES" sz="1100" err="1">
                          <a:latin typeface="Raleway" pitchFamily="2" charset="0"/>
                        </a:rPr>
                        <a:t>ictal</a:t>
                      </a:r>
                      <a:r>
                        <a:rPr lang="es-ES" sz="1100">
                          <a:latin typeface="Raleway" pitchFamily="2" charset="0"/>
                        </a:rPr>
                        <a:t> </a:t>
                      </a:r>
                      <a:r>
                        <a:rPr lang="es-ES" sz="1100" err="1">
                          <a:latin typeface="Raleway" pitchFamily="2" charset="0"/>
                        </a:rPr>
                        <a:t>hours</a:t>
                      </a:r>
                      <a:endParaRPr lang="es-ES" sz="1100">
                        <a:latin typeface="Raleway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1473918"/>
                  </a:ext>
                </a:extLst>
              </a:tr>
              <a:tr h="317598">
                <a:tc>
                  <a:txBody>
                    <a:bodyPr/>
                    <a:lstStyle/>
                    <a:p>
                      <a:pPr algn="ctr"/>
                      <a:r>
                        <a:rPr lang="es-ES">
                          <a:latin typeface="Raleway" pitchFamily="2" charset="0"/>
                        </a:rPr>
                        <a:t>chb01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>
                          <a:effectLst/>
                          <a:latin typeface="Raleway" pitchFamily="2" charset="0"/>
                        </a:rPr>
                        <a:t>35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>
                          <a:effectLst/>
                          <a:latin typeface="Raleway" pitchFamily="2" charset="0"/>
                        </a:rPr>
                        <a:t>7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>
                          <a:effectLst/>
                          <a:latin typeface="Raleway" pitchFamily="2" charset="0"/>
                        </a:rPr>
                        <a:t>40,43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>
                          <a:effectLst/>
                          <a:latin typeface="Raleway" pitchFamily="2" charset="0"/>
                        </a:rPr>
                        <a:t>0,12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434529514"/>
                  </a:ext>
                </a:extLst>
              </a:tr>
              <a:tr h="317598">
                <a:tc>
                  <a:txBody>
                    <a:bodyPr/>
                    <a:lstStyle/>
                    <a:p>
                      <a:pPr algn="ctr"/>
                      <a:r>
                        <a:rPr lang="es-ES">
                          <a:latin typeface="Raleway" pitchFamily="2" charset="0"/>
                        </a:rPr>
                        <a:t>chb03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>
                          <a:effectLst/>
                          <a:latin typeface="Raleway" pitchFamily="2" charset="0"/>
                        </a:rPr>
                        <a:t>31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>
                          <a:effectLst/>
                          <a:latin typeface="Raleway" pitchFamily="2" charset="0"/>
                        </a:rPr>
                        <a:t>7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>
                          <a:effectLst/>
                          <a:latin typeface="Raleway" pitchFamily="2" charset="0"/>
                        </a:rPr>
                        <a:t>37,89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>
                          <a:effectLst/>
                          <a:latin typeface="Raleway" pitchFamily="2" charset="0"/>
                        </a:rPr>
                        <a:t>0,11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300666232"/>
                  </a:ext>
                </a:extLst>
              </a:tr>
              <a:tr h="317598">
                <a:tc>
                  <a:txBody>
                    <a:bodyPr/>
                    <a:lstStyle/>
                    <a:p>
                      <a:pPr algn="ctr"/>
                      <a:r>
                        <a:rPr lang="es-ES">
                          <a:latin typeface="Raleway" pitchFamily="2" charset="0"/>
                        </a:rPr>
                        <a:t>chb05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>
                          <a:effectLst/>
                          <a:latin typeface="Raleway" pitchFamily="2" charset="0"/>
                        </a:rPr>
                        <a:t>34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>
                          <a:effectLst/>
                          <a:latin typeface="Raleway" pitchFamily="2" charset="0"/>
                        </a:rPr>
                        <a:t>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>
                          <a:effectLst/>
                          <a:latin typeface="Raleway" pitchFamily="2" charset="0"/>
                        </a:rPr>
                        <a:t>38,85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>
                          <a:effectLst/>
                          <a:latin typeface="Raleway" pitchFamily="2" charset="0"/>
                        </a:rPr>
                        <a:t>0,16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379923871"/>
                  </a:ext>
                </a:extLst>
              </a:tr>
              <a:tr h="3175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>
                          <a:latin typeface="Raleway" pitchFamily="2" charset="0"/>
                        </a:rPr>
                        <a:t>chb08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>
                          <a:effectLst/>
                          <a:latin typeface="Raleway" pitchFamily="2" charset="0"/>
                        </a:rPr>
                        <a:t>15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>
                          <a:effectLst/>
                          <a:latin typeface="Raleway" pitchFamily="2" charset="0"/>
                        </a:rPr>
                        <a:t>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>
                          <a:effectLst/>
                          <a:latin typeface="Raleway" pitchFamily="2" charset="0"/>
                        </a:rPr>
                        <a:t>19,75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>
                          <a:effectLst/>
                          <a:latin typeface="Raleway" pitchFamily="2" charset="0"/>
                        </a:rPr>
                        <a:t>0,26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827508210"/>
                  </a:ext>
                </a:extLst>
              </a:tr>
              <a:tr h="3175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>
                          <a:latin typeface="Raleway" pitchFamily="2" charset="0"/>
                        </a:rPr>
                        <a:t>chb12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>
                          <a:effectLst/>
                          <a:latin typeface="Raleway" pitchFamily="2" charset="0"/>
                        </a:rPr>
                        <a:t>11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>
                          <a:effectLst/>
                          <a:latin typeface="Raleway" pitchFamily="2" charset="0"/>
                        </a:rPr>
                        <a:t>10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>
                          <a:effectLst/>
                          <a:latin typeface="Raleway" pitchFamily="2" charset="0"/>
                        </a:rPr>
                        <a:t>20,41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>
                          <a:effectLst/>
                          <a:latin typeface="Raleway" pitchFamily="2" charset="0"/>
                        </a:rPr>
                        <a:t>0,28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952299177"/>
                  </a:ext>
                </a:extLst>
              </a:tr>
              <a:tr h="317598">
                <a:tc>
                  <a:txBody>
                    <a:bodyPr/>
                    <a:lstStyle/>
                    <a:p>
                      <a:pPr algn="ctr"/>
                      <a:r>
                        <a:rPr lang="es-ES">
                          <a:latin typeface="Raleway" pitchFamily="2" charset="0"/>
                        </a:rPr>
                        <a:t>chb14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>
                          <a:effectLst/>
                          <a:latin typeface="Raleway" pitchFamily="2" charset="0"/>
                        </a:rPr>
                        <a:t>19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>
                          <a:effectLst/>
                          <a:latin typeface="Raleway" pitchFamily="2" charset="0"/>
                        </a:rPr>
                        <a:t>7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>
                          <a:effectLst/>
                          <a:latin typeface="Raleway" pitchFamily="2" charset="0"/>
                        </a:rPr>
                        <a:t>25,95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>
                          <a:effectLst/>
                          <a:latin typeface="Raleway" pitchFamily="2" charset="0"/>
                        </a:rPr>
                        <a:t>0,05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617304826"/>
                  </a:ext>
                </a:extLst>
              </a:tr>
              <a:tr h="317598">
                <a:tc>
                  <a:txBody>
                    <a:bodyPr/>
                    <a:lstStyle/>
                    <a:p>
                      <a:pPr algn="ctr"/>
                      <a:r>
                        <a:rPr lang="es-ES">
                          <a:latin typeface="Raleway" pitchFamily="2" charset="0"/>
                        </a:rPr>
                        <a:t>chb15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>
                          <a:effectLst/>
                          <a:latin typeface="Raleway" pitchFamily="2" charset="0"/>
                        </a:rPr>
                        <a:t>25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>
                          <a:effectLst/>
                          <a:latin typeface="Raleway" pitchFamily="2" charset="0"/>
                        </a:rPr>
                        <a:t>14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>
                          <a:effectLst/>
                          <a:latin typeface="Raleway" pitchFamily="2" charset="0"/>
                        </a:rPr>
                        <a:t>38,46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>
                          <a:effectLst/>
                          <a:latin typeface="Raleway" pitchFamily="2" charset="0"/>
                        </a:rPr>
                        <a:t>0,55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209162176"/>
                  </a:ext>
                </a:extLst>
              </a:tr>
              <a:tr h="317598">
                <a:tc>
                  <a:txBody>
                    <a:bodyPr/>
                    <a:lstStyle/>
                    <a:p>
                      <a:pPr algn="ctr"/>
                      <a:r>
                        <a:rPr lang="es-ES">
                          <a:latin typeface="Raleway" pitchFamily="2" charset="0"/>
                        </a:rPr>
                        <a:t>chb24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>
                          <a:effectLst/>
                          <a:latin typeface="Raleway" pitchFamily="2" charset="0"/>
                        </a:rPr>
                        <a:t>10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>
                          <a:effectLst/>
                          <a:latin typeface="Raleway" pitchFamily="2" charset="0"/>
                        </a:rPr>
                        <a:t>12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>
                          <a:effectLst/>
                          <a:latin typeface="Raleway" pitchFamily="2" charset="0"/>
                        </a:rPr>
                        <a:t>21,15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">
                          <a:effectLst/>
                          <a:latin typeface="Raleway" pitchFamily="2" charset="0"/>
                        </a:rPr>
                        <a:t>0,14</a:t>
                      </a: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616558082"/>
                  </a:ext>
                </a:extLst>
              </a:tr>
              <a:tr h="317598">
                <a:tc>
                  <a:txBody>
                    <a:bodyPr/>
                    <a:lstStyle/>
                    <a:p>
                      <a:pPr algn="ctr"/>
                      <a:r>
                        <a:rPr lang="es-ES" b="1">
                          <a:latin typeface="Raleway" pitchFamily="2" charset="0"/>
                        </a:rPr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>
                          <a:latin typeface="Raleway" pitchFamily="2" charset="0"/>
                        </a:rPr>
                        <a:t>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>
                          <a:latin typeface="Raleway" pitchFamily="2" charset="0"/>
                        </a:rPr>
                        <a:t>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>
                          <a:latin typeface="Raleway" pitchFamily="2" charset="0"/>
                        </a:rPr>
                        <a:t>242,89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>
                          <a:latin typeface="Raleway" pitchFamily="2" charset="0"/>
                        </a:rPr>
                        <a:t>1,67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2170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224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>
            <a:spLocks noGrp="1"/>
          </p:cNvSpPr>
          <p:nvPr>
            <p:ph type="title"/>
          </p:nvPr>
        </p:nvSpPr>
        <p:spPr>
          <a:xfrm>
            <a:off x="2116919" y="2018334"/>
            <a:ext cx="4762244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Recurrent Approach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7179673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50;p31">
            <a:extLst>
              <a:ext uri="{FF2B5EF4-FFF2-40B4-BE49-F238E27FC236}">
                <a16:creationId xmlns:a16="http://schemas.microsoft.com/office/drawing/2014/main" id="{111C71EC-3D1A-4220-9629-A2A33FE074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20149" y="1195578"/>
            <a:ext cx="5497581" cy="288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rgbClr val="155073"/>
              </a:buClr>
            </a:pPr>
            <a:r>
              <a:rPr lang="en-US" sz="1400"/>
              <a:t>Recurrent Neural Networks</a:t>
            </a:r>
            <a:endParaRPr lang="es-ES" sz="1400"/>
          </a:p>
          <a:p>
            <a:pPr lvl="1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sz="1200"/>
              <a:t>LSTM / GRU layers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155073"/>
              </a:buClr>
              <a:buSzPts val="2000"/>
            </a:pPr>
            <a:r>
              <a:rPr lang="en-US" sz="1400"/>
              <a:t>Data Loader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155073"/>
              </a:buClr>
            </a:pPr>
            <a:r>
              <a:rPr lang="en-US" sz="1400"/>
              <a:t>Post inference process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400"/>
              <a:t>Metrics</a:t>
            </a:r>
            <a:endParaRPr lang="en-US"/>
          </a:p>
          <a:p>
            <a:pPr lvl="1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sz="1200"/>
              <a:t>Neural Network Metrics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200"/>
              <a:t>Post inference Metrics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155073"/>
              </a:buClr>
            </a:pPr>
            <a:r>
              <a:rPr lang="en-US" sz="1400"/>
              <a:t>Results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1400"/>
          </a:p>
          <a:p>
            <a:pPr marL="228600" indent="-228600">
              <a:lnSpc>
                <a:spcPct val="150000"/>
              </a:lnSpc>
              <a:spcBef>
                <a:spcPts val="0"/>
              </a:spcBef>
            </a:pPr>
            <a:endParaRPr lang="en-US" sz="1200"/>
          </a:p>
          <a:p>
            <a:pPr marL="228600" indent="-228600">
              <a:spcBef>
                <a:spcPts val="0"/>
              </a:spcBef>
            </a:pPr>
            <a:endParaRPr lang="en-US"/>
          </a:p>
        </p:txBody>
      </p:sp>
      <p:sp>
        <p:nvSpPr>
          <p:cNvPr id="10" name="Google Shape;251;p31">
            <a:extLst>
              <a:ext uri="{FF2B5EF4-FFF2-40B4-BE49-F238E27FC236}">
                <a16:creationId xmlns:a16="http://schemas.microsoft.com/office/drawing/2014/main" id="{60145D02-D94B-450B-8B2A-E24B961BE6F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809061" y="106675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/>
              <a:t>Recurrent Approach</a:t>
            </a:r>
          </a:p>
        </p:txBody>
      </p:sp>
      <p:sp>
        <p:nvSpPr>
          <p:cNvPr id="11" name="Google Shape;252;p31">
            <a:extLst>
              <a:ext uri="{FF2B5EF4-FFF2-40B4-BE49-F238E27FC236}">
                <a16:creationId xmlns:a16="http://schemas.microsoft.com/office/drawing/2014/main" id="{5FD225BC-A342-42E2-A466-85F88ADF2613}"/>
              </a:ext>
            </a:extLst>
          </p:cNvPr>
          <p:cNvSpPr txBox="1">
            <a:spLocks noGrp="1"/>
          </p:cNvSpPr>
          <p:nvPr>
            <p:ph type="body" idx="4"/>
          </p:nvPr>
        </p:nvSpPr>
        <p:spPr>
          <a:xfrm>
            <a:off x="2489269" y="583574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522556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AAF6FAFE-614E-4398-B646-DCEFC9809DA1}"/>
              </a:ext>
            </a:extLst>
          </p:cNvPr>
          <p:cNvCxnSpPr/>
          <p:nvPr/>
        </p:nvCxnSpPr>
        <p:spPr>
          <a:xfrm flipV="1">
            <a:off x="7005128" y="2199542"/>
            <a:ext cx="433258" cy="187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73207659-1A0B-4221-A7BF-034CE4769C90}"/>
              </a:ext>
            </a:extLst>
          </p:cNvPr>
          <p:cNvCxnSpPr>
            <a:cxnSpLocks/>
          </p:cNvCxnSpPr>
          <p:nvPr/>
        </p:nvCxnSpPr>
        <p:spPr>
          <a:xfrm>
            <a:off x="7010650" y="2431013"/>
            <a:ext cx="432497" cy="179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DD38494-F6D4-4EC4-86EC-8D9496E27ADB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1964976" y="211976"/>
            <a:ext cx="5523872" cy="437100"/>
          </a:xfrm>
        </p:spPr>
        <p:txBody>
          <a:bodyPr/>
          <a:lstStyle/>
          <a:p>
            <a:r>
              <a:rPr lang="es-ES" err="1"/>
              <a:t>Recurrent</a:t>
            </a:r>
            <a:r>
              <a:rPr lang="es-ES"/>
              <a:t> </a:t>
            </a:r>
            <a:r>
              <a:rPr lang="es-ES" err="1"/>
              <a:t>Approach</a:t>
            </a:r>
            <a:endParaRPr lang="es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403E1AA-807D-4F4C-9E9C-4EB5C9367968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2645184" y="675428"/>
            <a:ext cx="4163457" cy="221850"/>
          </a:xfrm>
        </p:spPr>
        <p:txBody>
          <a:bodyPr/>
          <a:lstStyle/>
          <a:p>
            <a:r>
              <a:rPr lang="es-ES"/>
              <a:t>RNN </a:t>
            </a:r>
            <a:r>
              <a:rPr lang="es-ES" err="1"/>
              <a:t>topologies</a:t>
            </a:r>
            <a:r>
              <a:rPr lang="es-ES"/>
              <a:t> </a:t>
            </a:r>
            <a:r>
              <a:rPr lang="es-ES" err="1"/>
              <a:t>based</a:t>
            </a:r>
            <a:r>
              <a:rPr lang="es-ES"/>
              <a:t> </a:t>
            </a:r>
            <a:r>
              <a:rPr lang="es-ES" err="1"/>
              <a:t>on</a:t>
            </a:r>
            <a:r>
              <a:rPr lang="es-ES"/>
              <a:t> LSTM and GRU </a:t>
            </a:r>
            <a:r>
              <a:rPr lang="es-ES" err="1"/>
              <a:t>layers</a:t>
            </a:r>
            <a:endParaRPr lang="es-ES"/>
          </a:p>
        </p:txBody>
      </p:sp>
      <p:sp>
        <p:nvSpPr>
          <p:cNvPr id="6" name="Cubo 5">
            <a:extLst>
              <a:ext uri="{FF2B5EF4-FFF2-40B4-BE49-F238E27FC236}">
                <a16:creationId xmlns:a16="http://schemas.microsoft.com/office/drawing/2014/main" id="{0F80A633-BF50-4CDA-86E1-6B7A0C5A06CD}"/>
              </a:ext>
            </a:extLst>
          </p:cNvPr>
          <p:cNvSpPr/>
          <p:nvPr/>
        </p:nvSpPr>
        <p:spPr>
          <a:xfrm>
            <a:off x="2202705" y="1681928"/>
            <a:ext cx="1505978" cy="1266566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err="1">
                <a:solidFill>
                  <a:srgbClr val="000000"/>
                </a:solidFill>
                <a:latin typeface="Raleway"/>
                <a:cs typeface="Arial"/>
              </a:rPr>
              <a:t>Recurrent</a:t>
            </a:r>
            <a:r>
              <a:rPr lang="es-ES">
                <a:solidFill>
                  <a:srgbClr val="000000"/>
                </a:solidFill>
                <a:latin typeface="Raleway"/>
                <a:cs typeface="Arial"/>
              </a:rPr>
              <a:t> </a:t>
            </a:r>
            <a:r>
              <a:rPr lang="es-ES" err="1">
                <a:solidFill>
                  <a:srgbClr val="000000"/>
                </a:solidFill>
                <a:latin typeface="Raleway"/>
                <a:cs typeface="Arial"/>
              </a:rPr>
              <a:t>Layer</a:t>
            </a:r>
            <a:endParaRPr lang="es-ES">
              <a:solidFill>
                <a:srgbClr val="000000"/>
              </a:solidFill>
              <a:latin typeface="Raleway"/>
            </a:endParaRPr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F3E78C74-C383-4CE1-AB2A-FBFDC476BAEE}"/>
              </a:ext>
            </a:extLst>
          </p:cNvPr>
          <p:cNvSpPr/>
          <p:nvPr/>
        </p:nvSpPr>
        <p:spPr>
          <a:xfrm>
            <a:off x="892826" y="2356607"/>
            <a:ext cx="1142999" cy="2780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FB38546-B5FA-45E3-956C-29AA0F113325}"/>
              </a:ext>
            </a:extLst>
          </p:cNvPr>
          <p:cNvSpPr txBox="1"/>
          <p:nvPr/>
        </p:nvSpPr>
        <p:spPr>
          <a:xfrm>
            <a:off x="655299" y="1794963"/>
            <a:ext cx="145346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>
                <a:latin typeface="Raleway"/>
              </a:rPr>
              <a:t>Input </a:t>
            </a:r>
            <a:r>
              <a:rPr lang="es-ES" err="1">
                <a:latin typeface="Raleway"/>
              </a:rPr>
              <a:t>shape</a:t>
            </a:r>
            <a:r>
              <a:rPr lang="es-ES">
                <a:latin typeface="Raleway"/>
              </a:rPr>
              <a:t>: (19, 256)</a:t>
            </a:r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00595E2-A20C-4FD2-8D0A-DB41AA31B457}"/>
              </a:ext>
            </a:extLst>
          </p:cNvPr>
          <p:cNvSpPr txBox="1"/>
          <p:nvPr/>
        </p:nvSpPr>
        <p:spPr>
          <a:xfrm>
            <a:off x="1254210" y="3663779"/>
            <a:ext cx="6756399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latin typeface="Raleway"/>
              </a:rPr>
              <a:t>In </a:t>
            </a:r>
            <a:r>
              <a:rPr lang="es-ES" err="1">
                <a:latin typeface="Raleway"/>
              </a:rPr>
              <a:t>the</a:t>
            </a:r>
            <a:r>
              <a:rPr lang="es-ES">
                <a:latin typeface="Raleway"/>
              </a:rPr>
              <a:t> </a:t>
            </a:r>
            <a:r>
              <a:rPr lang="es-ES" err="1">
                <a:latin typeface="Raleway"/>
              </a:rPr>
              <a:t>first</a:t>
            </a:r>
            <a:r>
              <a:rPr lang="es-ES">
                <a:latin typeface="Raleway"/>
              </a:rPr>
              <a:t> </a:t>
            </a:r>
            <a:r>
              <a:rPr lang="es-ES" err="1">
                <a:latin typeface="Raleway"/>
              </a:rPr>
              <a:t>example</a:t>
            </a:r>
            <a:r>
              <a:rPr lang="es-ES">
                <a:latin typeface="Raleway"/>
              </a:rPr>
              <a:t> </a:t>
            </a:r>
            <a:r>
              <a:rPr lang="es-ES" err="1">
                <a:latin typeface="Raleway"/>
              </a:rPr>
              <a:t>provided</a:t>
            </a:r>
            <a:r>
              <a:rPr lang="es-ES">
                <a:latin typeface="Raleway"/>
              </a:rPr>
              <a:t> </a:t>
            </a:r>
            <a:r>
              <a:rPr lang="es-ES" err="1">
                <a:latin typeface="Raleway"/>
              </a:rPr>
              <a:t>we</a:t>
            </a:r>
            <a:r>
              <a:rPr lang="es-ES">
                <a:latin typeface="Raleway"/>
              </a:rPr>
              <a:t> are </a:t>
            </a:r>
            <a:r>
              <a:rPr lang="es-ES" err="1">
                <a:latin typeface="Raleway"/>
              </a:rPr>
              <a:t>using</a:t>
            </a:r>
            <a:r>
              <a:rPr lang="es-ES">
                <a:latin typeface="Raleway"/>
              </a:rPr>
              <a:t> </a:t>
            </a:r>
            <a:r>
              <a:rPr lang="es-ES" b="1">
                <a:latin typeface="Raleway"/>
              </a:rPr>
              <a:t>19</a:t>
            </a:r>
            <a:r>
              <a:rPr lang="es-ES">
                <a:latin typeface="Raleway"/>
              </a:rPr>
              <a:t> </a:t>
            </a:r>
            <a:r>
              <a:rPr lang="es-ES" err="1">
                <a:latin typeface="Raleway"/>
              </a:rPr>
              <a:t>timesteps</a:t>
            </a:r>
            <a:r>
              <a:rPr lang="es-ES">
                <a:latin typeface="Raleway"/>
              </a:rPr>
              <a:t> </a:t>
            </a:r>
            <a:r>
              <a:rPr lang="es-ES" err="1">
                <a:latin typeface="Raleway"/>
              </a:rPr>
              <a:t>of</a:t>
            </a:r>
            <a:r>
              <a:rPr lang="es-ES">
                <a:latin typeface="Raleway"/>
              </a:rPr>
              <a:t> </a:t>
            </a:r>
            <a:r>
              <a:rPr lang="es-ES" err="1">
                <a:latin typeface="Raleway"/>
              </a:rPr>
              <a:t>one-second-long</a:t>
            </a:r>
            <a:r>
              <a:rPr lang="es-ES">
                <a:latin typeface="Raleway"/>
              </a:rPr>
              <a:t> </a:t>
            </a:r>
            <a:r>
              <a:rPr lang="es-ES" err="1">
                <a:latin typeface="Raleway"/>
              </a:rPr>
              <a:t>sliding</a:t>
            </a:r>
            <a:r>
              <a:rPr lang="es-ES">
                <a:latin typeface="Raleway"/>
              </a:rPr>
              <a:t> </a:t>
            </a:r>
            <a:r>
              <a:rPr lang="es-ES" err="1">
                <a:latin typeface="Raleway"/>
              </a:rPr>
              <a:t>windows</a:t>
            </a:r>
            <a:r>
              <a:rPr lang="es-ES">
                <a:latin typeface="Raleway"/>
              </a:rPr>
              <a:t>, </a:t>
            </a:r>
            <a:r>
              <a:rPr lang="es-ES" err="1">
                <a:latin typeface="Raleway"/>
              </a:rPr>
              <a:t>that</a:t>
            </a:r>
            <a:r>
              <a:rPr lang="es-ES">
                <a:latin typeface="Raleway"/>
              </a:rPr>
              <a:t> </a:t>
            </a:r>
            <a:r>
              <a:rPr lang="es-ES" err="1">
                <a:latin typeface="Raleway"/>
              </a:rPr>
              <a:t>is</a:t>
            </a:r>
            <a:r>
              <a:rPr lang="es-ES">
                <a:latin typeface="Raleway"/>
              </a:rPr>
              <a:t> </a:t>
            </a:r>
            <a:r>
              <a:rPr lang="es-ES" err="1">
                <a:latin typeface="Raleway"/>
              </a:rPr>
              <a:t>why</a:t>
            </a:r>
            <a:r>
              <a:rPr lang="es-ES">
                <a:latin typeface="Raleway"/>
              </a:rPr>
              <a:t> </a:t>
            </a:r>
            <a:r>
              <a:rPr lang="es-ES" err="1">
                <a:latin typeface="Raleway"/>
              </a:rPr>
              <a:t>the</a:t>
            </a:r>
            <a:r>
              <a:rPr lang="es-ES">
                <a:latin typeface="Raleway"/>
              </a:rPr>
              <a:t> input </a:t>
            </a:r>
            <a:r>
              <a:rPr lang="es-ES" err="1">
                <a:latin typeface="Raleway"/>
              </a:rPr>
              <a:t>shape</a:t>
            </a:r>
            <a:r>
              <a:rPr lang="es-ES">
                <a:latin typeface="Raleway"/>
              </a:rPr>
              <a:t> </a:t>
            </a:r>
            <a:r>
              <a:rPr lang="es-ES" err="1">
                <a:latin typeface="Raleway"/>
              </a:rPr>
              <a:t>is</a:t>
            </a:r>
            <a:r>
              <a:rPr lang="es-ES">
                <a:latin typeface="Raleway"/>
              </a:rPr>
              <a:t> </a:t>
            </a:r>
            <a:r>
              <a:rPr lang="es-ES" b="1">
                <a:latin typeface="Raleway"/>
              </a:rPr>
              <a:t>(19, 256)</a:t>
            </a:r>
            <a:r>
              <a:rPr lang="es-ES">
                <a:latin typeface="Raleway"/>
              </a:rPr>
              <a:t>. </a:t>
            </a:r>
            <a:r>
              <a:rPr lang="es-ES" err="1">
                <a:latin typeface="Raleway"/>
              </a:rPr>
              <a:t>Because</a:t>
            </a:r>
            <a:r>
              <a:rPr lang="es-ES">
                <a:latin typeface="Raleway"/>
              </a:rPr>
              <a:t> </a:t>
            </a:r>
            <a:r>
              <a:rPr lang="es-ES" err="1">
                <a:latin typeface="Raleway"/>
              </a:rPr>
              <a:t>each</a:t>
            </a:r>
            <a:r>
              <a:rPr lang="es-ES">
                <a:latin typeface="Raleway"/>
              </a:rPr>
              <a:t> </a:t>
            </a:r>
            <a:r>
              <a:rPr lang="es-ES" err="1">
                <a:latin typeface="Raleway"/>
              </a:rPr>
              <a:t>one</a:t>
            </a:r>
            <a:r>
              <a:rPr lang="es-ES">
                <a:latin typeface="Raleway"/>
              </a:rPr>
              <a:t> </a:t>
            </a:r>
            <a:r>
              <a:rPr lang="es-ES" err="1">
                <a:latin typeface="Raleway"/>
              </a:rPr>
              <a:t>of</a:t>
            </a:r>
            <a:r>
              <a:rPr lang="es-ES">
                <a:latin typeface="Raleway"/>
              </a:rPr>
              <a:t> </a:t>
            </a:r>
            <a:r>
              <a:rPr lang="es-ES" err="1">
                <a:latin typeface="Raleway"/>
              </a:rPr>
              <a:t>the</a:t>
            </a:r>
            <a:r>
              <a:rPr lang="es-ES">
                <a:latin typeface="Raleway"/>
              </a:rPr>
              <a:t> 23 </a:t>
            </a:r>
            <a:r>
              <a:rPr lang="es-ES" err="1">
                <a:latin typeface="Raleway"/>
              </a:rPr>
              <a:t>channels</a:t>
            </a:r>
            <a:r>
              <a:rPr lang="es-ES">
                <a:latin typeface="Raleway"/>
              </a:rPr>
              <a:t> </a:t>
            </a:r>
            <a:r>
              <a:rPr lang="es-ES" err="1">
                <a:latin typeface="Raleway"/>
              </a:rPr>
              <a:t>is</a:t>
            </a:r>
            <a:r>
              <a:rPr lang="es-ES">
                <a:latin typeface="Raleway"/>
              </a:rPr>
              <a:t> </a:t>
            </a:r>
            <a:r>
              <a:rPr lang="es-ES" err="1">
                <a:latin typeface="Raleway"/>
              </a:rPr>
              <a:t>processed</a:t>
            </a:r>
            <a:r>
              <a:rPr lang="es-ES">
                <a:latin typeface="Raleway"/>
              </a:rPr>
              <a:t> </a:t>
            </a:r>
            <a:r>
              <a:rPr lang="es-ES" err="1">
                <a:latin typeface="Raleway"/>
              </a:rPr>
              <a:t>independently</a:t>
            </a:r>
            <a:r>
              <a:rPr lang="es-ES">
                <a:latin typeface="Raleway"/>
              </a:rPr>
              <a:t>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7E8A6CE-22B1-4160-B9F1-DC4986E4650F}"/>
              </a:ext>
            </a:extLst>
          </p:cNvPr>
          <p:cNvSpPr txBox="1"/>
          <p:nvPr/>
        </p:nvSpPr>
        <p:spPr>
          <a:xfrm>
            <a:off x="2408521" y="2998672"/>
            <a:ext cx="104414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latin typeface="Raleway"/>
              </a:rPr>
              <a:t>256 </a:t>
            </a:r>
            <a:r>
              <a:rPr lang="es-ES" err="1">
                <a:latin typeface="Raleway"/>
              </a:rPr>
              <a:t>units</a:t>
            </a:r>
            <a:endParaRPr lang="es-ES">
              <a:latin typeface="Raleway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1F97572-C345-4FA4-9731-8704688ADEAD}"/>
              </a:ext>
            </a:extLst>
          </p:cNvPr>
          <p:cNvSpPr txBox="1"/>
          <p:nvPr/>
        </p:nvSpPr>
        <p:spPr>
          <a:xfrm>
            <a:off x="3790826" y="1910807"/>
            <a:ext cx="71978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latin typeface="Raleway"/>
              </a:rPr>
              <a:t>(256,)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5058528-133E-400A-9E26-E207BBE78BDC}"/>
              </a:ext>
            </a:extLst>
          </p:cNvPr>
          <p:cNvSpPr/>
          <p:nvPr/>
        </p:nvSpPr>
        <p:spPr>
          <a:xfrm>
            <a:off x="4546906" y="2025879"/>
            <a:ext cx="818635" cy="7722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solidFill>
                  <a:schemeClr val="tx1"/>
                </a:solidFill>
                <a:latin typeface="Raleway"/>
                <a:cs typeface="Arial"/>
              </a:rPr>
              <a:t>Dense </a:t>
            </a:r>
            <a:r>
              <a:rPr lang="es-ES" err="1">
                <a:solidFill>
                  <a:schemeClr val="tx1"/>
                </a:solidFill>
                <a:latin typeface="Raleway"/>
                <a:cs typeface="Arial"/>
              </a:rPr>
              <a:t>Layer</a:t>
            </a:r>
            <a:endParaRPr lang="es-ES" err="1">
              <a:solidFill>
                <a:schemeClr val="tx1"/>
              </a:solidFill>
              <a:latin typeface="Raleway"/>
            </a:endParaRPr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4722DB99-8A72-4549-90CF-F0D030D0639E}"/>
              </a:ext>
            </a:extLst>
          </p:cNvPr>
          <p:cNvSpPr/>
          <p:nvPr/>
        </p:nvSpPr>
        <p:spPr>
          <a:xfrm>
            <a:off x="5518886" y="2279376"/>
            <a:ext cx="447933" cy="270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E95998A-B838-4868-9D7E-318E8C099AAB}"/>
              </a:ext>
            </a:extLst>
          </p:cNvPr>
          <p:cNvSpPr/>
          <p:nvPr/>
        </p:nvSpPr>
        <p:spPr>
          <a:xfrm>
            <a:off x="6137839" y="2056771"/>
            <a:ext cx="880418" cy="7336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>
                <a:solidFill>
                  <a:srgbClr val="000000"/>
                </a:solidFill>
                <a:latin typeface="Raleway"/>
                <a:cs typeface="Arial"/>
              </a:rPr>
              <a:t>Output </a:t>
            </a:r>
            <a:r>
              <a:rPr lang="es-ES" err="1">
                <a:solidFill>
                  <a:srgbClr val="000000"/>
                </a:solidFill>
                <a:latin typeface="Raleway"/>
                <a:cs typeface="Arial"/>
              </a:rPr>
              <a:t>Layer</a:t>
            </a:r>
            <a:endParaRPr lang="es-ES" err="1">
              <a:solidFill>
                <a:srgbClr val="000000"/>
              </a:solidFill>
              <a:latin typeface="Raleway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2517BE0-495E-4324-AAD7-68E23DD447D1}"/>
              </a:ext>
            </a:extLst>
          </p:cNvPr>
          <p:cNvSpPr txBox="1"/>
          <p:nvPr/>
        </p:nvSpPr>
        <p:spPr>
          <a:xfrm>
            <a:off x="4478170" y="2907070"/>
            <a:ext cx="104414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latin typeface="Raleway"/>
              </a:rPr>
              <a:t>256 </a:t>
            </a:r>
            <a:r>
              <a:rPr lang="es-ES" err="1">
                <a:latin typeface="Raleway"/>
              </a:rPr>
              <a:t>units</a:t>
            </a:r>
            <a:endParaRPr lang="es-ES">
              <a:latin typeface="Raleway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A42BF1C-B1BE-4DF3-9EFC-7388F0749F3F}"/>
              </a:ext>
            </a:extLst>
          </p:cNvPr>
          <p:cNvSpPr txBox="1"/>
          <p:nvPr/>
        </p:nvSpPr>
        <p:spPr>
          <a:xfrm>
            <a:off x="5420373" y="1933975"/>
            <a:ext cx="71978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latin typeface="Raleway"/>
              </a:rPr>
              <a:t>(256,)</a:t>
            </a:r>
          </a:p>
        </p:txBody>
      </p:sp>
      <p:sp>
        <p:nvSpPr>
          <p:cNvPr id="20" name="Flecha: a la derecha 19">
            <a:extLst>
              <a:ext uri="{FF2B5EF4-FFF2-40B4-BE49-F238E27FC236}">
                <a16:creationId xmlns:a16="http://schemas.microsoft.com/office/drawing/2014/main" id="{F3ABF499-5B3D-4317-9458-4423DBEBB4BF}"/>
              </a:ext>
            </a:extLst>
          </p:cNvPr>
          <p:cNvSpPr/>
          <p:nvPr/>
        </p:nvSpPr>
        <p:spPr>
          <a:xfrm>
            <a:off x="3866169" y="2279376"/>
            <a:ext cx="447933" cy="270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53883F7-0EA9-4A7C-851C-45C7937BE2BB}"/>
              </a:ext>
            </a:extLst>
          </p:cNvPr>
          <p:cNvSpPr txBox="1"/>
          <p:nvPr/>
        </p:nvSpPr>
        <p:spPr>
          <a:xfrm>
            <a:off x="7419765" y="2024458"/>
            <a:ext cx="133752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latin typeface="Raleway"/>
              </a:rPr>
              <a:t>0 - </a:t>
            </a:r>
            <a:r>
              <a:rPr lang="es-ES" err="1">
                <a:latin typeface="Raleway"/>
              </a:rPr>
              <a:t>Interictal</a:t>
            </a:r>
            <a:endParaRPr lang="es-ES" err="1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55EBB35-E9CA-4DFF-83CA-64790AC802AF}"/>
              </a:ext>
            </a:extLst>
          </p:cNvPr>
          <p:cNvSpPr txBox="1"/>
          <p:nvPr/>
        </p:nvSpPr>
        <p:spPr>
          <a:xfrm>
            <a:off x="7451515" y="2458317"/>
            <a:ext cx="127402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latin typeface="Raleway"/>
              </a:rPr>
              <a:t>1 - </a:t>
            </a:r>
            <a:r>
              <a:rPr lang="es-ES" err="1">
                <a:latin typeface="Raleway"/>
              </a:rPr>
              <a:t>Ictal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B574EE6-4F6F-464C-A60B-B9F21CCF2EFB}"/>
              </a:ext>
            </a:extLst>
          </p:cNvPr>
          <p:cNvSpPr txBox="1"/>
          <p:nvPr/>
        </p:nvSpPr>
        <p:spPr>
          <a:xfrm>
            <a:off x="6246730" y="2883901"/>
            <a:ext cx="66572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latin typeface="Raleway"/>
              </a:rPr>
              <a:t>1 </a:t>
            </a:r>
            <a:r>
              <a:rPr lang="es-ES" err="1">
                <a:latin typeface="Raleway"/>
              </a:rPr>
              <a:t>unit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1A0E764-CB20-4837-B5FC-73376E403F3E}"/>
              </a:ext>
            </a:extLst>
          </p:cNvPr>
          <p:cNvSpPr txBox="1"/>
          <p:nvPr/>
        </p:nvSpPr>
        <p:spPr>
          <a:xfrm>
            <a:off x="495175" y="2685507"/>
            <a:ext cx="1665933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100">
                <a:latin typeface="Raleway"/>
              </a:rPr>
              <a:t>(</a:t>
            </a:r>
            <a:r>
              <a:rPr lang="es-ES" sz="1100" err="1">
                <a:latin typeface="Raleway"/>
              </a:rPr>
              <a:t>timesteps</a:t>
            </a:r>
            <a:r>
              <a:rPr lang="es-ES" sz="1100">
                <a:latin typeface="Raleway"/>
              </a:rPr>
              <a:t> = 19, </a:t>
            </a:r>
            <a:r>
              <a:rPr lang="es-ES" sz="1100" err="1">
                <a:latin typeface="Raleway"/>
              </a:rPr>
              <a:t>data_dim</a:t>
            </a:r>
            <a:r>
              <a:rPr lang="es-ES" sz="1100">
                <a:latin typeface="Raleway"/>
              </a:rPr>
              <a:t> = 256)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8760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51;p31">
            <a:extLst>
              <a:ext uri="{FF2B5EF4-FFF2-40B4-BE49-F238E27FC236}">
                <a16:creationId xmlns:a16="http://schemas.microsoft.com/office/drawing/2014/main" id="{60145D02-D94B-450B-8B2A-E24B961BE6F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809061" y="106675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/>
              <a:t>Recurrent Approach</a:t>
            </a:r>
          </a:p>
        </p:txBody>
      </p:sp>
      <p:sp>
        <p:nvSpPr>
          <p:cNvPr id="11" name="Google Shape;252;p31">
            <a:extLst>
              <a:ext uri="{FF2B5EF4-FFF2-40B4-BE49-F238E27FC236}">
                <a16:creationId xmlns:a16="http://schemas.microsoft.com/office/drawing/2014/main" id="{5FD225BC-A342-42E2-A466-85F88ADF2613}"/>
              </a:ext>
            </a:extLst>
          </p:cNvPr>
          <p:cNvSpPr txBox="1">
            <a:spLocks noGrp="1"/>
          </p:cNvSpPr>
          <p:nvPr>
            <p:ph type="body" idx="4"/>
          </p:nvPr>
        </p:nvSpPr>
        <p:spPr>
          <a:xfrm>
            <a:off x="2489269" y="583574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/>
              <a:t>Data Loader</a:t>
            </a:r>
            <a:endParaRPr lang="es-ES"/>
          </a:p>
        </p:txBody>
      </p:sp>
      <p:pic>
        <p:nvPicPr>
          <p:cNvPr id="2" name="Imagen 2" descr="Texto&#10;&#10;Descripción generada automáticamente">
            <a:extLst>
              <a:ext uri="{FF2B5EF4-FFF2-40B4-BE49-F238E27FC236}">
                <a16:creationId xmlns:a16="http://schemas.microsoft.com/office/drawing/2014/main" id="{3AEBB0EC-05FB-43E3-B4FE-E834C7408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377" y="2571147"/>
            <a:ext cx="5264523" cy="1581231"/>
          </a:xfrm>
          <a:prstGeom prst="rect">
            <a:avLst/>
          </a:prstGeom>
        </p:spPr>
      </p:pic>
      <p:sp>
        <p:nvSpPr>
          <p:cNvPr id="7" name="Google Shape;250;p31">
            <a:extLst>
              <a:ext uri="{FF2B5EF4-FFF2-40B4-BE49-F238E27FC236}">
                <a16:creationId xmlns:a16="http://schemas.microsoft.com/office/drawing/2014/main" id="{1B9D6A22-2122-4FB7-9495-9DA36DDC7E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49001" y="1013443"/>
            <a:ext cx="5497581" cy="1437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rgbClr val="155073"/>
              </a:buClr>
            </a:pPr>
            <a:r>
              <a:rPr lang="en-US" sz="1400"/>
              <a:t>Data Loader Sequence Parameters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200" err="1"/>
              <a:t>window_length</a:t>
            </a:r>
            <a:r>
              <a:rPr lang="en-US" sz="1200"/>
              <a:t> (in seconds)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200"/>
              <a:t>shift (in seconds)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200"/>
              <a:t>timesteps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155073"/>
              </a:buClr>
            </a:pPr>
            <a:endParaRPr lang="en-US" sz="1400"/>
          </a:p>
          <a:p>
            <a:pPr marL="228600" indent="-228600">
              <a:lnSpc>
                <a:spcPct val="150000"/>
              </a:lnSpc>
              <a:spcBef>
                <a:spcPts val="0"/>
              </a:spcBef>
            </a:pPr>
            <a:endParaRPr lang="en-US" sz="1200"/>
          </a:p>
          <a:p>
            <a:pPr marL="228600" indent="-228600">
              <a:spcBef>
                <a:spcPts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14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51;p31">
            <a:extLst>
              <a:ext uri="{FF2B5EF4-FFF2-40B4-BE49-F238E27FC236}">
                <a16:creationId xmlns:a16="http://schemas.microsoft.com/office/drawing/2014/main" id="{60145D02-D94B-450B-8B2A-E24B961BE6F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809061" y="106675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/>
              <a:t>Recurrent Approach</a:t>
            </a:r>
          </a:p>
        </p:txBody>
      </p:sp>
      <p:sp>
        <p:nvSpPr>
          <p:cNvPr id="11" name="Google Shape;252;p31">
            <a:extLst>
              <a:ext uri="{FF2B5EF4-FFF2-40B4-BE49-F238E27FC236}">
                <a16:creationId xmlns:a16="http://schemas.microsoft.com/office/drawing/2014/main" id="{5FD225BC-A342-42E2-A466-85F88ADF2613}"/>
              </a:ext>
            </a:extLst>
          </p:cNvPr>
          <p:cNvSpPr txBox="1">
            <a:spLocks noGrp="1"/>
          </p:cNvSpPr>
          <p:nvPr>
            <p:ph type="body" idx="4"/>
          </p:nvPr>
        </p:nvSpPr>
        <p:spPr>
          <a:xfrm>
            <a:off x="2489269" y="583574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/>
              <a:t>Data Loader -  Example</a:t>
            </a:r>
            <a:endParaRPr lang="es-ES"/>
          </a:p>
        </p:txBody>
      </p:sp>
      <p:sp>
        <p:nvSpPr>
          <p:cNvPr id="7" name="Google Shape;250;p31">
            <a:extLst>
              <a:ext uri="{FF2B5EF4-FFF2-40B4-BE49-F238E27FC236}">
                <a16:creationId xmlns:a16="http://schemas.microsoft.com/office/drawing/2014/main" id="{1B9D6A22-2122-4FB7-9495-9DA36DDC7E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6818" y="926038"/>
            <a:ext cx="5497581" cy="1269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rgbClr val="155073"/>
              </a:buClr>
            </a:pPr>
            <a:r>
              <a:rPr lang="en-US" sz="1400"/>
              <a:t>Example of sequence generation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200" err="1"/>
              <a:t>window_length</a:t>
            </a:r>
            <a:r>
              <a:rPr lang="en-US" sz="1200"/>
              <a:t> = 1 second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200"/>
              <a:t>shift = 0.5 seconds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200"/>
              <a:t>timesteps = 19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155073"/>
              </a:buClr>
            </a:pPr>
            <a:endParaRPr lang="en-US" sz="1400"/>
          </a:p>
          <a:p>
            <a:pPr marL="228600" indent="-228600">
              <a:lnSpc>
                <a:spcPct val="150000"/>
              </a:lnSpc>
              <a:spcBef>
                <a:spcPts val="0"/>
              </a:spcBef>
            </a:pPr>
            <a:endParaRPr lang="en-US" sz="1200"/>
          </a:p>
          <a:p>
            <a:pPr marL="228600" indent="-228600">
              <a:spcBef>
                <a:spcPts val="0"/>
              </a:spcBef>
            </a:pPr>
            <a:endParaRPr lang="en-US"/>
          </a:p>
        </p:txBody>
      </p:sp>
      <p:pic>
        <p:nvPicPr>
          <p:cNvPr id="2" name="Imagen 2" descr="Imagen que contiene Texto&#10;&#10;Descripción generada automáticamente">
            <a:extLst>
              <a:ext uri="{FF2B5EF4-FFF2-40B4-BE49-F238E27FC236}">
                <a16:creationId xmlns:a16="http://schemas.microsoft.com/office/drawing/2014/main" id="{83938D30-E1F2-4E30-84AE-BF09252F9D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836" b="287"/>
          <a:stretch/>
        </p:blipFill>
        <p:spPr>
          <a:xfrm>
            <a:off x="1183341" y="3168650"/>
            <a:ext cx="4558553" cy="1399796"/>
          </a:xfrm>
          <a:prstGeom prst="rect">
            <a:avLst/>
          </a:prstGeom>
        </p:spPr>
      </p:pic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2834A4D3-EB7D-40EB-B1EB-702BD4157163}"/>
              </a:ext>
            </a:extLst>
          </p:cNvPr>
          <p:cNvSpPr/>
          <p:nvPr/>
        </p:nvSpPr>
        <p:spPr>
          <a:xfrm>
            <a:off x="5851083" y="2853869"/>
            <a:ext cx="558053" cy="262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1B1791A-0919-45ED-BA5D-AF18C6EE0A16}"/>
              </a:ext>
            </a:extLst>
          </p:cNvPr>
          <p:cNvSpPr txBox="1"/>
          <p:nvPr/>
        </p:nvSpPr>
        <p:spPr>
          <a:xfrm>
            <a:off x="6426200" y="2815104"/>
            <a:ext cx="131108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>
                <a:latin typeface="Raleway"/>
              </a:rPr>
              <a:t>(19, 256)</a:t>
            </a:r>
          </a:p>
        </p:txBody>
      </p:sp>
      <p:sp>
        <p:nvSpPr>
          <p:cNvPr id="5" name="Flecha: hacia abajo 4">
            <a:extLst>
              <a:ext uri="{FF2B5EF4-FFF2-40B4-BE49-F238E27FC236}">
                <a16:creationId xmlns:a16="http://schemas.microsoft.com/office/drawing/2014/main" id="{497FC5E2-4923-4A25-8A59-CA0EFF38E421}"/>
              </a:ext>
            </a:extLst>
          </p:cNvPr>
          <p:cNvSpPr/>
          <p:nvPr/>
        </p:nvSpPr>
        <p:spPr>
          <a:xfrm>
            <a:off x="6972300" y="3255427"/>
            <a:ext cx="215153" cy="3092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EC11468-65CE-4828-8854-2A3AB1755FB8}"/>
              </a:ext>
            </a:extLst>
          </p:cNvPr>
          <p:cNvSpPr txBox="1"/>
          <p:nvPr/>
        </p:nvSpPr>
        <p:spPr>
          <a:xfrm>
            <a:off x="6435725" y="3638737"/>
            <a:ext cx="129091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>
                <a:latin typeface="Raleway"/>
              </a:rPr>
              <a:t>(19, 256) x 23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3D1C23F-A060-4564-9CA0-8D8340FD6FE7}"/>
              </a:ext>
            </a:extLst>
          </p:cNvPr>
          <p:cNvSpPr txBox="1"/>
          <p:nvPr/>
        </p:nvSpPr>
        <p:spPr>
          <a:xfrm>
            <a:off x="7315200" y="3168650"/>
            <a:ext cx="154305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100" err="1">
                <a:latin typeface="Raleway"/>
              </a:rPr>
              <a:t>When</a:t>
            </a:r>
            <a:r>
              <a:rPr lang="es-ES" sz="1100">
                <a:latin typeface="Raleway"/>
              </a:rPr>
              <a:t> </a:t>
            </a:r>
            <a:r>
              <a:rPr lang="es-ES" sz="1100" err="1">
                <a:latin typeface="Raleway"/>
              </a:rPr>
              <a:t>using</a:t>
            </a:r>
            <a:r>
              <a:rPr lang="es-ES" sz="1100">
                <a:latin typeface="Raleway"/>
              </a:rPr>
              <a:t> </a:t>
            </a:r>
            <a:r>
              <a:rPr lang="es-ES" sz="1100" err="1">
                <a:latin typeface="Raleway"/>
              </a:rPr>
              <a:t>all</a:t>
            </a:r>
            <a:r>
              <a:rPr lang="es-ES" sz="1100">
                <a:latin typeface="Raleway"/>
              </a:rPr>
              <a:t> </a:t>
            </a:r>
            <a:r>
              <a:rPr lang="es-ES" sz="1100" err="1">
                <a:latin typeface="Raleway"/>
              </a:rPr>
              <a:t>the</a:t>
            </a:r>
            <a:r>
              <a:rPr lang="es-ES" sz="1100">
                <a:latin typeface="Raleway"/>
              </a:rPr>
              <a:t> 23 </a:t>
            </a:r>
            <a:r>
              <a:rPr lang="es-ES" sz="1100" err="1">
                <a:latin typeface="Raleway"/>
              </a:rPr>
              <a:t>channels</a:t>
            </a:r>
          </a:p>
        </p:txBody>
      </p:sp>
      <p:pic>
        <p:nvPicPr>
          <p:cNvPr id="9" name="Imagen 11" descr="Imagen que contiene biombo, pantalla, parado&#10;&#10;Descripción generada automáticamente">
            <a:extLst>
              <a:ext uri="{FF2B5EF4-FFF2-40B4-BE49-F238E27FC236}">
                <a16:creationId xmlns:a16="http://schemas.microsoft.com/office/drawing/2014/main" id="{78B284F1-52C0-4433-ADCA-39CC8CEE4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7130" y="2543348"/>
            <a:ext cx="4249269" cy="50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618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ángulo 85">
            <a:extLst>
              <a:ext uri="{FF2B5EF4-FFF2-40B4-BE49-F238E27FC236}">
                <a16:creationId xmlns:a16="http://schemas.microsoft.com/office/drawing/2014/main" id="{1AF9CF9C-F749-432F-93FF-06E7CBF34279}"/>
              </a:ext>
            </a:extLst>
          </p:cNvPr>
          <p:cNvSpPr/>
          <p:nvPr/>
        </p:nvSpPr>
        <p:spPr>
          <a:xfrm>
            <a:off x="-79375" y="2898774"/>
            <a:ext cx="9391650" cy="19621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5" name="Rectángulo 84">
            <a:extLst>
              <a:ext uri="{FF2B5EF4-FFF2-40B4-BE49-F238E27FC236}">
                <a16:creationId xmlns:a16="http://schemas.microsoft.com/office/drawing/2014/main" id="{C5EF48DE-EF05-48B8-9A34-A7C0FC5BF166}"/>
              </a:ext>
            </a:extLst>
          </p:cNvPr>
          <p:cNvSpPr/>
          <p:nvPr/>
        </p:nvSpPr>
        <p:spPr>
          <a:xfrm>
            <a:off x="-73025" y="993775"/>
            <a:ext cx="9315450" cy="185420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id="{615D6142-E7EA-40E7-9CC8-E18342DDD277}"/>
              </a:ext>
            </a:extLst>
          </p:cNvPr>
          <p:cNvCxnSpPr>
            <a:cxnSpLocks/>
          </p:cNvCxnSpPr>
          <p:nvPr/>
        </p:nvCxnSpPr>
        <p:spPr>
          <a:xfrm>
            <a:off x="7264230" y="3746767"/>
            <a:ext cx="50165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BD2A581E-3B0F-4B0E-A149-9F24397ACD7A}"/>
              </a:ext>
            </a:extLst>
          </p:cNvPr>
          <p:cNvCxnSpPr>
            <a:cxnSpLocks/>
          </p:cNvCxnSpPr>
          <p:nvPr/>
        </p:nvCxnSpPr>
        <p:spPr>
          <a:xfrm flipV="1">
            <a:off x="7327730" y="3619767"/>
            <a:ext cx="444500" cy="190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77FB5D37-C9A6-4628-9D79-E13405D42BEE}"/>
              </a:ext>
            </a:extLst>
          </p:cNvPr>
          <p:cNvCxnSpPr/>
          <p:nvPr/>
        </p:nvCxnSpPr>
        <p:spPr>
          <a:xfrm>
            <a:off x="4984580" y="2013217"/>
            <a:ext cx="50165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7EB369A0-9C5D-4F7F-AF35-CC335A1992DC}"/>
              </a:ext>
            </a:extLst>
          </p:cNvPr>
          <p:cNvCxnSpPr>
            <a:cxnSpLocks/>
          </p:cNvCxnSpPr>
          <p:nvPr/>
        </p:nvCxnSpPr>
        <p:spPr>
          <a:xfrm flipV="1">
            <a:off x="5048080" y="1886217"/>
            <a:ext cx="444500" cy="190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251;p31">
            <a:extLst>
              <a:ext uri="{FF2B5EF4-FFF2-40B4-BE49-F238E27FC236}">
                <a16:creationId xmlns:a16="http://schemas.microsoft.com/office/drawing/2014/main" id="{60145D02-D94B-450B-8B2A-E24B961BE6F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809061" y="106675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/>
              <a:t>Recurrent Approach</a:t>
            </a:r>
          </a:p>
        </p:txBody>
      </p:sp>
      <p:sp>
        <p:nvSpPr>
          <p:cNvPr id="11" name="Google Shape;252;p31">
            <a:extLst>
              <a:ext uri="{FF2B5EF4-FFF2-40B4-BE49-F238E27FC236}">
                <a16:creationId xmlns:a16="http://schemas.microsoft.com/office/drawing/2014/main" id="{5FD225BC-A342-42E2-A466-85F88ADF2613}"/>
              </a:ext>
            </a:extLst>
          </p:cNvPr>
          <p:cNvSpPr txBox="1">
            <a:spLocks noGrp="1"/>
          </p:cNvSpPr>
          <p:nvPr>
            <p:ph type="body" idx="4"/>
          </p:nvPr>
        </p:nvSpPr>
        <p:spPr>
          <a:xfrm>
            <a:off x="2489269" y="583574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/>
              <a:t>Data Loader - Example</a:t>
            </a:r>
            <a:endParaRPr lang="es-ES"/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EDE8104D-019C-49F2-B6C5-648B37063887}"/>
              </a:ext>
            </a:extLst>
          </p:cNvPr>
          <p:cNvSpPr/>
          <p:nvPr/>
        </p:nvSpPr>
        <p:spPr>
          <a:xfrm>
            <a:off x="2766076" y="1981957"/>
            <a:ext cx="1142999" cy="2780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DDDBD95-76C8-4EE3-95AE-2F954F0CD374}"/>
              </a:ext>
            </a:extLst>
          </p:cNvPr>
          <p:cNvSpPr txBox="1"/>
          <p:nvPr/>
        </p:nvSpPr>
        <p:spPr>
          <a:xfrm>
            <a:off x="2706349" y="1547313"/>
            <a:ext cx="1097865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100">
                <a:latin typeface="Raleway"/>
              </a:rPr>
              <a:t>Input </a:t>
            </a:r>
            <a:r>
              <a:rPr lang="es-ES" sz="1100" err="1">
                <a:latin typeface="Raleway"/>
              </a:rPr>
              <a:t>shape</a:t>
            </a:r>
            <a:r>
              <a:rPr lang="es-ES" sz="1100">
                <a:latin typeface="Raleway"/>
              </a:rPr>
              <a:t>: (19, 256)</a:t>
            </a:r>
            <a:endParaRPr lang="es-ES" sz="110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528E502-BE5D-437C-85EA-C94C972E48D6}"/>
              </a:ext>
            </a:extLst>
          </p:cNvPr>
          <p:cNvSpPr txBox="1"/>
          <p:nvPr/>
        </p:nvSpPr>
        <p:spPr>
          <a:xfrm>
            <a:off x="561975" y="1860737"/>
            <a:ext cx="129091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>
                <a:latin typeface="Raleway"/>
              </a:rPr>
              <a:t>(19, 256) x 23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F981B3F-2732-4031-8587-3C590699F27B}"/>
              </a:ext>
            </a:extLst>
          </p:cNvPr>
          <p:cNvSpPr txBox="1"/>
          <p:nvPr/>
        </p:nvSpPr>
        <p:spPr>
          <a:xfrm>
            <a:off x="250824" y="2254437"/>
            <a:ext cx="228151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200" err="1">
                <a:latin typeface="Raleway"/>
              </a:rPr>
              <a:t>We</a:t>
            </a:r>
            <a:r>
              <a:rPr lang="es-ES" sz="1200">
                <a:latin typeface="Raleway"/>
              </a:rPr>
              <a:t> </a:t>
            </a:r>
            <a:r>
              <a:rPr lang="es-ES" sz="1200" err="1">
                <a:latin typeface="Raleway"/>
              </a:rPr>
              <a:t>independently</a:t>
            </a:r>
            <a:r>
              <a:rPr lang="es-ES" sz="1200">
                <a:latin typeface="Raleway"/>
              </a:rPr>
              <a:t> </a:t>
            </a:r>
            <a:r>
              <a:rPr lang="es-ES" sz="1200" err="1">
                <a:latin typeface="Raleway"/>
              </a:rPr>
              <a:t>pass</a:t>
            </a:r>
            <a:r>
              <a:rPr lang="es-ES" sz="1200">
                <a:latin typeface="Raleway"/>
              </a:rPr>
              <a:t> </a:t>
            </a:r>
            <a:r>
              <a:rPr lang="es-ES" sz="1200" err="1">
                <a:latin typeface="Raleway"/>
              </a:rPr>
              <a:t>each</a:t>
            </a:r>
            <a:r>
              <a:rPr lang="es-ES" sz="1200">
                <a:latin typeface="Raleway"/>
              </a:rPr>
              <a:t> </a:t>
            </a:r>
            <a:r>
              <a:rPr lang="es-ES" sz="1200" err="1">
                <a:latin typeface="Raleway"/>
              </a:rPr>
              <a:t>channel</a:t>
            </a:r>
            <a:r>
              <a:rPr lang="es-ES" sz="1200">
                <a:latin typeface="Raleway"/>
              </a:rPr>
              <a:t> </a:t>
            </a:r>
            <a:r>
              <a:rPr lang="es-ES" sz="1200" err="1">
                <a:latin typeface="Raleway"/>
              </a:rPr>
              <a:t>through</a:t>
            </a:r>
            <a:r>
              <a:rPr lang="es-ES" sz="1200">
                <a:latin typeface="Raleway"/>
              </a:rPr>
              <a:t> </a:t>
            </a:r>
            <a:r>
              <a:rPr lang="es-ES" sz="1200" err="1">
                <a:latin typeface="Raleway"/>
              </a:rPr>
              <a:t>the</a:t>
            </a:r>
            <a:r>
              <a:rPr lang="es-ES" sz="1200">
                <a:latin typeface="Raleway"/>
              </a:rPr>
              <a:t> net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7ACEF0A9-EF53-4167-A6EF-AC18866031B8}"/>
              </a:ext>
            </a:extLst>
          </p:cNvPr>
          <p:cNvSpPr txBox="1"/>
          <p:nvPr/>
        </p:nvSpPr>
        <p:spPr>
          <a:xfrm>
            <a:off x="3476623" y="1105087"/>
            <a:ext cx="228151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200" b="1">
                <a:latin typeface="Raleway"/>
              </a:rPr>
              <a:t>Training </a:t>
            </a:r>
            <a:r>
              <a:rPr lang="es-ES" sz="1200" b="1" err="1">
                <a:latin typeface="Raleway"/>
              </a:rPr>
              <a:t>Mode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31D82CD3-03ED-4C6D-8341-B7D4AAA1F6C7}"/>
              </a:ext>
            </a:extLst>
          </p:cNvPr>
          <p:cNvSpPr txBox="1"/>
          <p:nvPr/>
        </p:nvSpPr>
        <p:spPr>
          <a:xfrm>
            <a:off x="5483015" y="1713308"/>
            <a:ext cx="1051774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100">
                <a:latin typeface="Raleway"/>
              </a:rPr>
              <a:t>0 - </a:t>
            </a:r>
            <a:r>
              <a:rPr lang="es-ES" sz="1100" err="1">
                <a:latin typeface="Raleway"/>
              </a:rPr>
              <a:t>Interictal</a:t>
            </a:r>
            <a:endParaRPr lang="es-ES" sz="1100" err="1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31BC308E-B4F8-4997-8333-9530836C7A61}"/>
              </a:ext>
            </a:extLst>
          </p:cNvPr>
          <p:cNvSpPr txBox="1"/>
          <p:nvPr/>
        </p:nvSpPr>
        <p:spPr>
          <a:xfrm>
            <a:off x="5502065" y="2166217"/>
            <a:ext cx="696174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100">
                <a:latin typeface="Raleway"/>
              </a:rPr>
              <a:t>1 - </a:t>
            </a:r>
            <a:r>
              <a:rPr lang="es-ES" sz="1100" err="1">
                <a:latin typeface="Raleway"/>
              </a:rPr>
              <a:t>Ictal</a:t>
            </a:r>
            <a:endParaRPr lang="es-ES" sz="1200">
              <a:latin typeface="Raleway"/>
            </a:endParaRP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47B8782A-E23F-4E97-A44E-6B01D89F89CA}"/>
              </a:ext>
            </a:extLst>
          </p:cNvPr>
          <p:cNvSpPr/>
          <p:nvPr/>
        </p:nvSpPr>
        <p:spPr>
          <a:xfrm>
            <a:off x="3531347" y="3253814"/>
            <a:ext cx="952500" cy="952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>
                <a:cs typeface="Arial"/>
              </a:rPr>
              <a:t>RNN</a:t>
            </a:r>
          </a:p>
          <a:p>
            <a:pPr algn="ctr"/>
            <a:r>
              <a:rPr lang="es-ES" err="1">
                <a:cs typeface="Arial"/>
              </a:rPr>
              <a:t>Model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0844C74B-FBE9-43AF-98F8-F7C7ED0BAF2F}"/>
              </a:ext>
            </a:extLst>
          </p:cNvPr>
          <p:cNvSpPr/>
          <p:nvPr/>
        </p:nvSpPr>
        <p:spPr>
          <a:xfrm>
            <a:off x="3404347" y="3361763"/>
            <a:ext cx="952500" cy="952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>
                <a:cs typeface="Arial"/>
              </a:rPr>
              <a:t>RNN</a:t>
            </a:r>
          </a:p>
          <a:p>
            <a:pPr algn="ctr"/>
            <a:r>
              <a:rPr lang="es-ES" err="1">
                <a:cs typeface="Arial"/>
              </a:rPr>
              <a:t>Model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EF723F1A-D95C-4E87-8203-8A2A704555A2}"/>
              </a:ext>
            </a:extLst>
          </p:cNvPr>
          <p:cNvSpPr/>
          <p:nvPr/>
        </p:nvSpPr>
        <p:spPr>
          <a:xfrm>
            <a:off x="3296397" y="3469713"/>
            <a:ext cx="952500" cy="952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>
                <a:cs typeface="Arial"/>
              </a:rPr>
              <a:t>RNN</a:t>
            </a:r>
          </a:p>
          <a:p>
            <a:pPr algn="ctr"/>
            <a:r>
              <a:rPr lang="es-ES" err="1">
                <a:cs typeface="Arial"/>
              </a:rPr>
              <a:t>Model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8D3D5004-53D5-457A-AC44-36FD5C2D8ED5}"/>
              </a:ext>
            </a:extLst>
          </p:cNvPr>
          <p:cNvSpPr/>
          <p:nvPr/>
        </p:nvSpPr>
        <p:spPr>
          <a:xfrm>
            <a:off x="3169397" y="3577663"/>
            <a:ext cx="952500" cy="952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>
                <a:solidFill>
                  <a:schemeClr val="tx1"/>
                </a:solidFill>
                <a:latin typeface="Raleway"/>
                <a:cs typeface="Arial"/>
              </a:rPr>
              <a:t>RNN</a:t>
            </a:r>
          </a:p>
          <a:p>
            <a:pPr algn="ctr"/>
            <a:r>
              <a:rPr lang="es-ES" err="1">
                <a:solidFill>
                  <a:schemeClr val="tx1"/>
                </a:solidFill>
                <a:latin typeface="Raleway"/>
                <a:cs typeface="Arial"/>
              </a:rPr>
              <a:t>Model</a:t>
            </a:r>
            <a:endParaRPr lang="es-ES">
              <a:solidFill>
                <a:schemeClr val="tx1"/>
              </a:solidFill>
              <a:latin typeface="Raleway"/>
              <a:cs typeface="Arial"/>
            </a:endParaRP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AEE2E786-6F90-43D8-B2E3-70B5F8D24AA7}"/>
              </a:ext>
            </a:extLst>
          </p:cNvPr>
          <p:cNvCxnSpPr/>
          <p:nvPr/>
        </p:nvCxnSpPr>
        <p:spPr>
          <a:xfrm flipH="1">
            <a:off x="4273550" y="4203700"/>
            <a:ext cx="311150" cy="3683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>
            <a:extLst>
              <a:ext uri="{FF2B5EF4-FFF2-40B4-BE49-F238E27FC236}">
                <a16:creationId xmlns:a16="http://schemas.microsoft.com/office/drawing/2014/main" id="{8A574C0F-01EB-4739-BF2A-ABAE874C1521}"/>
              </a:ext>
            </a:extLst>
          </p:cNvPr>
          <p:cNvSpPr txBox="1"/>
          <p:nvPr/>
        </p:nvSpPr>
        <p:spPr>
          <a:xfrm rot="-3060000">
            <a:off x="4403515" y="4312517"/>
            <a:ext cx="448524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100">
                <a:latin typeface="Raleway"/>
              </a:rPr>
              <a:t>x 23</a:t>
            </a:r>
          </a:p>
          <a:p>
            <a:endParaRPr lang="es-ES" sz="1100">
              <a:latin typeface="Raleway"/>
            </a:endParaRP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C3A9F712-608C-4716-90CF-6842224C11E3}"/>
              </a:ext>
            </a:extLst>
          </p:cNvPr>
          <p:cNvSpPr/>
          <p:nvPr/>
        </p:nvSpPr>
        <p:spPr>
          <a:xfrm rot="16200000">
            <a:off x="884899" y="3442812"/>
            <a:ext cx="1014196" cy="71874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>
                <a:cs typeface="Arial"/>
              </a:rPr>
              <a:t>RNN</a:t>
            </a:r>
          </a:p>
          <a:p>
            <a:pPr algn="ctr"/>
            <a:r>
              <a:rPr lang="es-ES" err="1">
                <a:cs typeface="Arial"/>
              </a:rPr>
              <a:t>Model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6DBAB652-5906-4E49-99F5-67D41A3D1451}"/>
              </a:ext>
            </a:extLst>
          </p:cNvPr>
          <p:cNvSpPr/>
          <p:nvPr/>
        </p:nvSpPr>
        <p:spPr>
          <a:xfrm rot="16200000">
            <a:off x="797715" y="3528669"/>
            <a:ext cx="1014196" cy="71874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>
                <a:cs typeface="Arial"/>
              </a:rPr>
              <a:t>RNN</a:t>
            </a:r>
          </a:p>
          <a:p>
            <a:pPr algn="ctr"/>
            <a:r>
              <a:rPr lang="es-ES" err="1">
                <a:cs typeface="Arial"/>
              </a:rPr>
              <a:t>Model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133099E4-AA24-4549-9F6B-DDAB7637C56D}"/>
              </a:ext>
            </a:extLst>
          </p:cNvPr>
          <p:cNvSpPr/>
          <p:nvPr/>
        </p:nvSpPr>
        <p:spPr>
          <a:xfrm rot="16200000">
            <a:off x="691482" y="3606409"/>
            <a:ext cx="1014196" cy="71874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>
                <a:cs typeface="Arial"/>
              </a:rPr>
              <a:t>RNN</a:t>
            </a:r>
          </a:p>
          <a:p>
            <a:pPr algn="ctr"/>
            <a:r>
              <a:rPr lang="es-ES" err="1">
                <a:cs typeface="Arial"/>
              </a:rPr>
              <a:t>Model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B3FEA5FC-33FB-4953-8872-9AE3BF17DDD7}"/>
              </a:ext>
            </a:extLst>
          </p:cNvPr>
          <p:cNvSpPr/>
          <p:nvPr/>
        </p:nvSpPr>
        <p:spPr>
          <a:xfrm rot="16200000">
            <a:off x="585249" y="3692266"/>
            <a:ext cx="1014196" cy="71874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200">
                <a:cs typeface="Arial"/>
              </a:rPr>
              <a:t>Input Tensor</a:t>
            </a:r>
            <a:endParaRPr lang="es-ES" sz="1200"/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1B99DDEA-F978-4F13-8DF4-4F8EBE69A120}"/>
              </a:ext>
            </a:extLst>
          </p:cNvPr>
          <p:cNvCxnSpPr>
            <a:cxnSpLocks/>
          </p:cNvCxnSpPr>
          <p:nvPr/>
        </p:nvCxnSpPr>
        <p:spPr>
          <a:xfrm rot="18780000" flipH="1">
            <a:off x="1479801" y="4465878"/>
            <a:ext cx="4826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>
            <a:extLst>
              <a:ext uri="{FF2B5EF4-FFF2-40B4-BE49-F238E27FC236}">
                <a16:creationId xmlns:a16="http://schemas.microsoft.com/office/drawing/2014/main" id="{03C86752-C62D-4CEE-B7A4-CD805CBA0D69}"/>
              </a:ext>
            </a:extLst>
          </p:cNvPr>
          <p:cNvSpPr txBox="1"/>
          <p:nvPr/>
        </p:nvSpPr>
        <p:spPr>
          <a:xfrm rot="18780000">
            <a:off x="1674385" y="4411954"/>
            <a:ext cx="435824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100">
                <a:latin typeface="Raleway"/>
              </a:rPr>
              <a:t>x 23</a:t>
            </a:r>
          </a:p>
          <a:p>
            <a:endParaRPr lang="es-ES" sz="1100">
              <a:latin typeface="Raleway"/>
            </a:endParaRP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77744063-E612-4D79-8460-99B11D80D892}"/>
              </a:ext>
            </a:extLst>
          </p:cNvPr>
          <p:cNvSpPr txBox="1"/>
          <p:nvPr/>
        </p:nvSpPr>
        <p:spPr>
          <a:xfrm>
            <a:off x="904665" y="4560167"/>
            <a:ext cx="397724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100">
                <a:latin typeface="Raleway"/>
              </a:rPr>
              <a:t>19</a:t>
            </a:r>
            <a:endParaRPr lang="es-ES"/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8187C296-8CE8-4DD2-B98E-B70830AE0077}"/>
              </a:ext>
            </a:extLst>
          </p:cNvPr>
          <p:cNvSpPr txBox="1"/>
          <p:nvPr/>
        </p:nvSpPr>
        <p:spPr>
          <a:xfrm rot="16200000">
            <a:off x="422065" y="3817217"/>
            <a:ext cx="461224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100">
                <a:latin typeface="Raleway"/>
              </a:rPr>
              <a:t>256</a:t>
            </a:r>
            <a:endParaRPr lang="es-ES"/>
          </a:p>
          <a:p>
            <a:endParaRPr lang="es-ES" sz="1100">
              <a:latin typeface="Raleway"/>
            </a:endParaRPr>
          </a:p>
        </p:txBody>
      </p:sp>
      <p:grpSp>
        <p:nvGrpSpPr>
          <p:cNvPr id="69" name="Grupo 68">
            <a:extLst>
              <a:ext uri="{FF2B5EF4-FFF2-40B4-BE49-F238E27FC236}">
                <a16:creationId xmlns:a16="http://schemas.microsoft.com/office/drawing/2014/main" id="{11434067-AC9E-4E0B-B075-AB960A41433A}"/>
              </a:ext>
            </a:extLst>
          </p:cNvPr>
          <p:cNvGrpSpPr/>
          <p:nvPr/>
        </p:nvGrpSpPr>
        <p:grpSpPr>
          <a:xfrm>
            <a:off x="1972326" y="3518656"/>
            <a:ext cx="1054099" cy="747927"/>
            <a:chOff x="2569226" y="3131306"/>
            <a:chExt cx="1257299" cy="887627"/>
          </a:xfrm>
        </p:grpSpPr>
        <p:sp>
          <p:nvSpPr>
            <p:cNvPr id="62" name="Flecha: a la derecha 61">
              <a:extLst>
                <a:ext uri="{FF2B5EF4-FFF2-40B4-BE49-F238E27FC236}">
                  <a16:creationId xmlns:a16="http://schemas.microsoft.com/office/drawing/2014/main" id="{1FCD128C-114D-4EE1-BDD9-EE9C5A1441FB}"/>
                </a:ext>
              </a:extLst>
            </p:cNvPr>
            <p:cNvSpPr/>
            <p:nvPr/>
          </p:nvSpPr>
          <p:spPr>
            <a:xfrm>
              <a:off x="2937526" y="3131306"/>
              <a:ext cx="888999" cy="2462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4" name="Flecha: a la derecha 63">
              <a:extLst>
                <a:ext uri="{FF2B5EF4-FFF2-40B4-BE49-F238E27FC236}">
                  <a16:creationId xmlns:a16="http://schemas.microsoft.com/office/drawing/2014/main" id="{482C7540-6D2C-487A-A6A5-FF8966372552}"/>
                </a:ext>
              </a:extLst>
            </p:cNvPr>
            <p:cNvSpPr/>
            <p:nvPr/>
          </p:nvSpPr>
          <p:spPr>
            <a:xfrm>
              <a:off x="2810526" y="3340856"/>
              <a:ext cx="888999" cy="2462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6" name="Flecha: a la derecha 65">
              <a:extLst>
                <a:ext uri="{FF2B5EF4-FFF2-40B4-BE49-F238E27FC236}">
                  <a16:creationId xmlns:a16="http://schemas.microsoft.com/office/drawing/2014/main" id="{C0B5268A-669C-4214-9ABF-86C5BD9CF152}"/>
                </a:ext>
              </a:extLst>
            </p:cNvPr>
            <p:cNvSpPr/>
            <p:nvPr/>
          </p:nvSpPr>
          <p:spPr>
            <a:xfrm>
              <a:off x="2689876" y="3563106"/>
              <a:ext cx="888999" cy="2462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8" name="Flecha: a la derecha 67">
              <a:extLst>
                <a:ext uri="{FF2B5EF4-FFF2-40B4-BE49-F238E27FC236}">
                  <a16:creationId xmlns:a16="http://schemas.microsoft.com/office/drawing/2014/main" id="{C6ED6EB9-B1ED-4EEA-A10C-359504598665}"/>
                </a:ext>
              </a:extLst>
            </p:cNvPr>
            <p:cNvSpPr/>
            <p:nvPr/>
          </p:nvSpPr>
          <p:spPr>
            <a:xfrm>
              <a:off x="2569226" y="3772656"/>
              <a:ext cx="888999" cy="2462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0" name="CuadroTexto 69">
            <a:extLst>
              <a:ext uri="{FF2B5EF4-FFF2-40B4-BE49-F238E27FC236}">
                <a16:creationId xmlns:a16="http://schemas.microsoft.com/office/drawing/2014/main" id="{B2C2D998-5202-4B3E-88B8-2CF716F1D3C2}"/>
              </a:ext>
            </a:extLst>
          </p:cNvPr>
          <p:cNvSpPr txBox="1"/>
          <p:nvPr/>
        </p:nvSpPr>
        <p:spPr>
          <a:xfrm>
            <a:off x="3438523" y="2895787"/>
            <a:ext cx="228151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200" b="1" err="1">
                <a:latin typeface="Raleway"/>
              </a:rPr>
              <a:t>Inference</a:t>
            </a:r>
            <a:r>
              <a:rPr lang="es-ES" sz="1200" b="1">
                <a:latin typeface="Raleway"/>
              </a:rPr>
              <a:t> Mode</a:t>
            </a:r>
          </a:p>
        </p:txBody>
      </p:sp>
      <p:grpSp>
        <p:nvGrpSpPr>
          <p:cNvPr id="72" name="Grupo 71">
            <a:extLst>
              <a:ext uri="{FF2B5EF4-FFF2-40B4-BE49-F238E27FC236}">
                <a16:creationId xmlns:a16="http://schemas.microsoft.com/office/drawing/2014/main" id="{BE5F1EF8-1170-4B0E-BDAF-58555E046F25}"/>
              </a:ext>
            </a:extLst>
          </p:cNvPr>
          <p:cNvGrpSpPr/>
          <p:nvPr/>
        </p:nvGrpSpPr>
        <p:grpSpPr>
          <a:xfrm>
            <a:off x="4709175" y="3518659"/>
            <a:ext cx="1054100" cy="747923"/>
            <a:chOff x="2569225" y="3131306"/>
            <a:chExt cx="1257300" cy="887625"/>
          </a:xfrm>
        </p:grpSpPr>
        <p:sp>
          <p:nvSpPr>
            <p:cNvPr id="73" name="Flecha: a la derecha 72">
              <a:extLst>
                <a:ext uri="{FF2B5EF4-FFF2-40B4-BE49-F238E27FC236}">
                  <a16:creationId xmlns:a16="http://schemas.microsoft.com/office/drawing/2014/main" id="{53188AC3-98BE-4A1D-A213-1CEF4FDFE870}"/>
                </a:ext>
              </a:extLst>
            </p:cNvPr>
            <p:cNvSpPr/>
            <p:nvPr/>
          </p:nvSpPr>
          <p:spPr>
            <a:xfrm>
              <a:off x="2937526" y="3131306"/>
              <a:ext cx="888999" cy="2462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4" name="Flecha: a la derecha 73">
              <a:extLst>
                <a:ext uri="{FF2B5EF4-FFF2-40B4-BE49-F238E27FC236}">
                  <a16:creationId xmlns:a16="http://schemas.microsoft.com/office/drawing/2014/main" id="{0D727264-E558-48A1-A876-99C039EF850D}"/>
                </a:ext>
              </a:extLst>
            </p:cNvPr>
            <p:cNvSpPr/>
            <p:nvPr/>
          </p:nvSpPr>
          <p:spPr>
            <a:xfrm>
              <a:off x="2810526" y="3340856"/>
              <a:ext cx="888999" cy="2462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5" name="Flecha: a la derecha 74">
              <a:extLst>
                <a:ext uri="{FF2B5EF4-FFF2-40B4-BE49-F238E27FC236}">
                  <a16:creationId xmlns:a16="http://schemas.microsoft.com/office/drawing/2014/main" id="{67FC85BD-47B7-4BDB-86EA-DA2F64476789}"/>
                </a:ext>
              </a:extLst>
            </p:cNvPr>
            <p:cNvSpPr/>
            <p:nvPr/>
          </p:nvSpPr>
          <p:spPr>
            <a:xfrm>
              <a:off x="2689876" y="3563106"/>
              <a:ext cx="888999" cy="2462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6" name="Flecha: a la derecha 75">
              <a:extLst>
                <a:ext uri="{FF2B5EF4-FFF2-40B4-BE49-F238E27FC236}">
                  <a16:creationId xmlns:a16="http://schemas.microsoft.com/office/drawing/2014/main" id="{EB4784BD-298E-4885-BFEA-EFF19D25AAC4}"/>
                </a:ext>
              </a:extLst>
            </p:cNvPr>
            <p:cNvSpPr/>
            <p:nvPr/>
          </p:nvSpPr>
          <p:spPr>
            <a:xfrm>
              <a:off x="2569225" y="3772654"/>
              <a:ext cx="889000" cy="2462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8" name="Cubo 77">
            <a:extLst>
              <a:ext uri="{FF2B5EF4-FFF2-40B4-BE49-F238E27FC236}">
                <a16:creationId xmlns:a16="http://schemas.microsoft.com/office/drawing/2014/main" id="{7696E26C-DB1F-4DF9-A5F2-82A2FC1997BF}"/>
              </a:ext>
            </a:extLst>
          </p:cNvPr>
          <p:cNvSpPr/>
          <p:nvPr/>
        </p:nvSpPr>
        <p:spPr>
          <a:xfrm>
            <a:off x="5941949" y="3255898"/>
            <a:ext cx="1416050" cy="1244600"/>
          </a:xfrm>
          <a:prstGeom prst="cub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err="1">
                <a:solidFill>
                  <a:srgbClr val="FFFFFF"/>
                </a:solidFill>
                <a:latin typeface="Raleway"/>
                <a:cs typeface="Arial"/>
              </a:rPr>
              <a:t>Classification</a:t>
            </a:r>
            <a:r>
              <a:rPr lang="es-ES" sz="1100" b="1">
                <a:solidFill>
                  <a:srgbClr val="FFFFFF"/>
                </a:solidFill>
                <a:latin typeface="Raleway"/>
                <a:cs typeface="Arial"/>
              </a:rPr>
              <a:t> </a:t>
            </a:r>
            <a:r>
              <a:rPr lang="es-ES" sz="1100" b="1" err="1">
                <a:solidFill>
                  <a:srgbClr val="FFFFFF"/>
                </a:solidFill>
                <a:latin typeface="Raleway"/>
                <a:cs typeface="Arial"/>
              </a:rPr>
              <a:t>by</a:t>
            </a:r>
            <a:r>
              <a:rPr lang="es-ES" sz="1100" b="1">
                <a:solidFill>
                  <a:srgbClr val="FFFFFF"/>
                </a:solidFill>
                <a:latin typeface="Raleway"/>
                <a:cs typeface="Arial"/>
              </a:rPr>
              <a:t> </a:t>
            </a:r>
            <a:r>
              <a:rPr lang="es-ES" sz="1100" b="1" err="1">
                <a:solidFill>
                  <a:srgbClr val="FFFFFF"/>
                </a:solidFill>
                <a:latin typeface="Raleway"/>
                <a:cs typeface="Arial"/>
              </a:rPr>
              <a:t>consensus</a:t>
            </a:r>
            <a:endParaRPr lang="es-ES" sz="1200" b="1">
              <a:solidFill>
                <a:srgbClr val="FFFFFF"/>
              </a:solidFill>
              <a:latin typeface="Raleway"/>
              <a:cs typeface="Arial"/>
            </a:endParaRP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0FEAEB04-EE3F-4EDA-982C-A551C8486EB1}"/>
              </a:ext>
            </a:extLst>
          </p:cNvPr>
          <p:cNvSpPr txBox="1"/>
          <p:nvPr/>
        </p:nvSpPr>
        <p:spPr>
          <a:xfrm>
            <a:off x="7762665" y="3446857"/>
            <a:ext cx="1051774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100">
                <a:latin typeface="Raleway"/>
              </a:rPr>
              <a:t>0 - </a:t>
            </a:r>
            <a:r>
              <a:rPr lang="es-ES" sz="1100" err="1">
                <a:latin typeface="Raleway"/>
              </a:rPr>
              <a:t>Interictal</a:t>
            </a:r>
            <a:endParaRPr lang="es-ES" sz="1100" err="1"/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53E16ABB-56A4-400D-A195-1904E781ED5B}"/>
              </a:ext>
            </a:extLst>
          </p:cNvPr>
          <p:cNvSpPr txBox="1"/>
          <p:nvPr/>
        </p:nvSpPr>
        <p:spPr>
          <a:xfrm>
            <a:off x="7781715" y="3899767"/>
            <a:ext cx="696174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100">
                <a:latin typeface="Raleway"/>
              </a:rPr>
              <a:t>1 - </a:t>
            </a:r>
            <a:r>
              <a:rPr lang="es-ES" sz="1100" err="1">
                <a:latin typeface="Raleway"/>
              </a:rPr>
              <a:t>Ictal</a:t>
            </a:r>
            <a:endParaRPr lang="es-ES" sz="1200">
              <a:latin typeface="Raleway"/>
            </a:endParaRP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8928D239-36B6-400F-AA28-DD8B99F1ED2A}"/>
              </a:ext>
            </a:extLst>
          </p:cNvPr>
          <p:cNvSpPr/>
          <p:nvPr/>
        </p:nvSpPr>
        <p:spPr>
          <a:xfrm>
            <a:off x="4103031" y="1584725"/>
            <a:ext cx="952500" cy="952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>
                <a:solidFill>
                  <a:schemeClr val="tx1"/>
                </a:solidFill>
                <a:latin typeface="Raleway"/>
                <a:cs typeface="Arial"/>
              </a:rPr>
              <a:t>RNN</a:t>
            </a:r>
          </a:p>
          <a:p>
            <a:pPr algn="ctr"/>
            <a:r>
              <a:rPr lang="es-ES" err="1">
                <a:solidFill>
                  <a:schemeClr val="tx1"/>
                </a:solidFill>
                <a:latin typeface="Raleway"/>
                <a:cs typeface="Arial"/>
              </a:rPr>
              <a:t>Model</a:t>
            </a:r>
            <a:endParaRPr lang="es-ES">
              <a:solidFill>
                <a:schemeClr val="tx1"/>
              </a:solidFill>
              <a:latin typeface="Raleway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0109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51;p31">
            <a:extLst>
              <a:ext uri="{FF2B5EF4-FFF2-40B4-BE49-F238E27FC236}">
                <a16:creationId xmlns:a16="http://schemas.microsoft.com/office/drawing/2014/main" id="{60145D02-D94B-450B-8B2A-E24B961BE6F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809061" y="106675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/>
              <a:t>Recurrent Approach</a:t>
            </a:r>
          </a:p>
        </p:txBody>
      </p:sp>
      <p:sp>
        <p:nvSpPr>
          <p:cNvPr id="18" name="Google Shape;252;p31">
            <a:extLst>
              <a:ext uri="{FF2B5EF4-FFF2-40B4-BE49-F238E27FC236}">
                <a16:creationId xmlns:a16="http://schemas.microsoft.com/office/drawing/2014/main" id="{6B8F9D39-08D6-4FAD-B782-6917B46B992D}"/>
              </a:ext>
            </a:extLst>
          </p:cNvPr>
          <p:cNvSpPr txBox="1">
            <a:spLocks/>
          </p:cNvSpPr>
          <p:nvPr/>
        </p:nvSpPr>
        <p:spPr>
          <a:xfrm>
            <a:off x="2489269" y="583574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en-US"/>
              <a:t>Post inference process</a:t>
            </a:r>
            <a:endParaRPr lang="es-ES"/>
          </a:p>
        </p:txBody>
      </p:sp>
      <p:sp>
        <p:nvSpPr>
          <p:cNvPr id="20" name="Google Shape;250;p31">
            <a:extLst>
              <a:ext uri="{FF2B5EF4-FFF2-40B4-BE49-F238E27FC236}">
                <a16:creationId xmlns:a16="http://schemas.microsoft.com/office/drawing/2014/main" id="{1557F77C-B164-4F1F-A605-6F20A61AED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3850" y="952185"/>
            <a:ext cx="5497581" cy="1028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rgbClr val="155073"/>
              </a:buClr>
            </a:pPr>
            <a:r>
              <a:rPr lang="en-US" sz="1400"/>
              <a:t>Post inference function to act as a detector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200"/>
              <a:t>Analyses the consecutive outputs 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200"/>
              <a:t>Raises alarms when it detects a seizure</a:t>
            </a:r>
          </a:p>
          <a:p>
            <a:pPr marL="228600" indent="-228600">
              <a:lnSpc>
                <a:spcPct val="150000"/>
              </a:lnSpc>
              <a:spcBef>
                <a:spcPts val="0"/>
              </a:spcBef>
              <a:buClr>
                <a:srgbClr val="155073"/>
              </a:buClr>
            </a:pPr>
            <a:endParaRPr lang="en-US" sz="1200"/>
          </a:p>
          <a:p>
            <a:pPr marL="228600" indent="-228600">
              <a:spcBef>
                <a:spcPts val="0"/>
              </a:spcBef>
            </a:pPr>
            <a:endParaRPr lang="en-U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A6F63D2-9210-44B6-A8C8-01E7E60F7A7A}"/>
              </a:ext>
            </a:extLst>
          </p:cNvPr>
          <p:cNvSpPr/>
          <p:nvPr/>
        </p:nvSpPr>
        <p:spPr>
          <a:xfrm>
            <a:off x="1890059" y="2648323"/>
            <a:ext cx="1083609" cy="726142"/>
          </a:xfrm>
          <a:prstGeom prst="rect">
            <a:avLst/>
          </a:prstGeom>
          <a:solidFill>
            <a:srgbClr val="F0F78D">
              <a:alpha val="48000"/>
            </a:srgb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900">
                <a:solidFill>
                  <a:schemeClr val="tx1"/>
                </a:solidFill>
                <a:latin typeface="Raleway"/>
              </a:rPr>
              <a:t>Post-</a:t>
            </a:r>
            <a:r>
              <a:rPr lang="es-ES" sz="900" err="1">
                <a:solidFill>
                  <a:schemeClr val="tx1"/>
                </a:solidFill>
                <a:latin typeface="Raleway"/>
              </a:rPr>
              <a:t>Inference</a:t>
            </a:r>
            <a:r>
              <a:rPr lang="es-ES" sz="900">
                <a:solidFill>
                  <a:schemeClr val="tx1"/>
                </a:solidFill>
                <a:latin typeface="Raleway"/>
              </a:rPr>
              <a:t> </a:t>
            </a:r>
            <a:r>
              <a:rPr lang="es-ES" sz="900" err="1">
                <a:solidFill>
                  <a:schemeClr val="tx1"/>
                </a:solidFill>
                <a:latin typeface="Raleway"/>
              </a:rPr>
              <a:t>window</a:t>
            </a:r>
            <a:endParaRPr lang="es-ES" sz="900" err="1">
              <a:solidFill>
                <a:schemeClr val="tx1"/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3DE6B40-4619-451E-9789-A647D2927A64}"/>
              </a:ext>
            </a:extLst>
          </p:cNvPr>
          <p:cNvSpPr/>
          <p:nvPr/>
        </p:nvSpPr>
        <p:spPr>
          <a:xfrm>
            <a:off x="1649506" y="2648323"/>
            <a:ext cx="5130800" cy="29396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>
                <a:solidFill>
                  <a:schemeClr val="tx1"/>
                </a:solidFill>
                <a:latin typeface="Raleway"/>
                <a:cs typeface="Arial"/>
              </a:rPr>
              <a:t>... 0 0 0 0 1 0 0 0 0 1 1 1 1 1 1 1 0 1 1 0 0 0 0 0 1 1 0 1 0 0 0 0 ... </a:t>
            </a:r>
            <a:endParaRPr lang="es-ES">
              <a:solidFill>
                <a:schemeClr val="tx1"/>
              </a:solidFill>
              <a:latin typeface="Raleway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F6D28B6-34E3-4D38-B4AD-9706D40A1440}"/>
              </a:ext>
            </a:extLst>
          </p:cNvPr>
          <p:cNvSpPr txBox="1"/>
          <p:nvPr/>
        </p:nvSpPr>
        <p:spPr>
          <a:xfrm>
            <a:off x="44637" y="2664945"/>
            <a:ext cx="1710764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100" b="1" err="1">
                <a:latin typeface="Raleway"/>
              </a:rPr>
              <a:t>Prediction</a:t>
            </a:r>
            <a:endParaRPr lang="es-ES" b="1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C3FC28B-F4D6-4B83-960E-C6EA0A640EBB}"/>
              </a:ext>
            </a:extLst>
          </p:cNvPr>
          <p:cNvSpPr txBox="1"/>
          <p:nvPr/>
        </p:nvSpPr>
        <p:spPr>
          <a:xfrm>
            <a:off x="1044574" y="3667125"/>
            <a:ext cx="6515100" cy="10156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ES" sz="1200" err="1">
                <a:latin typeface="Raleway"/>
              </a:rPr>
              <a:t>If</a:t>
            </a:r>
            <a:r>
              <a:rPr lang="es-ES" sz="1200">
                <a:latin typeface="Raleway"/>
              </a:rPr>
              <a:t> </a:t>
            </a:r>
            <a:r>
              <a:rPr lang="es-ES" sz="1200" err="1">
                <a:latin typeface="Raleway"/>
              </a:rPr>
              <a:t>the</a:t>
            </a:r>
            <a:r>
              <a:rPr lang="es-ES" sz="1200">
                <a:latin typeface="Raleway"/>
              </a:rPr>
              <a:t> </a:t>
            </a:r>
            <a:r>
              <a:rPr lang="es-ES" sz="1200" err="1">
                <a:latin typeface="Raleway"/>
              </a:rPr>
              <a:t>proportion</a:t>
            </a:r>
            <a:r>
              <a:rPr lang="es-ES" sz="1200">
                <a:latin typeface="Raleway"/>
              </a:rPr>
              <a:t> </a:t>
            </a:r>
            <a:r>
              <a:rPr lang="es-ES" sz="1200" err="1">
                <a:latin typeface="Raleway"/>
              </a:rPr>
              <a:t>of</a:t>
            </a:r>
            <a:r>
              <a:rPr lang="es-ES" sz="1200">
                <a:latin typeface="Raleway"/>
              </a:rPr>
              <a:t> </a:t>
            </a:r>
            <a:r>
              <a:rPr lang="es-ES" sz="1200" err="1">
                <a:latin typeface="Raleway"/>
              </a:rPr>
              <a:t>ones</a:t>
            </a:r>
            <a:r>
              <a:rPr lang="es-ES" sz="1200">
                <a:latin typeface="Raleway"/>
              </a:rPr>
              <a:t> </a:t>
            </a:r>
            <a:r>
              <a:rPr lang="es-ES" sz="1200" err="1">
                <a:latin typeface="Raleway"/>
              </a:rPr>
              <a:t>inside</a:t>
            </a:r>
            <a:r>
              <a:rPr lang="es-ES" sz="1200">
                <a:latin typeface="Raleway"/>
              </a:rPr>
              <a:t> </a:t>
            </a:r>
            <a:r>
              <a:rPr lang="es-ES" sz="1200" err="1">
                <a:latin typeface="Raleway"/>
              </a:rPr>
              <a:t>the</a:t>
            </a:r>
            <a:r>
              <a:rPr lang="es-ES" sz="1200">
                <a:latin typeface="Raleway"/>
              </a:rPr>
              <a:t> </a:t>
            </a:r>
            <a:r>
              <a:rPr lang="es-ES" sz="1200" err="1">
                <a:latin typeface="Raleway"/>
              </a:rPr>
              <a:t>post-inference</a:t>
            </a:r>
            <a:r>
              <a:rPr lang="es-ES" sz="1200">
                <a:latin typeface="Raleway"/>
              </a:rPr>
              <a:t> </a:t>
            </a:r>
            <a:r>
              <a:rPr lang="es-ES" sz="1200" err="1">
                <a:latin typeface="Raleway"/>
              </a:rPr>
              <a:t>window</a:t>
            </a:r>
            <a:r>
              <a:rPr lang="es-ES" sz="1200">
                <a:latin typeface="Raleway"/>
              </a:rPr>
              <a:t> </a:t>
            </a:r>
            <a:r>
              <a:rPr lang="es-ES" sz="1200" err="1">
                <a:latin typeface="Raleway"/>
              </a:rPr>
              <a:t>while</a:t>
            </a:r>
            <a:r>
              <a:rPr lang="es-ES" sz="1200">
                <a:latin typeface="Raleway"/>
              </a:rPr>
              <a:t> </a:t>
            </a:r>
            <a:r>
              <a:rPr lang="es-ES" sz="1200" err="1">
                <a:latin typeface="Raleway"/>
              </a:rPr>
              <a:t>being</a:t>
            </a:r>
            <a:r>
              <a:rPr lang="es-ES" sz="1200">
                <a:latin typeface="Raleway"/>
              </a:rPr>
              <a:t> in </a:t>
            </a:r>
            <a:r>
              <a:rPr lang="es-ES" sz="1200" err="1">
                <a:latin typeface="Raleway"/>
              </a:rPr>
              <a:t>the</a:t>
            </a:r>
            <a:r>
              <a:rPr lang="es-ES" sz="1200">
                <a:latin typeface="Raleway"/>
              </a:rPr>
              <a:t> </a:t>
            </a:r>
            <a:r>
              <a:rPr lang="es-ES" sz="1200" b="1" err="1">
                <a:latin typeface="Raleway"/>
              </a:rPr>
              <a:t>Interictal</a:t>
            </a:r>
            <a:r>
              <a:rPr lang="es-ES" sz="1200" b="1">
                <a:latin typeface="Raleway"/>
              </a:rPr>
              <a:t> </a:t>
            </a:r>
            <a:r>
              <a:rPr lang="es-ES" sz="1200" err="1">
                <a:latin typeface="Raleway"/>
              </a:rPr>
              <a:t>state</a:t>
            </a:r>
            <a:r>
              <a:rPr lang="es-ES" sz="1200">
                <a:latin typeface="Raleway"/>
              </a:rPr>
              <a:t> </a:t>
            </a:r>
            <a:r>
              <a:rPr lang="es-ES" sz="1200" err="1">
                <a:latin typeface="Raleway"/>
              </a:rPr>
              <a:t>is</a:t>
            </a:r>
            <a:r>
              <a:rPr lang="es-ES" sz="1200">
                <a:latin typeface="Raleway"/>
              </a:rPr>
              <a:t> </a:t>
            </a:r>
            <a:r>
              <a:rPr lang="es-ES" sz="1200" err="1">
                <a:latin typeface="Raleway"/>
              </a:rPr>
              <a:t>greater</a:t>
            </a:r>
            <a:r>
              <a:rPr lang="es-ES" sz="1200">
                <a:latin typeface="Raleway"/>
              </a:rPr>
              <a:t> </a:t>
            </a:r>
            <a:r>
              <a:rPr lang="es-ES" sz="1200" err="1">
                <a:latin typeface="Raleway"/>
              </a:rPr>
              <a:t>than</a:t>
            </a:r>
            <a:r>
              <a:rPr lang="es-ES" sz="1200">
                <a:latin typeface="Raleway"/>
              </a:rPr>
              <a:t> </a:t>
            </a:r>
            <a:r>
              <a:rPr lang="es-ES" sz="1200" b="1" err="1">
                <a:solidFill>
                  <a:schemeClr val="bg2"/>
                </a:solidFill>
                <a:latin typeface="Raleway"/>
              </a:rPr>
              <a:t>alpha_pos</a:t>
            </a:r>
            <a:r>
              <a:rPr lang="es-ES" sz="1200" b="1">
                <a:latin typeface="Raleway"/>
              </a:rPr>
              <a:t>, </a:t>
            </a:r>
            <a:r>
              <a:rPr lang="es-ES" sz="1200" err="1">
                <a:latin typeface="Raleway"/>
              </a:rPr>
              <a:t>it</a:t>
            </a:r>
            <a:r>
              <a:rPr lang="es-ES" sz="1200">
                <a:latin typeface="Raleway"/>
              </a:rPr>
              <a:t> </a:t>
            </a:r>
            <a:r>
              <a:rPr lang="es-ES" sz="1200" err="1">
                <a:latin typeface="Raleway"/>
              </a:rPr>
              <a:t>makes</a:t>
            </a:r>
            <a:r>
              <a:rPr lang="es-ES" sz="1200">
                <a:latin typeface="Raleway"/>
              </a:rPr>
              <a:t> </a:t>
            </a:r>
            <a:r>
              <a:rPr lang="es-ES" sz="1200" err="1">
                <a:latin typeface="Raleway"/>
              </a:rPr>
              <a:t>the</a:t>
            </a:r>
            <a:r>
              <a:rPr lang="es-ES" sz="1200">
                <a:latin typeface="Raleway"/>
              </a:rPr>
              <a:t> </a:t>
            </a:r>
            <a:r>
              <a:rPr lang="es-ES" sz="1200" err="1">
                <a:latin typeface="Raleway"/>
              </a:rPr>
              <a:t>transition</a:t>
            </a:r>
            <a:r>
              <a:rPr lang="es-ES" sz="1200">
                <a:latin typeface="Raleway"/>
              </a:rPr>
              <a:t> </a:t>
            </a:r>
            <a:r>
              <a:rPr lang="es-ES" sz="1200" err="1">
                <a:latin typeface="Raleway"/>
              </a:rPr>
              <a:t>from</a:t>
            </a:r>
            <a:r>
              <a:rPr lang="es-ES" sz="1200">
                <a:latin typeface="Raleway"/>
              </a:rPr>
              <a:t> </a:t>
            </a:r>
            <a:r>
              <a:rPr lang="es-ES" sz="1200" err="1">
                <a:latin typeface="Raleway"/>
              </a:rPr>
              <a:t>Interictal</a:t>
            </a:r>
            <a:r>
              <a:rPr lang="es-ES" sz="1200">
                <a:latin typeface="Raleway"/>
              </a:rPr>
              <a:t> </a:t>
            </a:r>
            <a:r>
              <a:rPr lang="es-ES" sz="1200" err="1">
                <a:latin typeface="Raleway"/>
              </a:rPr>
              <a:t>to</a:t>
            </a:r>
            <a:r>
              <a:rPr lang="es-ES" sz="1200">
                <a:latin typeface="Raleway"/>
              </a:rPr>
              <a:t> </a:t>
            </a:r>
            <a:r>
              <a:rPr lang="es-ES" sz="1200" err="1">
                <a:latin typeface="Raleway"/>
              </a:rPr>
              <a:t>Ictal</a:t>
            </a:r>
            <a:r>
              <a:rPr lang="es-ES" sz="1200">
                <a:latin typeface="Raleway"/>
              </a:rPr>
              <a:t>: T.0.1</a:t>
            </a:r>
            <a:endParaRPr lang="es-ES"/>
          </a:p>
          <a:p>
            <a:pPr algn="just"/>
            <a:endParaRPr lang="es-ES" sz="1200">
              <a:latin typeface="Raleway"/>
            </a:endParaRPr>
          </a:p>
          <a:p>
            <a:pPr algn="just"/>
            <a:r>
              <a:rPr lang="es-ES" sz="1200" err="1">
                <a:latin typeface="Raleway"/>
              </a:rPr>
              <a:t>If</a:t>
            </a:r>
            <a:r>
              <a:rPr lang="es-ES" sz="1200">
                <a:latin typeface="Raleway"/>
              </a:rPr>
              <a:t> </a:t>
            </a:r>
            <a:r>
              <a:rPr lang="es-ES" sz="1200" err="1">
                <a:latin typeface="Raleway"/>
              </a:rPr>
              <a:t>the</a:t>
            </a:r>
            <a:r>
              <a:rPr lang="es-ES" sz="1200">
                <a:latin typeface="Raleway"/>
              </a:rPr>
              <a:t> </a:t>
            </a:r>
            <a:r>
              <a:rPr lang="es-ES" sz="1200" err="1">
                <a:latin typeface="Raleway"/>
              </a:rPr>
              <a:t>proportion</a:t>
            </a:r>
            <a:r>
              <a:rPr lang="es-ES" sz="1200">
                <a:latin typeface="Raleway"/>
              </a:rPr>
              <a:t> </a:t>
            </a:r>
            <a:r>
              <a:rPr lang="es-ES" sz="1200" err="1">
                <a:latin typeface="Raleway"/>
              </a:rPr>
              <a:t>of</a:t>
            </a:r>
            <a:r>
              <a:rPr lang="es-ES" sz="1200">
                <a:latin typeface="Raleway"/>
              </a:rPr>
              <a:t> </a:t>
            </a:r>
            <a:r>
              <a:rPr lang="es-ES" sz="1200" err="1">
                <a:latin typeface="Raleway"/>
              </a:rPr>
              <a:t>ones</a:t>
            </a:r>
            <a:r>
              <a:rPr lang="es-ES" sz="1200">
                <a:latin typeface="Raleway"/>
              </a:rPr>
              <a:t> </a:t>
            </a:r>
            <a:r>
              <a:rPr lang="es-ES" sz="1200" err="1">
                <a:latin typeface="Raleway"/>
              </a:rPr>
              <a:t>inside</a:t>
            </a:r>
            <a:r>
              <a:rPr lang="es-ES" sz="1200">
                <a:latin typeface="Raleway"/>
              </a:rPr>
              <a:t> </a:t>
            </a:r>
            <a:r>
              <a:rPr lang="es-ES" sz="1200" err="1">
                <a:latin typeface="Raleway"/>
              </a:rPr>
              <a:t>the</a:t>
            </a:r>
            <a:r>
              <a:rPr lang="es-ES" sz="1200">
                <a:latin typeface="Raleway"/>
              </a:rPr>
              <a:t> </a:t>
            </a:r>
            <a:r>
              <a:rPr lang="es-ES" sz="1200" err="1">
                <a:latin typeface="Raleway"/>
              </a:rPr>
              <a:t>post-inference</a:t>
            </a:r>
            <a:r>
              <a:rPr lang="es-ES" sz="1200">
                <a:latin typeface="Raleway"/>
              </a:rPr>
              <a:t> </a:t>
            </a:r>
            <a:r>
              <a:rPr lang="es-ES" sz="1200" err="1">
                <a:latin typeface="Raleway"/>
              </a:rPr>
              <a:t>window</a:t>
            </a:r>
            <a:r>
              <a:rPr lang="es-ES" sz="1200">
                <a:latin typeface="Raleway"/>
              </a:rPr>
              <a:t> </a:t>
            </a:r>
            <a:r>
              <a:rPr lang="es-ES" sz="1200" err="1">
                <a:latin typeface="Raleway"/>
              </a:rPr>
              <a:t>while</a:t>
            </a:r>
            <a:r>
              <a:rPr lang="es-ES" sz="1200">
                <a:latin typeface="Raleway"/>
              </a:rPr>
              <a:t> </a:t>
            </a:r>
            <a:r>
              <a:rPr lang="es-ES" sz="1200" err="1">
                <a:latin typeface="Raleway"/>
              </a:rPr>
              <a:t>being</a:t>
            </a:r>
            <a:r>
              <a:rPr lang="es-ES" sz="1200">
                <a:latin typeface="Raleway"/>
              </a:rPr>
              <a:t> in </a:t>
            </a:r>
            <a:r>
              <a:rPr lang="es-ES" sz="1200" err="1">
                <a:latin typeface="Raleway"/>
              </a:rPr>
              <a:t>the</a:t>
            </a:r>
            <a:r>
              <a:rPr lang="es-ES" sz="1200">
                <a:latin typeface="Raleway"/>
              </a:rPr>
              <a:t> </a:t>
            </a:r>
            <a:r>
              <a:rPr lang="es-ES" sz="1200" b="1" err="1">
                <a:latin typeface="Raleway"/>
              </a:rPr>
              <a:t>Ictal</a:t>
            </a:r>
            <a:r>
              <a:rPr lang="es-ES" sz="1200" b="1">
                <a:latin typeface="Raleway"/>
              </a:rPr>
              <a:t> </a:t>
            </a:r>
            <a:r>
              <a:rPr lang="es-ES" sz="1200" err="1">
                <a:latin typeface="Raleway"/>
              </a:rPr>
              <a:t>state</a:t>
            </a:r>
            <a:r>
              <a:rPr lang="es-ES" sz="1200">
                <a:latin typeface="Raleway"/>
              </a:rPr>
              <a:t> </a:t>
            </a:r>
            <a:r>
              <a:rPr lang="es-ES" sz="1200" err="1">
                <a:latin typeface="Raleway"/>
              </a:rPr>
              <a:t>is</a:t>
            </a:r>
            <a:r>
              <a:rPr lang="es-ES" sz="1200">
                <a:latin typeface="Raleway"/>
              </a:rPr>
              <a:t> </a:t>
            </a:r>
            <a:r>
              <a:rPr lang="es-ES" sz="1200" err="1">
                <a:latin typeface="Raleway"/>
              </a:rPr>
              <a:t>lower</a:t>
            </a:r>
            <a:r>
              <a:rPr lang="es-ES" sz="1200">
                <a:latin typeface="Raleway"/>
              </a:rPr>
              <a:t> </a:t>
            </a:r>
            <a:r>
              <a:rPr lang="es-ES" sz="1200" err="1">
                <a:latin typeface="Raleway"/>
              </a:rPr>
              <a:t>than</a:t>
            </a:r>
            <a:r>
              <a:rPr lang="es-ES" sz="1200">
                <a:latin typeface="Raleway"/>
              </a:rPr>
              <a:t> </a:t>
            </a:r>
            <a:r>
              <a:rPr lang="es-ES" sz="1200" b="1" err="1">
                <a:solidFill>
                  <a:schemeClr val="bg2"/>
                </a:solidFill>
                <a:latin typeface="Raleway"/>
              </a:rPr>
              <a:t>alpha_neg</a:t>
            </a:r>
            <a:r>
              <a:rPr lang="es-ES" sz="1200" b="1">
                <a:latin typeface="Raleway"/>
              </a:rPr>
              <a:t>, </a:t>
            </a:r>
            <a:r>
              <a:rPr lang="es-ES" sz="1200" err="1">
                <a:latin typeface="Raleway"/>
              </a:rPr>
              <a:t>it</a:t>
            </a:r>
            <a:r>
              <a:rPr lang="es-ES" sz="1200">
                <a:latin typeface="Raleway"/>
              </a:rPr>
              <a:t> </a:t>
            </a:r>
            <a:r>
              <a:rPr lang="es-ES" sz="1200" err="1">
                <a:latin typeface="Raleway"/>
              </a:rPr>
              <a:t>makes</a:t>
            </a:r>
            <a:r>
              <a:rPr lang="es-ES" sz="1200">
                <a:latin typeface="Raleway"/>
              </a:rPr>
              <a:t> </a:t>
            </a:r>
            <a:r>
              <a:rPr lang="es-ES" sz="1200" err="1">
                <a:latin typeface="Raleway"/>
              </a:rPr>
              <a:t>the</a:t>
            </a:r>
            <a:r>
              <a:rPr lang="es-ES" sz="1200">
                <a:latin typeface="Raleway"/>
              </a:rPr>
              <a:t> </a:t>
            </a:r>
            <a:r>
              <a:rPr lang="es-ES" sz="1200" err="1">
                <a:latin typeface="Raleway"/>
              </a:rPr>
              <a:t>transition</a:t>
            </a:r>
            <a:r>
              <a:rPr lang="es-ES" sz="1200">
                <a:latin typeface="Raleway"/>
              </a:rPr>
              <a:t> </a:t>
            </a:r>
            <a:r>
              <a:rPr lang="es-ES" sz="1200" err="1">
                <a:latin typeface="Raleway"/>
              </a:rPr>
              <a:t>from</a:t>
            </a:r>
            <a:r>
              <a:rPr lang="es-ES" sz="1200">
                <a:latin typeface="Raleway"/>
              </a:rPr>
              <a:t> </a:t>
            </a:r>
            <a:r>
              <a:rPr lang="es-ES" sz="1200" err="1">
                <a:latin typeface="Raleway"/>
              </a:rPr>
              <a:t>Ictal</a:t>
            </a:r>
            <a:r>
              <a:rPr lang="es-ES" sz="1200">
                <a:latin typeface="Raleway"/>
              </a:rPr>
              <a:t> </a:t>
            </a:r>
            <a:r>
              <a:rPr lang="es-ES" sz="1200" err="1">
                <a:latin typeface="Raleway"/>
              </a:rPr>
              <a:t>to</a:t>
            </a:r>
            <a:r>
              <a:rPr lang="es-ES" sz="1200">
                <a:latin typeface="Raleway"/>
              </a:rPr>
              <a:t> </a:t>
            </a:r>
            <a:r>
              <a:rPr lang="es-ES" sz="1200" err="1">
                <a:latin typeface="Raleway"/>
              </a:rPr>
              <a:t>Interctal</a:t>
            </a:r>
            <a:r>
              <a:rPr lang="es-ES" sz="1200">
                <a:latin typeface="Raleway"/>
              </a:rPr>
              <a:t>: T.1.0</a:t>
            </a:r>
            <a:endParaRPr lang="es-ES">
              <a:latin typeface="Raleway"/>
            </a:endParaRPr>
          </a:p>
        </p:txBody>
      </p:sp>
      <p:pic>
        <p:nvPicPr>
          <p:cNvPr id="7" name="Imagen 7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50E23A5E-778F-4891-A2E7-DEE34A628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00" y="966378"/>
            <a:ext cx="2609850" cy="1383812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995C69B1-5ABA-436F-8236-4418EF092E89}"/>
              </a:ext>
            </a:extLst>
          </p:cNvPr>
          <p:cNvCxnSpPr/>
          <p:nvPr/>
        </p:nvCxnSpPr>
        <p:spPr>
          <a:xfrm flipV="1">
            <a:off x="1890993" y="3460936"/>
            <a:ext cx="10824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3089BC0A-C490-4E4C-AB42-C154F89903F0}"/>
              </a:ext>
            </a:extLst>
          </p:cNvPr>
          <p:cNvSpPr/>
          <p:nvPr/>
        </p:nvSpPr>
        <p:spPr>
          <a:xfrm>
            <a:off x="1649506" y="2318870"/>
            <a:ext cx="5130800" cy="29396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>
                <a:solidFill>
                  <a:schemeClr val="tx1"/>
                </a:solidFill>
                <a:latin typeface="Raleway"/>
                <a:cs typeface="Arial"/>
              </a:rPr>
              <a:t>... 0 0 0 0 0 0 0 0 0 1 1 1 1 1 1 1 1 1 1 0 0 0 0 0 0 0 0 0 0 0 0 0 ... </a:t>
            </a:r>
            <a:endParaRPr lang="es-ES">
              <a:solidFill>
                <a:schemeClr val="tx1"/>
              </a:solidFill>
              <a:latin typeface="Raleway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4937BAC-6BBA-425C-A095-F0B36B8B1B69}"/>
              </a:ext>
            </a:extLst>
          </p:cNvPr>
          <p:cNvSpPr txBox="1"/>
          <p:nvPr/>
        </p:nvSpPr>
        <p:spPr>
          <a:xfrm>
            <a:off x="44637" y="2335492"/>
            <a:ext cx="1710764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100" b="1" err="1">
                <a:latin typeface="Raleway"/>
              </a:rPr>
              <a:t>Ground</a:t>
            </a:r>
            <a:r>
              <a:rPr lang="es-ES" sz="1100" b="1">
                <a:latin typeface="Raleway"/>
              </a:rPr>
              <a:t> </a:t>
            </a:r>
            <a:r>
              <a:rPr lang="es-ES" sz="1100" b="1" err="1">
                <a:latin typeface="Raleway"/>
              </a:rPr>
              <a:t>Truth</a:t>
            </a:r>
            <a:endParaRPr lang="es-ES" sz="1100" b="1">
              <a:latin typeface="Raleway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88D0569-87E6-48DD-9E82-B0D1DA7DD4C2}"/>
              </a:ext>
            </a:extLst>
          </p:cNvPr>
          <p:cNvSpPr txBox="1"/>
          <p:nvPr/>
        </p:nvSpPr>
        <p:spPr>
          <a:xfrm>
            <a:off x="3022227" y="3301253"/>
            <a:ext cx="1936377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100" b="1" err="1">
                <a:solidFill>
                  <a:schemeClr val="bg2"/>
                </a:solidFill>
                <a:latin typeface="Raleway"/>
              </a:rPr>
              <a:t>Inference</a:t>
            </a:r>
            <a:r>
              <a:rPr lang="es-ES" sz="1100" b="1">
                <a:solidFill>
                  <a:schemeClr val="bg2"/>
                </a:solidFill>
                <a:latin typeface="Raleway"/>
              </a:rPr>
              <a:t> </a:t>
            </a:r>
            <a:r>
              <a:rPr lang="es-ES" sz="1100" b="1" err="1">
                <a:solidFill>
                  <a:schemeClr val="bg2"/>
                </a:solidFill>
                <a:latin typeface="Raleway"/>
              </a:rPr>
              <a:t>window</a:t>
            </a:r>
            <a:r>
              <a:rPr lang="es-ES" sz="1100" b="1">
                <a:solidFill>
                  <a:schemeClr val="bg2"/>
                </a:solidFill>
                <a:latin typeface="Raleway"/>
              </a:rPr>
              <a:t> </a:t>
            </a:r>
            <a:r>
              <a:rPr lang="es-ES" sz="1100" b="1" err="1">
                <a:solidFill>
                  <a:schemeClr val="bg2"/>
                </a:solidFill>
                <a:latin typeface="Raleway"/>
              </a:rPr>
              <a:t>length</a:t>
            </a:r>
            <a:endParaRPr lang="es-ES" sz="1100">
              <a:solidFill>
                <a:schemeClr val="bg2"/>
              </a:solidFill>
            </a:endParaRPr>
          </a:p>
        </p:txBody>
      </p:sp>
      <p:sp>
        <p:nvSpPr>
          <p:cNvPr id="12" name="Abrir corchete 11">
            <a:extLst>
              <a:ext uri="{FF2B5EF4-FFF2-40B4-BE49-F238E27FC236}">
                <a16:creationId xmlns:a16="http://schemas.microsoft.com/office/drawing/2014/main" id="{D0F2D4C8-8EB9-404A-8158-144E1E29EE4F}"/>
              </a:ext>
            </a:extLst>
          </p:cNvPr>
          <p:cNvSpPr/>
          <p:nvPr/>
        </p:nvSpPr>
        <p:spPr>
          <a:xfrm rot="5400000" flipV="1">
            <a:off x="3592449" y="1904441"/>
            <a:ext cx="121023" cy="658905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D065C27-E941-4614-9B6B-4CA048AEE0F2}"/>
              </a:ext>
            </a:extLst>
          </p:cNvPr>
          <p:cNvSpPr txBox="1"/>
          <p:nvPr/>
        </p:nvSpPr>
        <p:spPr>
          <a:xfrm>
            <a:off x="2921374" y="1929653"/>
            <a:ext cx="1546413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100" b="1" err="1">
                <a:solidFill>
                  <a:schemeClr val="bg2"/>
                </a:solidFill>
                <a:latin typeface="Raleway"/>
              </a:rPr>
              <a:t>Detection</a:t>
            </a:r>
            <a:r>
              <a:rPr lang="es-ES" sz="1100" b="1">
                <a:solidFill>
                  <a:schemeClr val="bg2"/>
                </a:solidFill>
                <a:latin typeface="Raleway"/>
              </a:rPr>
              <a:t> </a:t>
            </a:r>
            <a:r>
              <a:rPr lang="es-ES" sz="1100" b="1" err="1">
                <a:solidFill>
                  <a:schemeClr val="bg2"/>
                </a:solidFill>
                <a:latin typeface="Raleway"/>
              </a:rPr>
              <a:t>threshold</a:t>
            </a:r>
            <a:endParaRPr lang="es-ES" err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677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>
            <a:spLocks noGrp="1"/>
          </p:cNvSpPr>
          <p:nvPr>
            <p:ph type="body" idx="3"/>
          </p:nvPr>
        </p:nvSpPr>
        <p:spPr>
          <a:xfrm>
            <a:off x="933449" y="819150"/>
            <a:ext cx="1692900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/>
              <a:t>Contents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08" name="Google Shape;208;p27"/>
          <p:cNvCxnSpPr/>
          <p:nvPr/>
        </p:nvCxnSpPr>
        <p:spPr>
          <a:xfrm rot="10800000" flipH="1">
            <a:off x="2874634" y="1971864"/>
            <a:ext cx="3321300" cy="9900"/>
          </a:xfrm>
          <a:prstGeom prst="straightConnector1">
            <a:avLst/>
          </a:prstGeom>
          <a:noFill/>
          <a:ln w="9525" cap="flat" cmpd="sng">
            <a:solidFill>
              <a:srgbClr val="2AAAC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9" name="Google Shape;209;p27"/>
          <p:cNvSpPr txBox="1"/>
          <p:nvPr/>
        </p:nvSpPr>
        <p:spPr>
          <a:xfrm>
            <a:off x="2874634" y="1512051"/>
            <a:ext cx="25719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>
                <a:solidFill>
                  <a:srgbClr val="2AAACB"/>
                </a:solidFill>
                <a:latin typeface="Raleway"/>
              </a:rPr>
              <a:t>Epilepsy Detection</a:t>
            </a:r>
          </a:p>
        </p:txBody>
      </p:sp>
      <p:cxnSp>
        <p:nvCxnSpPr>
          <p:cNvPr id="210" name="Google Shape;210;p27"/>
          <p:cNvCxnSpPr/>
          <p:nvPr/>
        </p:nvCxnSpPr>
        <p:spPr>
          <a:xfrm rot="10800000" flipH="1">
            <a:off x="2874634" y="2441589"/>
            <a:ext cx="3321300" cy="9900"/>
          </a:xfrm>
          <a:prstGeom prst="straightConnector1">
            <a:avLst/>
          </a:prstGeom>
          <a:noFill/>
          <a:ln w="9525" cap="flat" cmpd="sng">
            <a:solidFill>
              <a:srgbClr val="2AAAC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1" name="Google Shape;211;p27"/>
          <p:cNvSpPr txBox="1"/>
          <p:nvPr/>
        </p:nvSpPr>
        <p:spPr>
          <a:xfrm>
            <a:off x="2874634" y="2022117"/>
            <a:ext cx="275793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AAACB"/>
                </a:solidFill>
                <a:latin typeface="Raleway"/>
                <a:sym typeface="Raleway"/>
              </a:rPr>
              <a:t>Dataset</a:t>
            </a:r>
            <a:endParaRPr lang="es-ES"/>
          </a:p>
        </p:txBody>
      </p:sp>
      <p:cxnSp>
        <p:nvCxnSpPr>
          <p:cNvPr id="212" name="Google Shape;212;p27"/>
          <p:cNvCxnSpPr/>
          <p:nvPr/>
        </p:nvCxnSpPr>
        <p:spPr>
          <a:xfrm rot="10800000" flipH="1">
            <a:off x="2874634" y="2901414"/>
            <a:ext cx="3321300" cy="9900"/>
          </a:xfrm>
          <a:prstGeom prst="straightConnector1">
            <a:avLst/>
          </a:prstGeom>
          <a:noFill/>
          <a:ln w="9525" cap="flat" cmpd="sng">
            <a:solidFill>
              <a:srgbClr val="2AAAC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3" name="Google Shape;213;p27"/>
          <p:cNvSpPr txBox="1"/>
          <p:nvPr/>
        </p:nvSpPr>
        <p:spPr>
          <a:xfrm>
            <a:off x="2874634" y="2488666"/>
            <a:ext cx="25719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>
                <a:solidFill>
                  <a:srgbClr val="2AAACB"/>
                </a:solidFill>
                <a:latin typeface="Raleway"/>
                <a:sym typeface="Raleway"/>
              </a:rPr>
              <a:t>Recurrent approach</a:t>
            </a:r>
            <a:endParaRPr lang="en-US" sz="1600">
              <a:solidFill>
                <a:srgbClr val="2AAACB"/>
              </a:solidFill>
              <a:latin typeface="Raleway"/>
            </a:endParaRPr>
          </a:p>
        </p:txBody>
      </p:sp>
      <p:cxnSp>
        <p:nvCxnSpPr>
          <p:cNvPr id="214" name="Google Shape;214;p27"/>
          <p:cNvCxnSpPr/>
          <p:nvPr/>
        </p:nvCxnSpPr>
        <p:spPr>
          <a:xfrm rot="10800000" flipH="1">
            <a:off x="2874634" y="3379164"/>
            <a:ext cx="3321300" cy="9900"/>
          </a:xfrm>
          <a:prstGeom prst="straightConnector1">
            <a:avLst/>
          </a:prstGeom>
          <a:noFill/>
          <a:ln w="9525" cap="flat" cmpd="sng">
            <a:solidFill>
              <a:srgbClr val="2AAAC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5" name="Google Shape;215;p27"/>
          <p:cNvSpPr txBox="1"/>
          <p:nvPr/>
        </p:nvSpPr>
        <p:spPr>
          <a:xfrm>
            <a:off x="2874633" y="2966416"/>
            <a:ext cx="2924907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>
                <a:solidFill>
                  <a:srgbClr val="2AAACB"/>
                </a:solidFill>
                <a:latin typeface="Raleway"/>
                <a:sym typeface="Raleway"/>
              </a:rPr>
              <a:t>Convolutional approach</a:t>
            </a:r>
            <a:endParaRPr lang="es-ES"/>
          </a:p>
        </p:txBody>
      </p:sp>
      <p:cxnSp>
        <p:nvCxnSpPr>
          <p:cNvPr id="216" name="Google Shape;216;p27"/>
          <p:cNvCxnSpPr/>
          <p:nvPr/>
        </p:nvCxnSpPr>
        <p:spPr>
          <a:xfrm rot="10800000" flipH="1">
            <a:off x="2874634" y="3856914"/>
            <a:ext cx="3321300" cy="9900"/>
          </a:xfrm>
          <a:prstGeom prst="straightConnector1">
            <a:avLst/>
          </a:prstGeom>
          <a:noFill/>
          <a:ln w="9525" cap="flat" cmpd="sng">
            <a:solidFill>
              <a:srgbClr val="2AAAC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7" name="Google Shape;217;p27"/>
          <p:cNvSpPr txBox="1"/>
          <p:nvPr/>
        </p:nvSpPr>
        <p:spPr>
          <a:xfrm>
            <a:off x="2874634" y="3430719"/>
            <a:ext cx="25719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AAACB"/>
                </a:solidFill>
                <a:latin typeface="Raleway"/>
              </a:rPr>
              <a:t>Resources</a:t>
            </a:r>
          </a:p>
        </p:txBody>
      </p:sp>
      <p:sp>
        <p:nvSpPr>
          <p:cNvPr id="218" name="Google Shape;218;p27"/>
          <p:cNvSpPr txBox="1"/>
          <p:nvPr/>
        </p:nvSpPr>
        <p:spPr>
          <a:xfrm>
            <a:off x="5446534" y="2910376"/>
            <a:ext cx="7497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2AAACB"/>
                </a:solidFill>
                <a:latin typeface="Raleway"/>
                <a:sym typeface="Raleway"/>
              </a:rPr>
              <a:t>23</a:t>
            </a:r>
            <a:endParaRPr sz="1200" dirty="0"/>
          </a:p>
        </p:txBody>
      </p:sp>
      <p:sp>
        <p:nvSpPr>
          <p:cNvPr id="219" name="Google Shape;219;p27"/>
          <p:cNvSpPr txBox="1"/>
          <p:nvPr/>
        </p:nvSpPr>
        <p:spPr>
          <a:xfrm>
            <a:off x="5446534" y="2431701"/>
            <a:ext cx="7497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2AAACB"/>
                </a:solidFill>
                <a:latin typeface="Raleway"/>
                <a:sym typeface="Raleway"/>
              </a:rPr>
              <a:t>13</a:t>
            </a:r>
            <a:endParaRPr lang="en-US" sz="1600" dirty="0">
              <a:solidFill>
                <a:srgbClr val="2AAACB"/>
              </a:solidFill>
              <a:latin typeface="Raleway"/>
            </a:endParaRPr>
          </a:p>
        </p:txBody>
      </p:sp>
      <p:sp>
        <p:nvSpPr>
          <p:cNvPr id="220" name="Google Shape;220;p27"/>
          <p:cNvSpPr txBox="1"/>
          <p:nvPr/>
        </p:nvSpPr>
        <p:spPr>
          <a:xfrm>
            <a:off x="5446534" y="1979901"/>
            <a:ext cx="7497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2AAACB"/>
                </a:solidFill>
                <a:latin typeface="Raleway"/>
                <a:sym typeface="Raleway"/>
              </a:rPr>
              <a:t>7</a:t>
            </a:r>
            <a:endParaRPr lang="en-US" sz="1600" dirty="0">
              <a:solidFill>
                <a:srgbClr val="2AAACB"/>
              </a:solidFill>
              <a:latin typeface="Raleway"/>
            </a:endParaRPr>
          </a:p>
        </p:txBody>
      </p:sp>
      <p:sp>
        <p:nvSpPr>
          <p:cNvPr id="221" name="Google Shape;221;p27"/>
          <p:cNvSpPr txBox="1"/>
          <p:nvPr/>
        </p:nvSpPr>
        <p:spPr>
          <a:xfrm>
            <a:off x="5446534" y="1510176"/>
            <a:ext cx="7497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AAACB"/>
                </a:solidFill>
                <a:latin typeface="Raleway"/>
                <a:sym typeface="Raleway"/>
              </a:rPr>
              <a:t>3</a:t>
            </a:r>
            <a:endParaRPr lang="en-US" sz="1600">
              <a:solidFill>
                <a:srgbClr val="2AAACB"/>
              </a:solidFill>
              <a:latin typeface="Raleway"/>
            </a:endParaRPr>
          </a:p>
        </p:txBody>
      </p:sp>
      <p:sp>
        <p:nvSpPr>
          <p:cNvPr id="222" name="Google Shape;222;p27"/>
          <p:cNvSpPr txBox="1"/>
          <p:nvPr/>
        </p:nvSpPr>
        <p:spPr>
          <a:xfrm>
            <a:off x="5446534" y="3383651"/>
            <a:ext cx="7497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2AAACB"/>
                </a:solidFill>
                <a:latin typeface="Raleway"/>
              </a:rPr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81307164"/>
      </p:ext>
    </p:extLst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51;p31">
            <a:extLst>
              <a:ext uri="{FF2B5EF4-FFF2-40B4-BE49-F238E27FC236}">
                <a16:creationId xmlns:a16="http://schemas.microsoft.com/office/drawing/2014/main" id="{60145D02-D94B-450B-8B2A-E24B961BE6F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809061" y="106675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/>
              <a:t>Recurrent Approach</a:t>
            </a:r>
          </a:p>
        </p:txBody>
      </p: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F25A0F04-E5FB-421F-8914-9CE131465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6248" y="1809388"/>
            <a:ext cx="3722570" cy="1356881"/>
          </a:xfrm>
        </p:spPr>
        <p:txBody>
          <a:bodyPr/>
          <a:lstStyle/>
          <a:p>
            <a:r>
              <a:rPr lang="es-ES" sz="1400" err="1"/>
              <a:t>Post-inference</a:t>
            </a:r>
            <a:r>
              <a:rPr lang="es-ES" sz="1400"/>
              <a:t> </a:t>
            </a:r>
            <a:r>
              <a:rPr lang="es-ES" sz="1400" err="1"/>
              <a:t>window</a:t>
            </a:r>
            <a:r>
              <a:rPr lang="es-ES" sz="1400"/>
              <a:t> </a:t>
            </a:r>
            <a:r>
              <a:rPr lang="es-ES" sz="1400" err="1"/>
              <a:t>accuracy</a:t>
            </a:r>
            <a:endParaRPr lang="es-ES" sz="1400"/>
          </a:p>
          <a:p>
            <a:r>
              <a:rPr lang="es-ES" sz="1400" err="1"/>
              <a:t>Percentage</a:t>
            </a:r>
            <a:r>
              <a:rPr lang="es-ES" sz="1400"/>
              <a:t> </a:t>
            </a:r>
            <a:r>
              <a:rPr lang="es-ES" sz="1400" err="1"/>
              <a:t>of</a:t>
            </a:r>
            <a:r>
              <a:rPr lang="es-ES" sz="1400"/>
              <a:t> </a:t>
            </a:r>
            <a:r>
              <a:rPr lang="es-ES" sz="1400" err="1"/>
              <a:t>detected</a:t>
            </a:r>
            <a:r>
              <a:rPr lang="es-ES" sz="1400"/>
              <a:t> </a:t>
            </a:r>
            <a:r>
              <a:rPr lang="es-ES" sz="1400" err="1"/>
              <a:t>seizures</a:t>
            </a:r>
            <a:endParaRPr lang="es-ES" sz="1400"/>
          </a:p>
          <a:p>
            <a:r>
              <a:rPr lang="es-ES" sz="1400" err="1"/>
              <a:t>Average</a:t>
            </a:r>
            <a:r>
              <a:rPr lang="es-ES" sz="1400"/>
              <a:t> </a:t>
            </a:r>
            <a:r>
              <a:rPr lang="es-ES" sz="1400" err="1"/>
              <a:t>Latency</a:t>
            </a:r>
            <a:r>
              <a:rPr lang="es-ES" sz="1400"/>
              <a:t> (in </a:t>
            </a:r>
            <a:r>
              <a:rPr lang="es-ES" sz="1400" err="1"/>
              <a:t>seconds</a:t>
            </a:r>
            <a:r>
              <a:rPr lang="es-ES" sz="1400"/>
              <a:t>)</a:t>
            </a:r>
          </a:p>
          <a:p>
            <a:r>
              <a:rPr lang="es-ES" sz="1400"/>
              <a:t>False </a:t>
            </a:r>
            <a:r>
              <a:rPr lang="es-ES" sz="1400" err="1"/>
              <a:t>Alarms</a:t>
            </a:r>
            <a:r>
              <a:rPr lang="es-ES" sz="1400"/>
              <a:t> per </a:t>
            </a:r>
            <a:r>
              <a:rPr lang="es-ES" sz="1400" err="1"/>
              <a:t>hour</a:t>
            </a:r>
            <a:endParaRPr lang="es-ES" sz="1400"/>
          </a:p>
          <a:p>
            <a:endParaRPr lang="es-ES"/>
          </a:p>
          <a:p>
            <a:endParaRPr lang="es-ES"/>
          </a:p>
        </p:txBody>
      </p:sp>
      <p:sp>
        <p:nvSpPr>
          <p:cNvPr id="14" name="Marcador de texto 4">
            <a:extLst>
              <a:ext uri="{FF2B5EF4-FFF2-40B4-BE49-F238E27FC236}">
                <a16:creationId xmlns:a16="http://schemas.microsoft.com/office/drawing/2014/main" id="{90E0141D-5C20-4FFE-AA1C-6A90082983E6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2361522" y="664256"/>
            <a:ext cx="4163457" cy="221850"/>
          </a:xfrm>
        </p:spPr>
        <p:txBody>
          <a:bodyPr/>
          <a:lstStyle/>
          <a:p>
            <a:r>
              <a:rPr lang="es-ES" err="1"/>
              <a:t>Metrics</a:t>
            </a:r>
          </a:p>
        </p:txBody>
      </p:sp>
      <p:sp>
        <p:nvSpPr>
          <p:cNvPr id="16" name="Marcador de texto 2">
            <a:extLst>
              <a:ext uri="{FF2B5EF4-FFF2-40B4-BE49-F238E27FC236}">
                <a16:creationId xmlns:a16="http://schemas.microsoft.com/office/drawing/2014/main" id="{C40DD813-6670-4168-83CB-1228BD183032}"/>
              </a:ext>
            </a:extLst>
          </p:cNvPr>
          <p:cNvSpPr txBox="1">
            <a:spLocks/>
          </p:cNvSpPr>
          <p:nvPr/>
        </p:nvSpPr>
        <p:spPr>
          <a:xfrm>
            <a:off x="813337" y="1807147"/>
            <a:ext cx="2754382" cy="120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97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797B9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3178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F8F"/>
              </a:buClr>
              <a:buSzPts val="1625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400" err="1"/>
              <a:t>Accuracy</a:t>
            </a:r>
            <a:endParaRPr lang="es-ES" sz="1400"/>
          </a:p>
          <a:p>
            <a:r>
              <a:rPr lang="es-ES" sz="1400"/>
              <a:t>Macro F1-score</a:t>
            </a:r>
          </a:p>
          <a:p>
            <a:r>
              <a:rPr lang="es-ES" sz="1400" err="1"/>
              <a:t>Balanced</a:t>
            </a:r>
            <a:r>
              <a:rPr lang="es-ES" sz="1400"/>
              <a:t> </a:t>
            </a:r>
            <a:r>
              <a:rPr lang="es-ES" sz="1400" err="1"/>
              <a:t>Accuracy</a:t>
            </a:r>
            <a:endParaRPr lang="es-ES" sz="1400"/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0123D4ED-4146-49B6-BCD5-0AB02AB2F2AB}"/>
              </a:ext>
            </a:extLst>
          </p:cNvPr>
          <p:cNvSpPr txBox="1">
            <a:spLocks/>
          </p:cNvSpPr>
          <p:nvPr/>
        </p:nvSpPr>
        <p:spPr>
          <a:xfrm>
            <a:off x="1144563" y="1390397"/>
            <a:ext cx="2220357" cy="242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100" err="1"/>
              <a:t>Classifier</a:t>
            </a:r>
            <a:r>
              <a:rPr lang="es-ES" sz="1100"/>
              <a:t> </a:t>
            </a:r>
            <a:r>
              <a:rPr lang="es-ES" sz="1100" err="1"/>
              <a:t>Metrics</a:t>
            </a:r>
            <a:endParaRPr lang="es-ES" sz="1050" err="1"/>
          </a:p>
        </p:txBody>
      </p:sp>
      <p:sp>
        <p:nvSpPr>
          <p:cNvPr id="20" name="Marcador de texto 4">
            <a:extLst>
              <a:ext uri="{FF2B5EF4-FFF2-40B4-BE49-F238E27FC236}">
                <a16:creationId xmlns:a16="http://schemas.microsoft.com/office/drawing/2014/main" id="{92417D7E-81BA-4DD2-9122-197856CF8EE3}"/>
              </a:ext>
            </a:extLst>
          </p:cNvPr>
          <p:cNvSpPr txBox="1">
            <a:spLocks/>
          </p:cNvSpPr>
          <p:nvPr/>
        </p:nvSpPr>
        <p:spPr>
          <a:xfrm>
            <a:off x="4929909" y="1390397"/>
            <a:ext cx="2825475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100"/>
              <a:t>Post </a:t>
            </a:r>
            <a:r>
              <a:rPr lang="es-ES" sz="1100" err="1"/>
              <a:t>Inference</a:t>
            </a:r>
            <a:r>
              <a:rPr lang="es-ES" sz="1100"/>
              <a:t> </a:t>
            </a:r>
            <a:r>
              <a:rPr lang="es-ES" sz="1100" err="1"/>
              <a:t>process</a:t>
            </a:r>
            <a:r>
              <a:rPr lang="es-ES" sz="1100"/>
              <a:t> </a:t>
            </a:r>
            <a:r>
              <a:rPr lang="es-ES" sz="1100" err="1"/>
              <a:t>Metrics</a:t>
            </a:r>
            <a:endParaRPr lang="es-ES" sz="1100"/>
          </a:p>
        </p:txBody>
      </p:sp>
      <p:sp>
        <p:nvSpPr>
          <p:cNvPr id="22" name="Marcador de texto 2">
            <a:extLst>
              <a:ext uri="{FF2B5EF4-FFF2-40B4-BE49-F238E27FC236}">
                <a16:creationId xmlns:a16="http://schemas.microsoft.com/office/drawing/2014/main" id="{79AA2606-970A-48F5-9B42-0943D5201AD8}"/>
              </a:ext>
            </a:extLst>
          </p:cNvPr>
          <p:cNvSpPr txBox="1">
            <a:spLocks/>
          </p:cNvSpPr>
          <p:nvPr/>
        </p:nvSpPr>
        <p:spPr>
          <a:xfrm>
            <a:off x="813336" y="3098065"/>
            <a:ext cx="3924275" cy="933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397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797B9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3178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F8F"/>
              </a:buClr>
              <a:buSzPts val="1625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400" err="1"/>
              <a:t>Metrics</a:t>
            </a:r>
            <a:r>
              <a:rPr lang="es-ES" sz="1400"/>
              <a:t> at </a:t>
            </a:r>
            <a:r>
              <a:rPr lang="es-ES" sz="1400" err="1"/>
              <a:t>two</a:t>
            </a:r>
            <a:r>
              <a:rPr lang="es-ES" sz="1400"/>
              <a:t> </a:t>
            </a:r>
            <a:r>
              <a:rPr lang="es-ES" sz="1400" err="1"/>
              <a:t>levels</a:t>
            </a:r>
            <a:endParaRPr lang="es-ES" sz="1400"/>
          </a:p>
          <a:p>
            <a:pPr lvl="1">
              <a:buSzPts val="2000"/>
            </a:pPr>
            <a:r>
              <a:rPr lang="es-ES" sz="1200" err="1"/>
              <a:t>Channel</a:t>
            </a:r>
            <a:r>
              <a:rPr lang="es-ES" sz="1200"/>
              <a:t> </a:t>
            </a:r>
            <a:r>
              <a:rPr lang="es-ES" sz="1200" err="1"/>
              <a:t>independent</a:t>
            </a:r>
            <a:endParaRPr lang="es-ES" sz="1200"/>
          </a:p>
          <a:p>
            <a:pPr lvl="1">
              <a:buSzPts val="2000"/>
            </a:pPr>
            <a:r>
              <a:rPr lang="es-ES" sz="1200"/>
              <a:t>Ensemble: </a:t>
            </a:r>
            <a:r>
              <a:rPr lang="es-ES" sz="1200" err="1"/>
              <a:t>all</a:t>
            </a:r>
            <a:r>
              <a:rPr lang="es-ES" sz="1200"/>
              <a:t> 23 </a:t>
            </a:r>
            <a:r>
              <a:rPr lang="es-ES" sz="1200" err="1"/>
              <a:t>channels</a:t>
            </a:r>
            <a:r>
              <a:rPr lang="es-ES" sz="1200"/>
              <a:t> </a:t>
            </a:r>
            <a:r>
              <a:rPr lang="es-ES" sz="1200" err="1"/>
              <a:t>combined</a:t>
            </a:r>
            <a:endParaRPr lang="es-ES" sz="1200"/>
          </a:p>
        </p:txBody>
      </p:sp>
    </p:spTree>
    <p:extLst>
      <p:ext uri="{BB962C8B-B14F-4D97-AF65-F5344CB8AC3E}">
        <p14:creationId xmlns:p14="http://schemas.microsoft.com/office/powerpoint/2010/main" val="2195708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51;p31">
            <a:extLst>
              <a:ext uri="{FF2B5EF4-FFF2-40B4-BE49-F238E27FC236}">
                <a16:creationId xmlns:a16="http://schemas.microsoft.com/office/drawing/2014/main" id="{60145D02-D94B-450B-8B2A-E24B961BE6F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809061" y="106675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/>
              <a:t>Recurrent Approach</a:t>
            </a:r>
          </a:p>
        </p:txBody>
      </p:sp>
      <p:sp>
        <p:nvSpPr>
          <p:cNvPr id="14" name="Marcador de texto 4">
            <a:extLst>
              <a:ext uri="{FF2B5EF4-FFF2-40B4-BE49-F238E27FC236}">
                <a16:creationId xmlns:a16="http://schemas.microsoft.com/office/drawing/2014/main" id="{90E0141D-5C20-4FFE-AA1C-6A90082983E6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2347772" y="494564"/>
            <a:ext cx="4163457" cy="447881"/>
          </a:xfrm>
        </p:spPr>
        <p:txBody>
          <a:bodyPr/>
          <a:lstStyle/>
          <a:p>
            <a:r>
              <a:rPr lang="es-ES" err="1"/>
              <a:t>Results</a:t>
            </a:r>
            <a:endParaRPr lang="es-ES"/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0123D4ED-4146-49B6-BCD5-0AB02AB2F2AB}"/>
              </a:ext>
            </a:extLst>
          </p:cNvPr>
          <p:cNvSpPr txBox="1">
            <a:spLocks/>
          </p:cNvSpPr>
          <p:nvPr/>
        </p:nvSpPr>
        <p:spPr>
          <a:xfrm>
            <a:off x="1080349" y="1030721"/>
            <a:ext cx="2220357" cy="242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050" err="1"/>
              <a:t>Experiment</a:t>
            </a:r>
            <a:r>
              <a:rPr lang="es-ES" sz="1050"/>
              <a:t> </a:t>
            </a:r>
            <a:r>
              <a:rPr lang="es-ES" sz="1050" err="1"/>
              <a:t>configuration</a:t>
            </a:r>
            <a:endParaRPr lang="es-ES" sz="1050"/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54442CB2-DAD4-488D-A8A3-43F7EA7BD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845364"/>
              </p:ext>
            </p:extLst>
          </p:nvPr>
        </p:nvGraphicFramePr>
        <p:xfrm>
          <a:off x="1271792" y="1550401"/>
          <a:ext cx="6598409" cy="794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079">
                  <a:extLst>
                    <a:ext uri="{9D8B030D-6E8A-4147-A177-3AD203B41FA5}">
                      <a16:colId xmlns:a16="http://schemas.microsoft.com/office/drawing/2014/main" val="3181176438"/>
                    </a:ext>
                  </a:extLst>
                </a:gridCol>
                <a:gridCol w="687519">
                  <a:extLst>
                    <a:ext uri="{9D8B030D-6E8A-4147-A177-3AD203B41FA5}">
                      <a16:colId xmlns:a16="http://schemas.microsoft.com/office/drawing/2014/main" val="726468087"/>
                    </a:ext>
                  </a:extLst>
                </a:gridCol>
                <a:gridCol w="1003777">
                  <a:extLst>
                    <a:ext uri="{9D8B030D-6E8A-4147-A177-3AD203B41FA5}">
                      <a16:colId xmlns:a16="http://schemas.microsoft.com/office/drawing/2014/main" val="3308696910"/>
                    </a:ext>
                  </a:extLst>
                </a:gridCol>
                <a:gridCol w="831898">
                  <a:extLst>
                    <a:ext uri="{9D8B030D-6E8A-4147-A177-3AD203B41FA5}">
                      <a16:colId xmlns:a16="http://schemas.microsoft.com/office/drawing/2014/main" val="366483181"/>
                    </a:ext>
                  </a:extLst>
                </a:gridCol>
                <a:gridCol w="983152">
                  <a:extLst>
                    <a:ext uri="{9D8B030D-6E8A-4147-A177-3AD203B41FA5}">
                      <a16:colId xmlns:a16="http://schemas.microsoft.com/office/drawing/2014/main" val="1644920825"/>
                    </a:ext>
                  </a:extLst>
                </a:gridCol>
                <a:gridCol w="845648">
                  <a:extLst>
                    <a:ext uri="{9D8B030D-6E8A-4147-A177-3AD203B41FA5}">
                      <a16:colId xmlns:a16="http://schemas.microsoft.com/office/drawing/2014/main" val="1702850755"/>
                    </a:ext>
                  </a:extLst>
                </a:gridCol>
                <a:gridCol w="740336">
                  <a:extLst>
                    <a:ext uri="{9D8B030D-6E8A-4147-A177-3AD203B41FA5}">
                      <a16:colId xmlns:a16="http://schemas.microsoft.com/office/drawing/2014/main" val="4240684920"/>
                    </a:ext>
                  </a:extLst>
                </a:gridCol>
              </a:tblGrid>
              <a:tr h="395277">
                <a:tc>
                  <a:txBody>
                    <a:bodyPr/>
                    <a:lstStyle/>
                    <a:p>
                      <a:pPr algn="ctr"/>
                      <a:r>
                        <a:rPr lang="es-ES" sz="1100" err="1">
                          <a:latin typeface="Raleway" pitchFamily="2" charset="0"/>
                        </a:rPr>
                        <a:t>Window</a:t>
                      </a:r>
                      <a:r>
                        <a:rPr lang="es-ES" sz="1100">
                          <a:latin typeface="Raleway" pitchFamily="2" charset="0"/>
                        </a:rPr>
                        <a:t> </a:t>
                      </a:r>
                      <a:r>
                        <a:rPr lang="es-ES" sz="1100" err="1">
                          <a:latin typeface="Raleway" pitchFamily="2" charset="0"/>
                        </a:rPr>
                        <a:t>Length</a:t>
                      </a:r>
                      <a:r>
                        <a:rPr lang="es-ES" sz="1100">
                          <a:latin typeface="Raleway" pitchFamily="2" charset="0"/>
                        </a:rPr>
                        <a:t> 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latin typeface="Raleway" pitchFamily="2" charset="0"/>
                        </a:rPr>
                        <a:t>Shift 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err="1">
                          <a:latin typeface="Raleway" pitchFamily="2" charset="0"/>
                        </a:rPr>
                        <a:t>Timesteps</a:t>
                      </a:r>
                      <a:endParaRPr lang="es-ES" sz="11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err="1">
                          <a:latin typeface="Raleway" pitchFamily="2" charset="0"/>
                        </a:rPr>
                        <a:t>Model</a:t>
                      </a:r>
                      <a:endParaRPr lang="es-ES" sz="11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err="1">
                          <a:latin typeface="Raleway" pitchFamily="2" charset="0"/>
                        </a:rPr>
                        <a:t>Optimizer</a:t>
                      </a:r>
                      <a:endParaRPr lang="es-ES" sz="11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err="1">
                          <a:latin typeface="Raleway" pitchFamily="2" charset="0"/>
                        </a:rPr>
                        <a:t>Initial</a:t>
                      </a:r>
                      <a:r>
                        <a:rPr lang="es-ES" sz="1100">
                          <a:latin typeface="Raleway" pitchFamily="2" charset="0"/>
                        </a:rPr>
                        <a:t> 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err="1">
                          <a:latin typeface="Raleway" pitchFamily="2" charset="0"/>
                        </a:rPr>
                        <a:t>Epochs</a:t>
                      </a:r>
                      <a:endParaRPr lang="es-ES" sz="1100">
                        <a:latin typeface="Raleway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5970239"/>
                  </a:ext>
                </a:extLst>
              </a:tr>
              <a:tr h="398951"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latin typeface="Raleway" pitchFamily="2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latin typeface="Raleway" pitchFamily="2" charset="0"/>
                        </a:rPr>
                        <a:t>0,5</a:t>
                      </a:r>
                    </a:p>
                  </a:txBody>
                  <a:tcPr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latin typeface="Raleway" pitchFamily="2" charset="0"/>
                        </a:rPr>
                        <a:t>19</a:t>
                      </a:r>
                    </a:p>
                  </a:txBody>
                  <a:tcPr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latin typeface="Raleway"/>
                        </a:rPr>
                        <a:t>GRU</a:t>
                      </a:r>
                      <a:endParaRPr lang="es-ES" sz="1100">
                        <a:latin typeface="Raleway" pitchFamily="2" charset="0"/>
                      </a:endParaRPr>
                    </a:p>
                  </a:txBody>
                  <a:tcPr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latin typeface="Raleway" pitchFamily="2" charset="0"/>
                        </a:rPr>
                        <a:t>Adam</a:t>
                      </a:r>
                    </a:p>
                  </a:txBody>
                  <a:tcPr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latin typeface="Raleway" pitchFamily="2" charset="0"/>
                        </a:rPr>
                        <a:t>0,0001</a:t>
                      </a:r>
                    </a:p>
                  </a:txBody>
                  <a:tcPr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latin typeface="Raleway" pitchFamily="2" charset="0"/>
                        </a:rPr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574628"/>
                  </a:ext>
                </a:extLst>
              </a:tr>
            </a:tbl>
          </a:graphicData>
        </a:graphic>
      </p:graphicFrame>
      <p:sp>
        <p:nvSpPr>
          <p:cNvPr id="13" name="Marcador de texto 4">
            <a:extLst>
              <a:ext uri="{FF2B5EF4-FFF2-40B4-BE49-F238E27FC236}">
                <a16:creationId xmlns:a16="http://schemas.microsoft.com/office/drawing/2014/main" id="{CB8BFAE5-028E-4843-B016-F474649D3CD8}"/>
              </a:ext>
            </a:extLst>
          </p:cNvPr>
          <p:cNvSpPr txBox="1">
            <a:spLocks/>
          </p:cNvSpPr>
          <p:nvPr/>
        </p:nvSpPr>
        <p:spPr>
          <a:xfrm>
            <a:off x="1080348" y="2798872"/>
            <a:ext cx="2220357" cy="242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050"/>
              <a:t>Post-</a:t>
            </a:r>
            <a:r>
              <a:rPr lang="es-ES" sz="1050" err="1"/>
              <a:t>Inference</a:t>
            </a:r>
            <a:r>
              <a:rPr lang="es-ES" sz="1050"/>
              <a:t> </a:t>
            </a:r>
            <a:r>
              <a:rPr lang="es-ES" sz="1050" err="1"/>
              <a:t>Parameters</a:t>
            </a:r>
            <a:endParaRPr lang="es-ES" sz="1050"/>
          </a:p>
        </p:txBody>
      </p:sp>
      <p:graphicFrame>
        <p:nvGraphicFramePr>
          <p:cNvPr id="15" name="Tabla 5">
            <a:extLst>
              <a:ext uri="{FF2B5EF4-FFF2-40B4-BE49-F238E27FC236}">
                <a16:creationId xmlns:a16="http://schemas.microsoft.com/office/drawing/2014/main" id="{1A12EC1B-BB34-4781-88E6-10ECF700A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133791"/>
              </p:ext>
            </p:extLst>
          </p:nvPr>
        </p:nvGraphicFramePr>
        <p:xfrm>
          <a:off x="1809060" y="3251112"/>
          <a:ext cx="5334258" cy="825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862">
                  <a:extLst>
                    <a:ext uri="{9D8B030D-6E8A-4147-A177-3AD203B41FA5}">
                      <a16:colId xmlns:a16="http://schemas.microsoft.com/office/drawing/2014/main" val="3181176438"/>
                    </a:ext>
                  </a:extLst>
                </a:gridCol>
                <a:gridCol w="1071263">
                  <a:extLst>
                    <a:ext uri="{9D8B030D-6E8A-4147-A177-3AD203B41FA5}">
                      <a16:colId xmlns:a16="http://schemas.microsoft.com/office/drawing/2014/main" val="726468087"/>
                    </a:ext>
                  </a:extLst>
                </a:gridCol>
                <a:gridCol w="1167803">
                  <a:extLst>
                    <a:ext uri="{9D8B030D-6E8A-4147-A177-3AD203B41FA5}">
                      <a16:colId xmlns:a16="http://schemas.microsoft.com/office/drawing/2014/main" val="3308696910"/>
                    </a:ext>
                  </a:extLst>
                </a:gridCol>
                <a:gridCol w="1101330">
                  <a:extLst>
                    <a:ext uri="{9D8B030D-6E8A-4147-A177-3AD203B41FA5}">
                      <a16:colId xmlns:a16="http://schemas.microsoft.com/office/drawing/2014/main" val="366483181"/>
                    </a:ext>
                  </a:extLst>
                </a:gridCol>
              </a:tblGrid>
              <a:tr h="395277"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latin typeface="Raleway" pitchFamily="2" charset="0"/>
                        </a:rPr>
                        <a:t>Post-</a:t>
                      </a:r>
                      <a:r>
                        <a:rPr lang="es-ES" sz="1100" err="1">
                          <a:latin typeface="Raleway" pitchFamily="2" charset="0"/>
                        </a:rPr>
                        <a:t>Inference</a:t>
                      </a:r>
                      <a:r>
                        <a:rPr lang="es-ES" sz="1100">
                          <a:latin typeface="Raleway" pitchFamily="2" charset="0"/>
                        </a:rPr>
                        <a:t> </a:t>
                      </a:r>
                      <a:r>
                        <a:rPr lang="es-ES" sz="1100" err="1">
                          <a:latin typeface="Raleway" pitchFamily="2" charset="0"/>
                        </a:rPr>
                        <a:t>Window</a:t>
                      </a:r>
                      <a:r>
                        <a:rPr lang="es-ES" sz="1100">
                          <a:latin typeface="Raleway" pitchFamily="2" charset="0"/>
                        </a:rPr>
                        <a:t> </a:t>
                      </a:r>
                      <a:r>
                        <a:rPr lang="es-ES" sz="1100" err="1">
                          <a:latin typeface="Raleway" pitchFamily="2" charset="0"/>
                        </a:rPr>
                        <a:t>Length</a:t>
                      </a:r>
                      <a:r>
                        <a:rPr lang="es-ES" sz="1100">
                          <a:latin typeface="Raleway" pitchFamily="2" charset="0"/>
                        </a:rPr>
                        <a:t> (in </a:t>
                      </a:r>
                      <a:r>
                        <a:rPr lang="es-ES" sz="1100" err="1">
                          <a:latin typeface="Raleway" pitchFamily="2" charset="0"/>
                        </a:rPr>
                        <a:t>timesteps</a:t>
                      </a:r>
                      <a:r>
                        <a:rPr lang="es-ES" sz="1100">
                          <a:latin typeface="Raleway" pitchFamily="2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err="1">
                          <a:latin typeface="Raleway" pitchFamily="2" charset="0"/>
                        </a:rPr>
                        <a:t>Alpha_pos</a:t>
                      </a:r>
                      <a:endParaRPr lang="es-ES" sz="11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err="1">
                          <a:latin typeface="Raleway" pitchFamily="2" charset="0"/>
                        </a:rPr>
                        <a:t>Alpha_neg</a:t>
                      </a:r>
                      <a:endParaRPr lang="es-ES" sz="11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err="1">
                          <a:latin typeface="Raleway" pitchFamily="2" charset="0"/>
                        </a:rPr>
                        <a:t>Detection</a:t>
                      </a:r>
                      <a:r>
                        <a:rPr lang="es-ES" sz="1100">
                          <a:latin typeface="Raleway" pitchFamily="2" charset="0"/>
                        </a:rPr>
                        <a:t> </a:t>
                      </a:r>
                      <a:r>
                        <a:rPr lang="es-ES" sz="1100" err="1">
                          <a:latin typeface="Raleway" pitchFamily="2" charset="0"/>
                        </a:rPr>
                        <a:t>Threshold</a:t>
                      </a:r>
                      <a:r>
                        <a:rPr lang="es-ES" sz="1100">
                          <a:latin typeface="Raleway" pitchFamily="2" charset="0"/>
                        </a:rPr>
                        <a:t> (s)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5970239"/>
                  </a:ext>
                </a:extLst>
              </a:tr>
              <a:tr h="398951"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latin typeface="Raleway" pitchFamily="2" charset="0"/>
                        </a:rPr>
                        <a:t>20</a:t>
                      </a:r>
                    </a:p>
                  </a:txBody>
                  <a:tcPr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latin typeface="Raleway" pitchFamily="2" charset="0"/>
                        </a:rPr>
                        <a:t>0,4</a:t>
                      </a:r>
                    </a:p>
                  </a:txBody>
                  <a:tcPr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latin typeface="Raleway" pitchFamily="2" charset="0"/>
                        </a:rPr>
                        <a:t>0,4</a:t>
                      </a:r>
                    </a:p>
                  </a:txBody>
                  <a:tcPr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latin typeface="Raleway" pitchFamily="2" charset="0"/>
                        </a:rPr>
                        <a:t>20</a:t>
                      </a:r>
                    </a:p>
                  </a:txBody>
                  <a:tcPr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574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097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51;p31">
            <a:extLst>
              <a:ext uri="{FF2B5EF4-FFF2-40B4-BE49-F238E27FC236}">
                <a16:creationId xmlns:a16="http://schemas.microsoft.com/office/drawing/2014/main" id="{60145D02-D94B-450B-8B2A-E24B961BE6F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809061" y="106675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/>
              <a:t>Recurrent Approach</a:t>
            </a:r>
          </a:p>
        </p:txBody>
      </p:sp>
      <p:sp>
        <p:nvSpPr>
          <p:cNvPr id="14" name="Marcador de texto 4">
            <a:extLst>
              <a:ext uri="{FF2B5EF4-FFF2-40B4-BE49-F238E27FC236}">
                <a16:creationId xmlns:a16="http://schemas.microsoft.com/office/drawing/2014/main" id="{90E0141D-5C20-4FFE-AA1C-6A90082983E6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2361522" y="664256"/>
            <a:ext cx="4163457" cy="221850"/>
          </a:xfrm>
        </p:spPr>
        <p:txBody>
          <a:bodyPr/>
          <a:lstStyle/>
          <a:p>
            <a:r>
              <a:rPr lang="es-ES" err="1"/>
              <a:t>Results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E158BA77-CAA1-4A38-ADD4-EB89D499D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638301"/>
              </p:ext>
            </p:extLst>
          </p:nvPr>
        </p:nvGraphicFramePr>
        <p:xfrm>
          <a:off x="-6723" y="658905"/>
          <a:ext cx="9141206" cy="4108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218">
                  <a:extLst>
                    <a:ext uri="{9D8B030D-6E8A-4147-A177-3AD203B41FA5}">
                      <a16:colId xmlns:a16="http://schemas.microsoft.com/office/drawing/2014/main" val="3026697022"/>
                    </a:ext>
                  </a:extLst>
                </a:gridCol>
                <a:gridCol w="611840">
                  <a:extLst>
                    <a:ext uri="{9D8B030D-6E8A-4147-A177-3AD203B41FA5}">
                      <a16:colId xmlns:a16="http://schemas.microsoft.com/office/drawing/2014/main" val="1592211216"/>
                    </a:ext>
                  </a:extLst>
                </a:gridCol>
                <a:gridCol w="705970">
                  <a:extLst>
                    <a:ext uri="{9D8B030D-6E8A-4147-A177-3AD203B41FA5}">
                      <a16:colId xmlns:a16="http://schemas.microsoft.com/office/drawing/2014/main" val="2959558868"/>
                    </a:ext>
                  </a:extLst>
                </a:gridCol>
                <a:gridCol w="726137">
                  <a:extLst>
                    <a:ext uri="{9D8B030D-6E8A-4147-A177-3AD203B41FA5}">
                      <a16:colId xmlns:a16="http://schemas.microsoft.com/office/drawing/2014/main" val="3915942222"/>
                    </a:ext>
                  </a:extLst>
                </a:gridCol>
                <a:gridCol w="638735">
                  <a:extLst>
                    <a:ext uri="{9D8B030D-6E8A-4147-A177-3AD203B41FA5}">
                      <a16:colId xmlns:a16="http://schemas.microsoft.com/office/drawing/2014/main" val="41272565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676931235"/>
                    </a:ext>
                  </a:extLst>
                </a:gridCol>
                <a:gridCol w="786652">
                  <a:extLst>
                    <a:ext uri="{9D8B030D-6E8A-4147-A177-3AD203B41FA5}">
                      <a16:colId xmlns:a16="http://schemas.microsoft.com/office/drawing/2014/main" val="3171038269"/>
                    </a:ext>
                  </a:extLst>
                </a:gridCol>
                <a:gridCol w="780381">
                  <a:extLst>
                    <a:ext uri="{9D8B030D-6E8A-4147-A177-3AD203B41FA5}">
                      <a16:colId xmlns:a16="http://schemas.microsoft.com/office/drawing/2014/main" val="213525206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928382524"/>
                    </a:ext>
                  </a:extLst>
                </a:gridCol>
                <a:gridCol w="739588">
                  <a:extLst>
                    <a:ext uri="{9D8B030D-6E8A-4147-A177-3AD203B41FA5}">
                      <a16:colId xmlns:a16="http://schemas.microsoft.com/office/drawing/2014/main" val="2548528983"/>
                    </a:ext>
                  </a:extLst>
                </a:gridCol>
                <a:gridCol w="692522">
                  <a:extLst>
                    <a:ext uri="{9D8B030D-6E8A-4147-A177-3AD203B41FA5}">
                      <a16:colId xmlns:a16="http://schemas.microsoft.com/office/drawing/2014/main" val="3580157518"/>
                    </a:ext>
                  </a:extLst>
                </a:gridCol>
                <a:gridCol w="699247">
                  <a:extLst>
                    <a:ext uri="{9D8B030D-6E8A-4147-A177-3AD203B41FA5}">
                      <a16:colId xmlns:a16="http://schemas.microsoft.com/office/drawing/2014/main" val="3593080572"/>
                    </a:ext>
                  </a:extLst>
                </a:gridCol>
                <a:gridCol w="624316">
                  <a:extLst>
                    <a:ext uri="{9D8B030D-6E8A-4147-A177-3AD203B41FA5}">
                      <a16:colId xmlns:a16="http://schemas.microsoft.com/office/drawing/2014/main" val="2405275995"/>
                    </a:ext>
                  </a:extLst>
                </a:gridCol>
              </a:tblGrid>
              <a:tr h="373479">
                <a:tc>
                  <a:txBody>
                    <a:bodyPr/>
                    <a:lstStyle/>
                    <a:p>
                      <a:pPr algn="ctr"/>
                      <a:endParaRPr lang="es-ES" sz="900">
                        <a:latin typeface="Raleway"/>
                      </a:endParaRP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100" b="1">
                          <a:latin typeface="Raleway"/>
                        </a:rPr>
                        <a:t>Test</a:t>
                      </a:r>
                      <a:endParaRPr lang="es-ES" sz="1100" b="1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100" b="1">
                          <a:latin typeface="Raleway"/>
                        </a:rPr>
                        <a:t>Post-</a:t>
                      </a:r>
                      <a:r>
                        <a:rPr lang="es-ES" sz="1100" b="1" err="1">
                          <a:latin typeface="Raleway"/>
                        </a:rPr>
                        <a:t>Inference</a:t>
                      </a:r>
                      <a:r>
                        <a:rPr lang="es-ES" sz="1100" b="1">
                          <a:latin typeface="Raleway"/>
                        </a:rPr>
                        <a:t> </a:t>
                      </a:r>
                      <a:r>
                        <a:rPr lang="es-ES" sz="1100" b="1" err="1">
                          <a:latin typeface="Raleway"/>
                        </a:rPr>
                        <a:t>Process</a:t>
                      </a:r>
                      <a:r>
                        <a:rPr lang="es-ES" sz="1100" b="1">
                          <a:latin typeface="Raleway"/>
                        </a:rPr>
                        <a:t> </a:t>
                      </a:r>
                      <a:r>
                        <a:rPr lang="es-ES" sz="1100" b="1" err="1">
                          <a:latin typeface="Raleway"/>
                        </a:rPr>
                        <a:t>with</a:t>
                      </a:r>
                      <a:r>
                        <a:rPr lang="es-ES" sz="1100" b="1">
                          <a:latin typeface="Raleway"/>
                        </a:rPr>
                        <a:t> Test </a:t>
                      </a:r>
                      <a:r>
                        <a:rPr lang="es-ES" sz="1100" b="1" err="1">
                          <a:latin typeface="Raleway"/>
                        </a:rPr>
                        <a:t>subset</a:t>
                      </a:r>
                      <a:endParaRPr lang="es-ES" sz="1100" b="1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5418688"/>
                  </a:ext>
                </a:extLst>
              </a:tr>
              <a:tr h="373479">
                <a:tc>
                  <a:txBody>
                    <a:bodyPr/>
                    <a:lstStyle/>
                    <a:p>
                      <a:pPr algn="ctr"/>
                      <a:endParaRPr lang="es-ES" sz="900">
                        <a:solidFill>
                          <a:schemeClr val="tx1"/>
                        </a:solidFill>
                        <a:latin typeface="Raleway"/>
                      </a:endParaRPr>
                    </a:p>
                    <a:p>
                      <a:pPr lvl="0" algn="ctr">
                        <a:buNone/>
                      </a:pPr>
                      <a:endParaRPr lang="es-ES" sz="900">
                        <a:solidFill>
                          <a:schemeClr val="tx1"/>
                        </a:solidFill>
                        <a:latin typeface="Raleway"/>
                      </a:endParaRPr>
                    </a:p>
                  </a:txBody>
                  <a:tcPr anchor="ctr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ES" sz="1000" b="1" err="1">
                          <a:solidFill>
                            <a:schemeClr val="tx1"/>
                          </a:solidFill>
                          <a:latin typeface="Raleway"/>
                        </a:rPr>
                        <a:t>Channel</a:t>
                      </a:r>
                      <a:r>
                        <a:rPr lang="es-ES" sz="1000" b="1">
                          <a:solidFill>
                            <a:schemeClr val="tx1"/>
                          </a:solidFill>
                          <a:latin typeface="Raleway"/>
                        </a:rPr>
                        <a:t> </a:t>
                      </a:r>
                      <a:r>
                        <a:rPr lang="es-ES" sz="1000" b="1" err="1">
                          <a:solidFill>
                            <a:schemeClr val="tx1"/>
                          </a:solidFill>
                          <a:latin typeface="Raleway"/>
                        </a:rPr>
                        <a:t>Independent</a:t>
                      </a:r>
                    </a:p>
                  </a:txBody>
                  <a:tcPr anchor="ctr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ES" sz="1000" b="1" err="1">
                          <a:solidFill>
                            <a:schemeClr val="tx1"/>
                          </a:solidFill>
                          <a:latin typeface="Raleway"/>
                        </a:rPr>
                        <a:t>Combined</a:t>
                      </a:r>
                      <a:r>
                        <a:rPr lang="es-ES" sz="1000" b="1">
                          <a:solidFill>
                            <a:schemeClr val="tx1"/>
                          </a:solidFill>
                          <a:latin typeface="Raleway"/>
                        </a:rPr>
                        <a:t> </a:t>
                      </a:r>
                      <a:r>
                        <a:rPr lang="es-ES" sz="1000" b="1" err="1">
                          <a:solidFill>
                            <a:schemeClr val="tx1"/>
                          </a:solidFill>
                          <a:latin typeface="Raleway"/>
                        </a:rPr>
                        <a:t>channels</a:t>
                      </a:r>
                    </a:p>
                  </a:txBody>
                  <a:tcPr anchor="ctr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900" b="1" err="1">
                          <a:solidFill>
                            <a:schemeClr val="tx1"/>
                          </a:solidFill>
                          <a:latin typeface="Raleway"/>
                        </a:rPr>
                        <a:t>Acc</a:t>
                      </a:r>
                    </a:p>
                  </a:txBody>
                  <a:tcPr anchor="ctr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900" b="1">
                          <a:solidFill>
                            <a:schemeClr val="tx1"/>
                          </a:solidFill>
                          <a:latin typeface="Raleway"/>
                        </a:rPr>
                        <a:t># </a:t>
                      </a:r>
                      <a:r>
                        <a:rPr lang="es-ES" sz="900" b="1" err="1">
                          <a:solidFill>
                            <a:schemeClr val="tx1"/>
                          </a:solidFill>
                          <a:latin typeface="Raleway"/>
                        </a:rPr>
                        <a:t>Seizures</a:t>
                      </a:r>
                    </a:p>
                  </a:txBody>
                  <a:tcPr anchor="ctr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900" b="1" err="1">
                          <a:solidFill>
                            <a:schemeClr val="tx1"/>
                          </a:solidFill>
                          <a:latin typeface="Raleway"/>
                        </a:rPr>
                        <a:t>Detected</a:t>
                      </a:r>
                      <a:r>
                        <a:rPr lang="es-ES" sz="900" b="1">
                          <a:solidFill>
                            <a:schemeClr val="tx1"/>
                          </a:solidFill>
                          <a:latin typeface="Raleway"/>
                        </a:rPr>
                        <a:t> </a:t>
                      </a:r>
                      <a:r>
                        <a:rPr lang="es-ES" sz="900" b="1" err="1">
                          <a:solidFill>
                            <a:schemeClr val="tx1"/>
                          </a:solidFill>
                          <a:latin typeface="Raleway"/>
                        </a:rPr>
                        <a:t>seizures</a:t>
                      </a:r>
                    </a:p>
                  </a:txBody>
                  <a:tcPr anchor="ctr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900" b="1" err="1">
                          <a:solidFill>
                            <a:schemeClr val="tx1"/>
                          </a:solidFill>
                          <a:latin typeface="Raleway"/>
                        </a:rPr>
                        <a:t>Latency</a:t>
                      </a:r>
                    </a:p>
                    <a:p>
                      <a:pPr lvl="0" algn="ctr">
                        <a:buNone/>
                      </a:pPr>
                      <a:r>
                        <a:rPr lang="es-ES" sz="900" b="1">
                          <a:solidFill>
                            <a:schemeClr val="tx1"/>
                          </a:solidFill>
                          <a:latin typeface="Raleway"/>
                        </a:rPr>
                        <a:t>(s)</a:t>
                      </a:r>
                    </a:p>
                  </a:txBody>
                  <a:tcPr anchor="ctr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900" b="1">
                          <a:solidFill>
                            <a:schemeClr val="tx1"/>
                          </a:solidFill>
                          <a:latin typeface="Raleway"/>
                        </a:rPr>
                        <a:t>False </a:t>
                      </a:r>
                      <a:r>
                        <a:rPr lang="es-ES" sz="900" b="1" err="1">
                          <a:solidFill>
                            <a:schemeClr val="tx1"/>
                          </a:solidFill>
                          <a:latin typeface="Raleway"/>
                        </a:rPr>
                        <a:t>Alarms</a:t>
                      </a:r>
                      <a:r>
                        <a:rPr lang="es-ES" sz="900" b="1">
                          <a:solidFill>
                            <a:schemeClr val="tx1"/>
                          </a:solidFill>
                          <a:latin typeface="Raleway"/>
                        </a:rPr>
                        <a:t> per </a:t>
                      </a:r>
                      <a:r>
                        <a:rPr lang="es-ES" sz="900" b="1" err="1">
                          <a:solidFill>
                            <a:schemeClr val="tx1"/>
                          </a:solidFill>
                          <a:latin typeface="Raleway"/>
                        </a:rPr>
                        <a:t>Hour</a:t>
                      </a:r>
                    </a:p>
                  </a:txBody>
                  <a:tcPr anchor="ctr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900" b="1" err="1">
                          <a:solidFill>
                            <a:schemeClr val="tx1"/>
                          </a:solidFill>
                          <a:latin typeface="Raleway"/>
                        </a:rPr>
                        <a:t>Hours</a:t>
                      </a:r>
                    </a:p>
                  </a:txBody>
                  <a:tcPr anchor="ctr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847669"/>
                  </a:ext>
                </a:extLst>
              </a:tr>
              <a:tr h="373479">
                <a:tc>
                  <a:txBody>
                    <a:bodyPr/>
                    <a:lstStyle/>
                    <a:p>
                      <a:pPr algn="ctr"/>
                      <a:r>
                        <a:rPr lang="es-ES" sz="900" b="1" err="1">
                          <a:solidFill>
                            <a:schemeClr val="tx1"/>
                          </a:solidFill>
                          <a:latin typeface="Raleway"/>
                        </a:rPr>
                        <a:t>Patient</a:t>
                      </a:r>
                    </a:p>
                  </a:txBody>
                  <a:tcPr anchor="ctr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1" err="1">
                          <a:solidFill>
                            <a:schemeClr val="tx1"/>
                          </a:solidFill>
                          <a:latin typeface="Raleway"/>
                        </a:rPr>
                        <a:t>Acc</a:t>
                      </a:r>
                    </a:p>
                  </a:txBody>
                  <a:tcPr anchor="ctr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1">
                          <a:solidFill>
                            <a:schemeClr val="tx1"/>
                          </a:solidFill>
                          <a:latin typeface="Raleway"/>
                        </a:rPr>
                        <a:t>F1-Score</a:t>
                      </a:r>
                    </a:p>
                  </a:txBody>
                  <a:tcPr anchor="ctr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900" b="1" i="0" u="none" strike="noStrike" noProof="0" err="1">
                          <a:solidFill>
                            <a:schemeClr val="tx1"/>
                          </a:solidFill>
                          <a:latin typeface="Raleway"/>
                        </a:rPr>
                        <a:t>Balanced</a:t>
                      </a:r>
                      <a:r>
                        <a:rPr lang="es-ES" sz="900" b="1" i="0" u="none" strike="noStrike" noProof="0">
                          <a:solidFill>
                            <a:schemeClr val="tx1"/>
                          </a:solidFill>
                          <a:latin typeface="Raleway"/>
                        </a:rPr>
                        <a:t> </a:t>
                      </a:r>
                      <a:r>
                        <a:rPr lang="es-ES" sz="900" b="1" i="0" u="none" strike="noStrike" noProof="0" err="1">
                          <a:solidFill>
                            <a:schemeClr val="tx1"/>
                          </a:solidFill>
                          <a:latin typeface="Raleway"/>
                        </a:rPr>
                        <a:t>Acc</a:t>
                      </a:r>
                      <a:endParaRPr lang="en-US" sz="900" b="1" i="0" u="none" strike="noStrike" noProof="0">
                        <a:latin typeface="Raleway"/>
                      </a:endParaRPr>
                    </a:p>
                  </a:txBody>
                  <a:tcPr anchor="ctr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1" err="1">
                          <a:solidFill>
                            <a:schemeClr val="tx1"/>
                          </a:solidFill>
                          <a:latin typeface="Raleway"/>
                        </a:rPr>
                        <a:t>Acc</a:t>
                      </a:r>
                    </a:p>
                  </a:txBody>
                  <a:tcPr anchor="ctr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1">
                          <a:solidFill>
                            <a:schemeClr val="tx1"/>
                          </a:solidFill>
                          <a:latin typeface="Raleway"/>
                        </a:rPr>
                        <a:t>F1-score</a:t>
                      </a:r>
                    </a:p>
                  </a:txBody>
                  <a:tcPr anchor="ctr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1" err="1">
                          <a:solidFill>
                            <a:schemeClr val="tx1"/>
                          </a:solidFill>
                          <a:latin typeface="Raleway"/>
                        </a:rPr>
                        <a:t>Balanced</a:t>
                      </a:r>
                      <a:r>
                        <a:rPr lang="es-ES" sz="900" b="1">
                          <a:solidFill>
                            <a:schemeClr val="tx1"/>
                          </a:solidFill>
                          <a:latin typeface="Raleway"/>
                        </a:rPr>
                        <a:t> </a:t>
                      </a:r>
                      <a:r>
                        <a:rPr lang="es-ES" sz="900" b="1" err="1">
                          <a:solidFill>
                            <a:schemeClr val="tx1"/>
                          </a:solidFill>
                          <a:latin typeface="Raleway"/>
                        </a:rPr>
                        <a:t>Acc</a:t>
                      </a:r>
                    </a:p>
                  </a:txBody>
                  <a:tcPr anchor="ctr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4687015"/>
                  </a:ext>
                </a:extLst>
              </a:tr>
              <a:tr h="373479">
                <a:tc>
                  <a:txBody>
                    <a:bodyPr/>
                    <a:lstStyle/>
                    <a:p>
                      <a:pPr algn="ctr"/>
                      <a:r>
                        <a:rPr lang="es-ES" sz="1000" b="1">
                          <a:latin typeface="Raleway"/>
                        </a:rPr>
                        <a:t>chb01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99,75%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0,8828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86,34%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99,93%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0,9667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94,45%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99,90%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latin typeface="Raleway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100,00%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11,75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>
                          <a:latin typeface="Raleway"/>
                        </a:rPr>
                        <a:t>0,00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9,62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8587720"/>
                  </a:ext>
                </a:extLst>
              </a:tr>
              <a:tr h="37347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1" i="0" u="none" strike="noStrike" noProof="0">
                          <a:latin typeface="Raleway"/>
                        </a:rPr>
                        <a:t>chb03</a:t>
                      </a:r>
                      <a:endParaRPr lang="es-ES" sz="1000" b="1" i="0" u="none" strike="noStrike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99,62%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0,6117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57,53%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99,64%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0,4991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50,00%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99,64%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latin typeface="Raleway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latin typeface="Raleway"/>
                        </a:rPr>
                        <a:t>0,00%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latin typeface="Raleway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>
                          <a:latin typeface="Raleway"/>
                        </a:rPr>
                        <a:t>0,00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8,97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3520009"/>
                  </a:ext>
                </a:extLst>
              </a:tr>
              <a:tr h="373479">
                <a:tc>
                  <a:txBody>
                    <a:bodyPr/>
                    <a:lstStyle/>
                    <a:p>
                      <a:pPr algn="ctr"/>
                      <a:r>
                        <a:rPr lang="es-ES" sz="1000" b="1">
                          <a:latin typeface="Raleway"/>
                        </a:rPr>
                        <a:t>chb05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99,75%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0,8553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87,35%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99,90%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0,9335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88,46%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99,87%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latin typeface="Raleway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0,00%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latin typeface="Raleway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0,13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7,98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4711557"/>
                  </a:ext>
                </a:extLst>
              </a:tr>
              <a:tr h="373479">
                <a:tc>
                  <a:txBody>
                    <a:bodyPr/>
                    <a:lstStyle/>
                    <a:p>
                      <a:pPr algn="ctr"/>
                      <a:r>
                        <a:rPr lang="es-ES" sz="1000" b="1">
                          <a:latin typeface="Raleway"/>
                        </a:rPr>
                        <a:t>chb08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97,60%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0,7215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83,11%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99,49%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0,9054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87,71%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99,49%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latin typeface="Raleway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100,00%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18,00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0,80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4,99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2312540"/>
                  </a:ext>
                </a:extLst>
              </a:tr>
              <a:tr h="373479">
                <a:tc>
                  <a:txBody>
                    <a:bodyPr/>
                    <a:lstStyle/>
                    <a:p>
                      <a:pPr algn="ctr"/>
                      <a:r>
                        <a:rPr lang="es-ES" sz="1000" b="1">
                          <a:latin typeface="Raleway"/>
                        </a:rPr>
                        <a:t>chb12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95,26%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0,5774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63,09%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97,63%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0,6018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58,85%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97,53%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latin typeface="Raleway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54,55%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13,92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>
                          <a:latin typeface="Raleway"/>
                        </a:rPr>
                        <a:t>2,67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5,98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7883141"/>
                  </a:ext>
                </a:extLst>
              </a:tr>
              <a:tr h="37347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1">
                          <a:latin typeface="Raleway"/>
                        </a:rPr>
                        <a:t>chb14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99,76%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0,5856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58,21%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99,85%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0,5252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51,32%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99,85%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>
                          <a:latin typeface="Raleway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>
                          <a:latin typeface="Raleway"/>
                        </a:rPr>
                        <a:t>0,00%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>
                          <a:latin typeface="Raleway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>
                          <a:latin typeface="Raleway"/>
                        </a:rPr>
                        <a:t>0,00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6,98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217425"/>
                  </a:ext>
                </a:extLst>
              </a:tr>
              <a:tr h="37347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1">
                          <a:latin typeface="Raleway"/>
                        </a:rPr>
                        <a:t>chb15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96,70%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0,6383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67,83%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97,86%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0,6363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61,32%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97,71%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>
                          <a:latin typeface="Raleway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28,57%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11,75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1,89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8,98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8380722"/>
                  </a:ext>
                </a:extLst>
              </a:tr>
              <a:tr h="37347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1">
                          <a:latin typeface="Raleway"/>
                        </a:rPr>
                        <a:t>chb24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99,34%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0,7385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69,23%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99,49%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0,7586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67,56%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99,44%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>
                          <a:latin typeface="Raleway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100,00%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11,50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>
                          <a:latin typeface="Raleway"/>
                        </a:rPr>
                        <a:t>0,16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noProof="0">
                          <a:latin typeface="Raleway"/>
                        </a:rPr>
                        <a:t>6,28</a:t>
                      </a:r>
                      <a:endParaRPr lang="es-ES" sz="1000">
                        <a:latin typeface="Raleway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0484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217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>
            <a:spLocks noGrp="1"/>
          </p:cNvSpPr>
          <p:nvPr>
            <p:ph type="title"/>
          </p:nvPr>
        </p:nvSpPr>
        <p:spPr>
          <a:xfrm>
            <a:off x="2116919" y="2018334"/>
            <a:ext cx="4762244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Convolutional Approach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3478852"/>
      </p:ext>
    </p:extLst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50;p31">
            <a:extLst>
              <a:ext uri="{FF2B5EF4-FFF2-40B4-BE49-F238E27FC236}">
                <a16:creationId xmlns:a16="http://schemas.microsoft.com/office/drawing/2014/main" id="{111C71EC-3D1A-4220-9629-A2A33FE074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85323" y="1170208"/>
            <a:ext cx="6264063" cy="2666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rgbClr val="155073"/>
              </a:buClr>
            </a:pPr>
            <a:r>
              <a:rPr lang="en-US" sz="1400"/>
              <a:t>Time Delay Convolutional Neural Networks</a:t>
            </a:r>
            <a:endParaRPr lang="es-ES" sz="1400"/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155073"/>
              </a:buClr>
            </a:pPr>
            <a:r>
              <a:rPr lang="en-US" sz="1400"/>
              <a:t>Post Inference Process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400"/>
              <a:t>Metrics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sz="1200"/>
              <a:t>Neural Network Metrics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200"/>
              <a:t>Post inference Metrics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400"/>
              <a:t>Results</a:t>
            </a:r>
          </a:p>
          <a:p>
            <a:pPr marL="228600" indent="-228600">
              <a:lnSpc>
                <a:spcPct val="150000"/>
              </a:lnSpc>
              <a:spcBef>
                <a:spcPts val="0"/>
              </a:spcBef>
            </a:pPr>
            <a:endParaRPr lang="en-US" sz="1200"/>
          </a:p>
          <a:p>
            <a:pPr marL="228600" indent="-228600">
              <a:spcBef>
                <a:spcPts val="0"/>
              </a:spcBef>
            </a:pPr>
            <a:endParaRPr lang="en-US"/>
          </a:p>
        </p:txBody>
      </p:sp>
      <p:sp>
        <p:nvSpPr>
          <p:cNvPr id="10" name="Google Shape;251;p31">
            <a:extLst>
              <a:ext uri="{FF2B5EF4-FFF2-40B4-BE49-F238E27FC236}">
                <a16:creationId xmlns:a16="http://schemas.microsoft.com/office/drawing/2014/main" id="{60145D02-D94B-450B-8B2A-E24B961BE6F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809061" y="106675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/>
              <a:t>Convolutional Approach</a:t>
            </a:r>
          </a:p>
        </p:txBody>
      </p:sp>
      <p:sp>
        <p:nvSpPr>
          <p:cNvPr id="11" name="Google Shape;252;p31">
            <a:extLst>
              <a:ext uri="{FF2B5EF4-FFF2-40B4-BE49-F238E27FC236}">
                <a16:creationId xmlns:a16="http://schemas.microsoft.com/office/drawing/2014/main" id="{5FD225BC-A342-42E2-A466-85F88ADF2613}"/>
              </a:ext>
            </a:extLst>
          </p:cNvPr>
          <p:cNvSpPr txBox="1">
            <a:spLocks noGrp="1"/>
          </p:cNvSpPr>
          <p:nvPr>
            <p:ph type="body" idx="4"/>
          </p:nvPr>
        </p:nvSpPr>
        <p:spPr>
          <a:xfrm>
            <a:off x="2489269" y="583574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59805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51;p31">
            <a:extLst>
              <a:ext uri="{FF2B5EF4-FFF2-40B4-BE49-F238E27FC236}">
                <a16:creationId xmlns:a16="http://schemas.microsoft.com/office/drawing/2014/main" id="{60145D02-D94B-450B-8B2A-E24B961BE6F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809061" y="106675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/>
              <a:t>Convolutional Approach</a:t>
            </a:r>
          </a:p>
        </p:txBody>
      </p:sp>
      <p:sp>
        <p:nvSpPr>
          <p:cNvPr id="11" name="Google Shape;252;p31">
            <a:extLst>
              <a:ext uri="{FF2B5EF4-FFF2-40B4-BE49-F238E27FC236}">
                <a16:creationId xmlns:a16="http://schemas.microsoft.com/office/drawing/2014/main" id="{5FD225BC-A342-42E2-A466-85F88ADF2613}"/>
              </a:ext>
            </a:extLst>
          </p:cNvPr>
          <p:cNvSpPr txBox="1">
            <a:spLocks noGrp="1"/>
          </p:cNvSpPr>
          <p:nvPr>
            <p:ph type="body" idx="4"/>
          </p:nvPr>
        </p:nvSpPr>
        <p:spPr>
          <a:xfrm>
            <a:off x="2489269" y="583574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/>
              <a:t>Time Delay Convolutional Neural Networks</a:t>
            </a:r>
          </a:p>
        </p:txBody>
      </p:sp>
      <p:pic>
        <p:nvPicPr>
          <p:cNvPr id="3" name="Imagen 4" descr="Texto, Carta&#10;&#10;Descripción generada automáticamente">
            <a:extLst>
              <a:ext uri="{FF2B5EF4-FFF2-40B4-BE49-F238E27FC236}">
                <a16:creationId xmlns:a16="http://schemas.microsoft.com/office/drawing/2014/main" id="{38CA1A76-2CBF-4BC6-A83E-1C69FC703F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88" b="188"/>
          <a:stretch/>
        </p:blipFill>
        <p:spPr>
          <a:xfrm>
            <a:off x="806821" y="1242473"/>
            <a:ext cx="7416052" cy="3640266"/>
          </a:xfrm>
          <a:prstGeom prst="rect">
            <a:avLst/>
          </a:prstGeom>
        </p:spPr>
      </p:pic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75B067F4-F01D-48C6-B953-9D0765D55195}"/>
              </a:ext>
            </a:extLst>
          </p:cNvPr>
          <p:cNvSpPr/>
          <p:nvPr/>
        </p:nvSpPr>
        <p:spPr>
          <a:xfrm>
            <a:off x="2649527" y="1326911"/>
            <a:ext cx="370992" cy="3355092"/>
          </a:xfrm>
          <a:prstGeom prst="roundRect">
            <a:avLst/>
          </a:prstGeom>
          <a:solidFill>
            <a:srgbClr val="FFE86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20BB86D-81CE-47E2-AE57-8FF57CB0BAD7}"/>
              </a:ext>
            </a:extLst>
          </p:cNvPr>
          <p:cNvSpPr txBox="1"/>
          <p:nvPr/>
        </p:nvSpPr>
        <p:spPr>
          <a:xfrm>
            <a:off x="1178297" y="879101"/>
            <a:ext cx="715383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err="1">
                <a:latin typeface="Raleway"/>
              </a:rPr>
              <a:t>Kernel_size</a:t>
            </a:r>
            <a:r>
              <a:rPr lang="es-ES">
                <a:latin typeface="Raleway"/>
              </a:rPr>
              <a:t> = (128, 23), </a:t>
            </a:r>
            <a:r>
              <a:rPr lang="es-ES" err="1">
                <a:latin typeface="Raleway"/>
              </a:rPr>
              <a:t>strides</a:t>
            </a:r>
            <a:r>
              <a:rPr lang="es-ES">
                <a:latin typeface="Raleway"/>
              </a:rPr>
              <a:t> = (64, 1) --&gt; 500 ms </a:t>
            </a:r>
            <a:r>
              <a:rPr lang="es-ES" err="1">
                <a:latin typeface="Raleway"/>
              </a:rPr>
              <a:t>long</a:t>
            </a:r>
            <a:r>
              <a:rPr lang="es-ES">
                <a:latin typeface="Raleway"/>
              </a:rPr>
              <a:t> </a:t>
            </a:r>
            <a:r>
              <a:rPr lang="es-ES" err="1">
                <a:latin typeface="Raleway"/>
              </a:rPr>
              <a:t>window</a:t>
            </a:r>
            <a:r>
              <a:rPr lang="es-ES">
                <a:latin typeface="Raleway"/>
              </a:rPr>
              <a:t> </a:t>
            </a:r>
            <a:r>
              <a:rPr lang="es-ES" err="1">
                <a:latin typeface="Raleway"/>
              </a:rPr>
              <a:t>shifted</a:t>
            </a:r>
            <a:r>
              <a:rPr lang="es-ES">
                <a:latin typeface="Raleway"/>
              </a:rPr>
              <a:t> </a:t>
            </a:r>
            <a:r>
              <a:rPr lang="es-ES" err="1">
                <a:latin typeface="Raleway"/>
              </a:rPr>
              <a:t>every</a:t>
            </a:r>
            <a:r>
              <a:rPr lang="es-ES">
                <a:latin typeface="Raleway"/>
              </a:rPr>
              <a:t> 250 ms </a:t>
            </a:r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DFB0EBE-86F1-4832-86FA-53CD568465B5}"/>
              </a:ext>
            </a:extLst>
          </p:cNvPr>
          <p:cNvSpPr txBox="1"/>
          <p:nvPr/>
        </p:nvSpPr>
        <p:spPr>
          <a:xfrm rot="-5400000">
            <a:off x="-544606" y="2881033"/>
            <a:ext cx="208429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>
                <a:latin typeface="Raleway"/>
              </a:rPr>
              <a:t>Input </a:t>
            </a:r>
            <a:r>
              <a:rPr lang="es-ES" err="1">
                <a:latin typeface="Raleway"/>
              </a:rPr>
              <a:t>shape</a:t>
            </a:r>
            <a:r>
              <a:rPr lang="es-ES">
                <a:latin typeface="Raleway"/>
              </a:rPr>
              <a:t>: (2560, 23)</a:t>
            </a:r>
          </a:p>
        </p:txBody>
      </p:sp>
    </p:spTree>
    <p:extLst>
      <p:ext uri="{BB962C8B-B14F-4D97-AF65-F5344CB8AC3E}">
        <p14:creationId xmlns:p14="http://schemas.microsoft.com/office/powerpoint/2010/main" val="1353026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51;p31">
            <a:extLst>
              <a:ext uri="{FF2B5EF4-FFF2-40B4-BE49-F238E27FC236}">
                <a16:creationId xmlns:a16="http://schemas.microsoft.com/office/drawing/2014/main" id="{60145D02-D94B-450B-8B2A-E24B961BE6F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809061" y="200804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/>
              <a:t>Convolutional Approach</a:t>
            </a:r>
          </a:p>
        </p:txBody>
      </p:sp>
      <p:sp>
        <p:nvSpPr>
          <p:cNvPr id="7" name="Google Shape;250;p31">
            <a:extLst>
              <a:ext uri="{FF2B5EF4-FFF2-40B4-BE49-F238E27FC236}">
                <a16:creationId xmlns:a16="http://schemas.microsoft.com/office/drawing/2014/main" id="{6E7C24D9-1515-44ED-8B31-947875CED1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12824" y="1073955"/>
            <a:ext cx="6264063" cy="3449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rgbClr val="155073"/>
              </a:buClr>
            </a:pPr>
            <a:r>
              <a:rPr lang="en-US" sz="1400"/>
              <a:t>Models available in the pipeline</a:t>
            </a:r>
            <a:endParaRPr lang="es-ES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200"/>
              <a:t>"Conv1"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sz="1200"/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140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400"/>
              <a:t>Post Inference Process</a:t>
            </a:r>
            <a:endParaRPr lang="en-US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400"/>
              <a:t>Metrics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sz="1200"/>
              <a:t>Neural Network Metrics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200"/>
              <a:t>Post inference Metrics</a:t>
            </a:r>
            <a:endParaRPr lang="en-US" sz="1400"/>
          </a:p>
          <a:p>
            <a:pPr marL="228600" indent="-228600">
              <a:lnSpc>
                <a:spcPct val="150000"/>
              </a:lnSpc>
              <a:spcBef>
                <a:spcPts val="0"/>
              </a:spcBef>
            </a:pPr>
            <a:endParaRPr lang="en-US" sz="1200"/>
          </a:p>
          <a:p>
            <a:pPr marL="228600" indent="-228600">
              <a:spcBef>
                <a:spcPts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17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51;p31">
            <a:extLst>
              <a:ext uri="{FF2B5EF4-FFF2-40B4-BE49-F238E27FC236}">
                <a16:creationId xmlns:a16="http://schemas.microsoft.com/office/drawing/2014/main" id="{60145D02-D94B-450B-8B2A-E24B961BE6F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809061" y="106675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/>
              <a:t>Convolutional Approach</a:t>
            </a:r>
          </a:p>
        </p:txBody>
      </p:sp>
      <p:sp>
        <p:nvSpPr>
          <p:cNvPr id="14" name="Marcador de texto 4">
            <a:extLst>
              <a:ext uri="{FF2B5EF4-FFF2-40B4-BE49-F238E27FC236}">
                <a16:creationId xmlns:a16="http://schemas.microsoft.com/office/drawing/2014/main" id="{90E0141D-5C20-4FFE-AA1C-6A90082983E6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2347772" y="494564"/>
            <a:ext cx="4163457" cy="447881"/>
          </a:xfrm>
        </p:spPr>
        <p:txBody>
          <a:bodyPr/>
          <a:lstStyle/>
          <a:p>
            <a:r>
              <a:rPr lang="es-ES" err="1"/>
              <a:t>Results</a:t>
            </a:r>
            <a:endParaRPr lang="es-ES"/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0123D4ED-4146-49B6-BCD5-0AB02AB2F2AB}"/>
              </a:ext>
            </a:extLst>
          </p:cNvPr>
          <p:cNvSpPr txBox="1">
            <a:spLocks/>
          </p:cNvSpPr>
          <p:nvPr/>
        </p:nvSpPr>
        <p:spPr>
          <a:xfrm>
            <a:off x="1080349" y="1030721"/>
            <a:ext cx="2220357" cy="242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050" err="1"/>
              <a:t>Experiment</a:t>
            </a:r>
            <a:r>
              <a:rPr lang="es-ES" sz="1050"/>
              <a:t> </a:t>
            </a:r>
            <a:r>
              <a:rPr lang="es-ES" sz="1050" err="1"/>
              <a:t>configuration</a:t>
            </a:r>
            <a:endParaRPr lang="es-ES" sz="1050"/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54442CB2-DAD4-488D-A8A3-43F7EA7BD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890632"/>
              </p:ext>
            </p:extLst>
          </p:nvPr>
        </p:nvGraphicFramePr>
        <p:xfrm>
          <a:off x="1628139" y="1550401"/>
          <a:ext cx="5594632" cy="775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079">
                  <a:extLst>
                    <a:ext uri="{9D8B030D-6E8A-4147-A177-3AD203B41FA5}">
                      <a16:colId xmlns:a16="http://schemas.microsoft.com/office/drawing/2014/main" val="3181176438"/>
                    </a:ext>
                  </a:extLst>
                </a:gridCol>
                <a:gridCol w="687519">
                  <a:extLst>
                    <a:ext uri="{9D8B030D-6E8A-4147-A177-3AD203B41FA5}">
                      <a16:colId xmlns:a16="http://schemas.microsoft.com/office/drawing/2014/main" val="726468087"/>
                    </a:ext>
                  </a:extLst>
                </a:gridCol>
                <a:gridCol w="831898">
                  <a:extLst>
                    <a:ext uri="{9D8B030D-6E8A-4147-A177-3AD203B41FA5}">
                      <a16:colId xmlns:a16="http://schemas.microsoft.com/office/drawing/2014/main" val="366483181"/>
                    </a:ext>
                  </a:extLst>
                </a:gridCol>
                <a:gridCol w="983152">
                  <a:extLst>
                    <a:ext uri="{9D8B030D-6E8A-4147-A177-3AD203B41FA5}">
                      <a16:colId xmlns:a16="http://schemas.microsoft.com/office/drawing/2014/main" val="1644920825"/>
                    </a:ext>
                  </a:extLst>
                </a:gridCol>
                <a:gridCol w="845648">
                  <a:extLst>
                    <a:ext uri="{9D8B030D-6E8A-4147-A177-3AD203B41FA5}">
                      <a16:colId xmlns:a16="http://schemas.microsoft.com/office/drawing/2014/main" val="1702850755"/>
                    </a:ext>
                  </a:extLst>
                </a:gridCol>
                <a:gridCol w="740336">
                  <a:extLst>
                    <a:ext uri="{9D8B030D-6E8A-4147-A177-3AD203B41FA5}">
                      <a16:colId xmlns:a16="http://schemas.microsoft.com/office/drawing/2014/main" val="4240684920"/>
                    </a:ext>
                  </a:extLst>
                </a:gridCol>
              </a:tblGrid>
              <a:tr h="376517">
                <a:tc>
                  <a:txBody>
                    <a:bodyPr/>
                    <a:lstStyle/>
                    <a:p>
                      <a:pPr algn="ctr"/>
                      <a:r>
                        <a:rPr lang="es-ES" sz="1100" err="1">
                          <a:latin typeface="Raleway" pitchFamily="2" charset="0"/>
                        </a:rPr>
                        <a:t>Window</a:t>
                      </a:r>
                      <a:r>
                        <a:rPr lang="es-ES" sz="1100">
                          <a:latin typeface="Raleway" pitchFamily="2" charset="0"/>
                        </a:rPr>
                        <a:t> </a:t>
                      </a:r>
                      <a:r>
                        <a:rPr lang="es-ES" sz="1100" err="1">
                          <a:latin typeface="Raleway" pitchFamily="2" charset="0"/>
                        </a:rPr>
                        <a:t>Length</a:t>
                      </a:r>
                      <a:r>
                        <a:rPr lang="es-ES" sz="1100">
                          <a:latin typeface="Raleway" pitchFamily="2" charset="0"/>
                        </a:rPr>
                        <a:t> 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latin typeface="Raleway" pitchFamily="2" charset="0"/>
                        </a:rPr>
                        <a:t>Shift 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err="1">
                          <a:latin typeface="Raleway" pitchFamily="2" charset="0"/>
                        </a:rPr>
                        <a:t>Model</a:t>
                      </a:r>
                      <a:endParaRPr lang="es-ES" sz="11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err="1">
                          <a:latin typeface="Raleway" pitchFamily="2" charset="0"/>
                        </a:rPr>
                        <a:t>Optimizer</a:t>
                      </a:r>
                      <a:endParaRPr lang="es-ES" sz="11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err="1">
                          <a:latin typeface="Raleway" pitchFamily="2" charset="0"/>
                        </a:rPr>
                        <a:t>Initial</a:t>
                      </a:r>
                      <a:r>
                        <a:rPr lang="es-ES" sz="1100">
                          <a:latin typeface="Raleway" pitchFamily="2" charset="0"/>
                        </a:rPr>
                        <a:t> 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err="1">
                          <a:latin typeface="Raleway" pitchFamily="2" charset="0"/>
                        </a:rPr>
                        <a:t>Epochs</a:t>
                      </a:r>
                      <a:endParaRPr lang="es-ES" sz="1100">
                        <a:latin typeface="Raleway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5970239"/>
                  </a:ext>
                </a:extLst>
              </a:tr>
              <a:tr h="398951"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latin typeface="Raleway"/>
                        </a:rPr>
                        <a:t>10</a:t>
                      </a:r>
                      <a:endParaRPr lang="es-ES" sz="1100">
                        <a:latin typeface="Raleway" pitchFamily="2" charset="0"/>
                      </a:endParaRPr>
                    </a:p>
                  </a:txBody>
                  <a:tcPr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latin typeface="Raleway"/>
                        </a:rPr>
                        <a:t>0,25</a:t>
                      </a:r>
                      <a:endParaRPr lang="es-ES" sz="1100">
                        <a:latin typeface="Raleway" pitchFamily="2" charset="0"/>
                      </a:endParaRPr>
                    </a:p>
                  </a:txBody>
                  <a:tcPr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latin typeface="Raleway"/>
                        </a:rPr>
                        <a:t>Conv1</a:t>
                      </a:r>
                      <a:endParaRPr lang="es-ES" sz="1100">
                        <a:latin typeface="Raleway" pitchFamily="2" charset="0"/>
                      </a:endParaRPr>
                    </a:p>
                  </a:txBody>
                  <a:tcPr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latin typeface="Raleway" pitchFamily="2" charset="0"/>
                        </a:rPr>
                        <a:t>Adam</a:t>
                      </a:r>
                    </a:p>
                  </a:txBody>
                  <a:tcPr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latin typeface="Raleway"/>
                        </a:rPr>
                        <a:t>0,00001</a:t>
                      </a:r>
                      <a:endParaRPr lang="es-ES" sz="1100">
                        <a:latin typeface="Raleway" pitchFamily="2" charset="0"/>
                      </a:endParaRPr>
                    </a:p>
                  </a:txBody>
                  <a:tcPr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latin typeface="Raleway" pitchFamily="2" charset="0"/>
                        </a:rPr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574628"/>
                  </a:ext>
                </a:extLst>
              </a:tr>
            </a:tbl>
          </a:graphicData>
        </a:graphic>
      </p:graphicFrame>
      <p:sp>
        <p:nvSpPr>
          <p:cNvPr id="13" name="Marcador de texto 4">
            <a:extLst>
              <a:ext uri="{FF2B5EF4-FFF2-40B4-BE49-F238E27FC236}">
                <a16:creationId xmlns:a16="http://schemas.microsoft.com/office/drawing/2014/main" id="{CB8BFAE5-028E-4843-B016-F474649D3CD8}"/>
              </a:ext>
            </a:extLst>
          </p:cNvPr>
          <p:cNvSpPr txBox="1">
            <a:spLocks/>
          </p:cNvSpPr>
          <p:nvPr/>
        </p:nvSpPr>
        <p:spPr>
          <a:xfrm>
            <a:off x="1080348" y="2798872"/>
            <a:ext cx="2220357" cy="242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AAACB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2AAACB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050"/>
              <a:t>Post-</a:t>
            </a:r>
            <a:r>
              <a:rPr lang="es-ES" sz="1050" err="1"/>
              <a:t>Inference</a:t>
            </a:r>
            <a:r>
              <a:rPr lang="es-ES" sz="1050"/>
              <a:t> </a:t>
            </a:r>
            <a:r>
              <a:rPr lang="es-ES" sz="1050" err="1"/>
              <a:t>Parameters</a:t>
            </a:r>
            <a:endParaRPr lang="es-ES" sz="1050"/>
          </a:p>
        </p:txBody>
      </p:sp>
      <p:graphicFrame>
        <p:nvGraphicFramePr>
          <p:cNvPr id="15" name="Tabla 5">
            <a:extLst>
              <a:ext uri="{FF2B5EF4-FFF2-40B4-BE49-F238E27FC236}">
                <a16:creationId xmlns:a16="http://schemas.microsoft.com/office/drawing/2014/main" id="{1A12EC1B-BB34-4781-88E6-10ECF700A0F8}"/>
              </a:ext>
            </a:extLst>
          </p:cNvPr>
          <p:cNvGraphicFramePr>
            <a:graphicFrameLocks noGrp="1"/>
          </p:cNvGraphicFramePr>
          <p:nvPr/>
        </p:nvGraphicFramePr>
        <p:xfrm>
          <a:off x="1809060" y="3251112"/>
          <a:ext cx="5334258" cy="825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862">
                  <a:extLst>
                    <a:ext uri="{9D8B030D-6E8A-4147-A177-3AD203B41FA5}">
                      <a16:colId xmlns:a16="http://schemas.microsoft.com/office/drawing/2014/main" val="3181176438"/>
                    </a:ext>
                  </a:extLst>
                </a:gridCol>
                <a:gridCol w="1071263">
                  <a:extLst>
                    <a:ext uri="{9D8B030D-6E8A-4147-A177-3AD203B41FA5}">
                      <a16:colId xmlns:a16="http://schemas.microsoft.com/office/drawing/2014/main" val="726468087"/>
                    </a:ext>
                  </a:extLst>
                </a:gridCol>
                <a:gridCol w="1167803">
                  <a:extLst>
                    <a:ext uri="{9D8B030D-6E8A-4147-A177-3AD203B41FA5}">
                      <a16:colId xmlns:a16="http://schemas.microsoft.com/office/drawing/2014/main" val="3308696910"/>
                    </a:ext>
                  </a:extLst>
                </a:gridCol>
                <a:gridCol w="1101330">
                  <a:extLst>
                    <a:ext uri="{9D8B030D-6E8A-4147-A177-3AD203B41FA5}">
                      <a16:colId xmlns:a16="http://schemas.microsoft.com/office/drawing/2014/main" val="366483181"/>
                    </a:ext>
                  </a:extLst>
                </a:gridCol>
              </a:tblGrid>
              <a:tr h="395277"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latin typeface="Raleway" pitchFamily="2" charset="0"/>
                        </a:rPr>
                        <a:t>Post-</a:t>
                      </a:r>
                      <a:r>
                        <a:rPr lang="es-ES" sz="1100" err="1">
                          <a:latin typeface="Raleway" pitchFamily="2" charset="0"/>
                        </a:rPr>
                        <a:t>Inference</a:t>
                      </a:r>
                      <a:r>
                        <a:rPr lang="es-ES" sz="1100">
                          <a:latin typeface="Raleway" pitchFamily="2" charset="0"/>
                        </a:rPr>
                        <a:t> </a:t>
                      </a:r>
                      <a:r>
                        <a:rPr lang="es-ES" sz="1100" err="1">
                          <a:latin typeface="Raleway" pitchFamily="2" charset="0"/>
                        </a:rPr>
                        <a:t>Window</a:t>
                      </a:r>
                      <a:r>
                        <a:rPr lang="es-ES" sz="1100">
                          <a:latin typeface="Raleway" pitchFamily="2" charset="0"/>
                        </a:rPr>
                        <a:t> </a:t>
                      </a:r>
                      <a:r>
                        <a:rPr lang="es-ES" sz="1100" err="1">
                          <a:latin typeface="Raleway" pitchFamily="2" charset="0"/>
                        </a:rPr>
                        <a:t>Length</a:t>
                      </a:r>
                      <a:r>
                        <a:rPr lang="es-ES" sz="1100">
                          <a:latin typeface="Raleway" pitchFamily="2" charset="0"/>
                        </a:rPr>
                        <a:t> (in </a:t>
                      </a:r>
                      <a:r>
                        <a:rPr lang="es-ES" sz="1100" err="1">
                          <a:latin typeface="Raleway" pitchFamily="2" charset="0"/>
                        </a:rPr>
                        <a:t>timesteps</a:t>
                      </a:r>
                      <a:r>
                        <a:rPr lang="es-ES" sz="1100">
                          <a:latin typeface="Raleway" pitchFamily="2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err="1">
                          <a:latin typeface="Raleway" pitchFamily="2" charset="0"/>
                        </a:rPr>
                        <a:t>Alpha_pos</a:t>
                      </a:r>
                      <a:endParaRPr lang="es-ES" sz="11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err="1">
                          <a:latin typeface="Raleway" pitchFamily="2" charset="0"/>
                        </a:rPr>
                        <a:t>Alpha_neg</a:t>
                      </a:r>
                      <a:endParaRPr lang="es-ES" sz="11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err="1">
                          <a:latin typeface="Raleway" pitchFamily="2" charset="0"/>
                        </a:rPr>
                        <a:t>Detection</a:t>
                      </a:r>
                      <a:r>
                        <a:rPr lang="es-ES" sz="1100">
                          <a:latin typeface="Raleway" pitchFamily="2" charset="0"/>
                        </a:rPr>
                        <a:t> </a:t>
                      </a:r>
                      <a:r>
                        <a:rPr lang="es-ES" sz="1100" err="1">
                          <a:latin typeface="Raleway" pitchFamily="2" charset="0"/>
                        </a:rPr>
                        <a:t>Threshold</a:t>
                      </a:r>
                      <a:r>
                        <a:rPr lang="es-ES" sz="1100">
                          <a:latin typeface="Raleway" pitchFamily="2" charset="0"/>
                        </a:rPr>
                        <a:t> (s)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5970239"/>
                  </a:ext>
                </a:extLst>
              </a:tr>
              <a:tr h="398951"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latin typeface="Raleway" pitchFamily="2" charset="0"/>
                        </a:rPr>
                        <a:t>20</a:t>
                      </a:r>
                    </a:p>
                  </a:txBody>
                  <a:tcPr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latin typeface="Raleway" pitchFamily="2" charset="0"/>
                        </a:rPr>
                        <a:t>0,4</a:t>
                      </a:r>
                    </a:p>
                  </a:txBody>
                  <a:tcPr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latin typeface="Raleway" pitchFamily="2" charset="0"/>
                        </a:rPr>
                        <a:t>0,4</a:t>
                      </a:r>
                    </a:p>
                  </a:txBody>
                  <a:tcPr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latin typeface="Raleway" pitchFamily="2" charset="0"/>
                        </a:rPr>
                        <a:t>20</a:t>
                      </a:r>
                    </a:p>
                  </a:txBody>
                  <a:tcPr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574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998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51;p31">
            <a:extLst>
              <a:ext uri="{FF2B5EF4-FFF2-40B4-BE49-F238E27FC236}">
                <a16:creationId xmlns:a16="http://schemas.microsoft.com/office/drawing/2014/main" id="{60145D02-D94B-450B-8B2A-E24B961BE6F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809061" y="106675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/>
              <a:t>Convolutional Approach</a:t>
            </a:r>
          </a:p>
        </p:txBody>
      </p:sp>
      <p:sp>
        <p:nvSpPr>
          <p:cNvPr id="14" name="Marcador de texto 4">
            <a:extLst>
              <a:ext uri="{FF2B5EF4-FFF2-40B4-BE49-F238E27FC236}">
                <a16:creationId xmlns:a16="http://schemas.microsoft.com/office/drawing/2014/main" id="{90E0141D-5C20-4FFE-AA1C-6A90082983E6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2361522" y="664256"/>
            <a:ext cx="4163457" cy="221850"/>
          </a:xfrm>
        </p:spPr>
        <p:txBody>
          <a:bodyPr/>
          <a:lstStyle/>
          <a:p>
            <a:r>
              <a:rPr lang="es-ES" err="1"/>
              <a:t>Results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E158BA77-CAA1-4A38-ADD4-EB89D499D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205851"/>
              </p:ext>
            </p:extLst>
          </p:nvPr>
        </p:nvGraphicFramePr>
        <p:xfrm>
          <a:off x="82446" y="664256"/>
          <a:ext cx="8979108" cy="3904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252">
                  <a:extLst>
                    <a:ext uri="{9D8B030D-6E8A-4147-A177-3AD203B41FA5}">
                      <a16:colId xmlns:a16="http://schemas.microsoft.com/office/drawing/2014/main" val="3026697022"/>
                    </a:ext>
                  </a:extLst>
                </a:gridCol>
                <a:gridCol w="790416">
                  <a:extLst>
                    <a:ext uri="{9D8B030D-6E8A-4147-A177-3AD203B41FA5}">
                      <a16:colId xmlns:a16="http://schemas.microsoft.com/office/drawing/2014/main" val="4127256502"/>
                    </a:ext>
                  </a:extLst>
                </a:gridCol>
                <a:gridCol w="1007688">
                  <a:extLst>
                    <a:ext uri="{9D8B030D-6E8A-4147-A177-3AD203B41FA5}">
                      <a16:colId xmlns:a16="http://schemas.microsoft.com/office/drawing/2014/main" val="1676931235"/>
                    </a:ext>
                  </a:extLst>
                </a:gridCol>
                <a:gridCol w="1073225">
                  <a:extLst>
                    <a:ext uri="{9D8B030D-6E8A-4147-A177-3AD203B41FA5}">
                      <a16:colId xmlns:a16="http://schemas.microsoft.com/office/drawing/2014/main" val="1240668469"/>
                    </a:ext>
                  </a:extLst>
                </a:gridCol>
                <a:gridCol w="792458">
                  <a:extLst>
                    <a:ext uri="{9D8B030D-6E8A-4147-A177-3AD203B41FA5}">
                      <a16:colId xmlns:a16="http://schemas.microsoft.com/office/drawing/2014/main" val="2135252063"/>
                    </a:ext>
                  </a:extLst>
                </a:gridCol>
                <a:gridCol w="786984">
                  <a:extLst>
                    <a:ext uri="{9D8B030D-6E8A-4147-A177-3AD203B41FA5}">
                      <a16:colId xmlns:a16="http://schemas.microsoft.com/office/drawing/2014/main" val="3928382524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548528983"/>
                    </a:ext>
                  </a:extLst>
                </a:gridCol>
                <a:gridCol w="771993">
                  <a:extLst>
                    <a:ext uri="{9D8B030D-6E8A-4147-A177-3AD203B41FA5}">
                      <a16:colId xmlns:a16="http://schemas.microsoft.com/office/drawing/2014/main" val="3580157518"/>
                    </a:ext>
                  </a:extLst>
                </a:gridCol>
                <a:gridCol w="993120">
                  <a:extLst>
                    <a:ext uri="{9D8B030D-6E8A-4147-A177-3AD203B41FA5}">
                      <a16:colId xmlns:a16="http://schemas.microsoft.com/office/drawing/2014/main" val="3593080572"/>
                    </a:ext>
                  </a:extLst>
                </a:gridCol>
                <a:gridCol w="925621">
                  <a:extLst>
                    <a:ext uri="{9D8B030D-6E8A-4147-A177-3AD203B41FA5}">
                      <a16:colId xmlns:a16="http://schemas.microsoft.com/office/drawing/2014/main" val="2405275995"/>
                    </a:ext>
                  </a:extLst>
                </a:gridCol>
              </a:tblGrid>
              <a:tr h="372968">
                <a:tc>
                  <a:txBody>
                    <a:bodyPr/>
                    <a:lstStyle/>
                    <a:p>
                      <a:pPr algn="ctr"/>
                      <a:endParaRPr lang="es-ES" sz="900">
                        <a:latin typeface="Raleway" pitchFamily="2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ES" sz="1100" b="1">
                          <a:latin typeface="Raleway" pitchFamily="2" charset="0"/>
                        </a:rPr>
                        <a:t>Test</a:t>
                      </a:r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s-ES"/>
                    </a:p>
                  </a:txBody>
                  <a:tcPr marL="0" marR="0" marT="0" marB="0" horzOverflow="overflow"/>
                </a:tc>
                <a:tc gridSpan="6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100" b="1">
                          <a:latin typeface="Raleway" pitchFamily="2" charset="0"/>
                        </a:rPr>
                        <a:t>Post-</a:t>
                      </a:r>
                      <a:r>
                        <a:rPr lang="es-ES" sz="1100" b="1" err="1">
                          <a:latin typeface="Raleway" pitchFamily="2" charset="0"/>
                        </a:rPr>
                        <a:t>Inference</a:t>
                      </a:r>
                      <a:r>
                        <a:rPr lang="es-ES" sz="1100" b="1">
                          <a:latin typeface="Raleway" pitchFamily="2" charset="0"/>
                        </a:rPr>
                        <a:t> </a:t>
                      </a:r>
                      <a:r>
                        <a:rPr lang="es-ES" sz="1100" b="1" err="1">
                          <a:latin typeface="Raleway" pitchFamily="2" charset="0"/>
                        </a:rPr>
                        <a:t>Process</a:t>
                      </a:r>
                      <a:r>
                        <a:rPr lang="es-ES" sz="1100" b="1">
                          <a:latin typeface="Raleway" pitchFamily="2" charset="0"/>
                        </a:rPr>
                        <a:t> </a:t>
                      </a:r>
                      <a:r>
                        <a:rPr lang="es-ES" sz="1100" b="1" err="1">
                          <a:latin typeface="Raleway" pitchFamily="2" charset="0"/>
                        </a:rPr>
                        <a:t>with</a:t>
                      </a:r>
                      <a:r>
                        <a:rPr lang="es-ES" sz="1100" b="1">
                          <a:latin typeface="Raleway" pitchFamily="2" charset="0"/>
                        </a:rPr>
                        <a:t> Test </a:t>
                      </a:r>
                      <a:r>
                        <a:rPr lang="es-ES" sz="1100" b="1" err="1">
                          <a:latin typeface="Raleway" pitchFamily="2" charset="0"/>
                        </a:rPr>
                        <a:t>subset</a:t>
                      </a:r>
                      <a:endParaRPr lang="es-ES" sz="1100" b="1">
                        <a:latin typeface="Raleway" pitchFamily="2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5418688"/>
                  </a:ext>
                </a:extLst>
              </a:tr>
              <a:tr h="54788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1" err="1">
                          <a:solidFill>
                            <a:schemeClr val="tx1"/>
                          </a:solidFill>
                          <a:latin typeface="Raleway" pitchFamily="2" charset="0"/>
                        </a:rPr>
                        <a:t>Patient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1" i="0" u="none" strike="noStrike" noProof="0" err="1">
                          <a:solidFill>
                            <a:schemeClr val="tx1"/>
                          </a:solidFill>
                          <a:latin typeface="Raleway" pitchFamily="2" charset="0"/>
                        </a:rPr>
                        <a:t>Acc</a:t>
                      </a:r>
                      <a:endParaRPr lang="en-US" sz="1000" b="0" i="0" u="none" strike="noStrike" noProof="0" err="1">
                        <a:latin typeface="Raleway" pitchFamily="2" charset="0"/>
                      </a:endParaRPr>
                    </a:p>
                  </a:txBody>
                  <a:tcPr anchor="ctr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1" i="0" u="none" strike="noStrike" noProof="0">
                          <a:solidFill>
                            <a:schemeClr val="tx1"/>
                          </a:solidFill>
                          <a:latin typeface="Raleway" pitchFamily="2" charset="0"/>
                        </a:rPr>
                        <a:t>F1-score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1" i="0" u="none" strike="noStrike" noProof="0" err="1">
                          <a:solidFill>
                            <a:schemeClr val="tx1"/>
                          </a:solidFill>
                          <a:latin typeface="Raleway" pitchFamily="2" charset="0"/>
                        </a:rPr>
                        <a:t>Balanced</a:t>
                      </a:r>
                      <a:r>
                        <a:rPr lang="es-ES" sz="1000" b="1" i="0" u="none" strike="noStrike" noProof="0">
                          <a:solidFill>
                            <a:schemeClr val="tx1"/>
                          </a:solidFill>
                          <a:latin typeface="Raleway" pitchFamily="2" charset="0"/>
                        </a:rPr>
                        <a:t> </a:t>
                      </a:r>
                      <a:r>
                        <a:rPr lang="es-ES" sz="1000" b="1" i="0" u="none" strike="noStrike" noProof="0" err="1">
                          <a:solidFill>
                            <a:schemeClr val="tx1"/>
                          </a:solidFill>
                          <a:latin typeface="Raleway" pitchFamily="2" charset="0"/>
                        </a:rPr>
                        <a:t>Acc</a:t>
                      </a:r>
                      <a:endParaRPr lang="en-US" sz="1000" b="0" i="0" u="none" strike="noStrike" noProof="0">
                        <a:latin typeface="Raleway" pitchFamily="2" charset="0"/>
                      </a:endParaRPr>
                    </a:p>
                  </a:txBody>
                  <a:tcPr anchor="ctr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1" err="1">
                          <a:solidFill>
                            <a:schemeClr val="tx1"/>
                          </a:solidFill>
                          <a:latin typeface="Raleway" pitchFamily="2" charset="0"/>
                        </a:rPr>
                        <a:t>Acc</a:t>
                      </a:r>
                    </a:p>
                  </a:txBody>
                  <a:tcPr anchor="ctr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1">
                          <a:solidFill>
                            <a:schemeClr val="tx1"/>
                          </a:solidFill>
                          <a:latin typeface="Raleway" pitchFamily="2" charset="0"/>
                        </a:rPr>
                        <a:t># </a:t>
                      </a:r>
                      <a:r>
                        <a:rPr lang="es-ES" sz="1000" b="1" err="1">
                          <a:solidFill>
                            <a:schemeClr val="tx1"/>
                          </a:solidFill>
                          <a:latin typeface="Raleway" pitchFamily="2" charset="0"/>
                        </a:rPr>
                        <a:t>Seizures</a:t>
                      </a:r>
                    </a:p>
                  </a:txBody>
                  <a:tcPr anchor="ctr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1" err="1">
                          <a:solidFill>
                            <a:schemeClr val="tx1"/>
                          </a:solidFill>
                          <a:latin typeface="Raleway" pitchFamily="2" charset="0"/>
                        </a:rPr>
                        <a:t>Detected</a:t>
                      </a:r>
                      <a:r>
                        <a:rPr lang="es-ES" sz="1000" b="1">
                          <a:solidFill>
                            <a:schemeClr val="tx1"/>
                          </a:solidFill>
                          <a:latin typeface="Raleway" pitchFamily="2" charset="0"/>
                        </a:rPr>
                        <a:t> </a:t>
                      </a:r>
                      <a:r>
                        <a:rPr lang="es-ES" sz="1000" b="1" err="1">
                          <a:solidFill>
                            <a:schemeClr val="tx1"/>
                          </a:solidFill>
                          <a:latin typeface="Raleway" pitchFamily="2" charset="0"/>
                        </a:rPr>
                        <a:t>seizures</a:t>
                      </a:r>
                    </a:p>
                  </a:txBody>
                  <a:tcPr anchor="ctr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1" err="1">
                          <a:solidFill>
                            <a:schemeClr val="tx1"/>
                          </a:solidFill>
                          <a:latin typeface="Raleway" pitchFamily="2" charset="0"/>
                        </a:rPr>
                        <a:t>Latency</a:t>
                      </a:r>
                    </a:p>
                    <a:p>
                      <a:pPr lvl="0" algn="ctr">
                        <a:buNone/>
                      </a:pPr>
                      <a:r>
                        <a:rPr lang="es-ES" sz="1000" b="1">
                          <a:solidFill>
                            <a:schemeClr val="tx1"/>
                          </a:solidFill>
                          <a:latin typeface="Raleway" pitchFamily="2" charset="0"/>
                        </a:rPr>
                        <a:t>(s)</a:t>
                      </a:r>
                    </a:p>
                  </a:txBody>
                  <a:tcPr anchor="ctr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1">
                          <a:solidFill>
                            <a:schemeClr val="tx1"/>
                          </a:solidFill>
                          <a:latin typeface="Raleway" pitchFamily="2" charset="0"/>
                        </a:rPr>
                        <a:t>False </a:t>
                      </a:r>
                      <a:r>
                        <a:rPr lang="es-ES" sz="1000" b="1" err="1">
                          <a:solidFill>
                            <a:schemeClr val="tx1"/>
                          </a:solidFill>
                          <a:latin typeface="Raleway" pitchFamily="2" charset="0"/>
                        </a:rPr>
                        <a:t>Alarms</a:t>
                      </a:r>
                      <a:r>
                        <a:rPr lang="es-ES" sz="1000" b="1">
                          <a:solidFill>
                            <a:schemeClr val="tx1"/>
                          </a:solidFill>
                          <a:latin typeface="Raleway" pitchFamily="2" charset="0"/>
                        </a:rPr>
                        <a:t> per </a:t>
                      </a:r>
                      <a:r>
                        <a:rPr lang="es-ES" sz="1000" b="1" err="1">
                          <a:solidFill>
                            <a:schemeClr val="tx1"/>
                          </a:solidFill>
                          <a:latin typeface="Raleway" pitchFamily="2" charset="0"/>
                        </a:rPr>
                        <a:t>Hour</a:t>
                      </a:r>
                    </a:p>
                  </a:txBody>
                  <a:tcPr anchor="ctr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1" err="1">
                          <a:solidFill>
                            <a:schemeClr val="tx1"/>
                          </a:solidFill>
                          <a:latin typeface="Raleway" pitchFamily="2" charset="0"/>
                        </a:rPr>
                        <a:t>Hours</a:t>
                      </a:r>
                    </a:p>
                  </a:txBody>
                  <a:tcPr anchor="ctr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847669"/>
                  </a:ext>
                </a:extLst>
              </a:tr>
              <a:tr h="37296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1">
                          <a:latin typeface="Raleway" pitchFamily="2" charset="0"/>
                        </a:rPr>
                        <a:t>chb01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99,72%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0,8940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96,15%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99,69%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latin typeface="Raleway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100,00%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9,00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0,73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9,62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8587720"/>
                  </a:ext>
                </a:extLst>
              </a:tr>
              <a:tr h="37296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1" i="0" u="none" strike="noStrike" noProof="0">
                          <a:latin typeface="Raleway" pitchFamily="2" charset="0"/>
                        </a:rPr>
                        <a:t>chb03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99,62%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0,8086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91,86%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99,56%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latin typeface="Raleway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100,00%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2,88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1,78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8,98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3520009"/>
                  </a:ext>
                </a:extLst>
              </a:tr>
              <a:tr h="37296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1">
                          <a:latin typeface="Raleway" pitchFamily="2" charset="0"/>
                        </a:rPr>
                        <a:t>chb05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99,66%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0,8330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92,07%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99,59%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latin typeface="Raleway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latin typeface="Raleway" pitchFamily="2" charset="0"/>
                        </a:rPr>
                        <a:t>0,00%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latin typeface="Raleway" pitchFamily="2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1,76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7,98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4711557"/>
                  </a:ext>
                </a:extLst>
              </a:tr>
              <a:tr h="37296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1">
                          <a:latin typeface="Raleway" pitchFamily="2" charset="0"/>
                        </a:rPr>
                        <a:t>chb08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99,2%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0,8477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81,74%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99,19%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latin typeface="Raleway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100,00%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16,75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1,80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4,99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2312540"/>
                  </a:ext>
                </a:extLst>
              </a:tr>
              <a:tr h="37296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1">
                          <a:latin typeface="Raleway" pitchFamily="2" charset="0"/>
                        </a:rPr>
                        <a:t>chb12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96,73%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0,5530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55,63%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96,51%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latin typeface="Raleway" pitchFamily="2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45,45%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15,90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7,52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5,98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7883141"/>
                  </a:ext>
                </a:extLst>
              </a:tr>
              <a:tr h="37296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1">
                          <a:latin typeface="Raleway" pitchFamily="2" charset="0"/>
                        </a:rPr>
                        <a:t>chb14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98,83%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0,4971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49,49%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98,71%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>
                          <a:latin typeface="Raleway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>
                          <a:latin typeface="Raleway" pitchFamily="2" charset="0"/>
                        </a:rPr>
                        <a:t>0,00%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>
                          <a:latin typeface="Raleway" pitchFamily="2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4,01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6,98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217425"/>
                  </a:ext>
                </a:extLst>
              </a:tr>
              <a:tr h="37296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1">
                          <a:latin typeface="Raleway" pitchFamily="2" charset="0"/>
                        </a:rPr>
                        <a:t>chb15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97,63%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0,7848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94,28%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97,52%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>
                          <a:latin typeface="Raleway" pitchFamily="2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57,14%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10,44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3,01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8,98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8380722"/>
                  </a:ext>
                </a:extLst>
              </a:tr>
              <a:tr h="37296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1">
                          <a:latin typeface="Raleway" pitchFamily="2" charset="0"/>
                        </a:rPr>
                        <a:t>chb24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99,22%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0,6435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60,05%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99,23%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>
                          <a:latin typeface="Raleway" pitchFamily="2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75,00%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>
                          <a:latin typeface="Raleway" pitchFamily="2" charset="0"/>
                        </a:rPr>
                        <a:t>9,25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0,96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noProof="0">
                          <a:latin typeface="Raleway" pitchFamily="2" charset="0"/>
                        </a:rPr>
                        <a:t>6,28</a:t>
                      </a:r>
                      <a:endParaRPr lang="es-ES" sz="1000">
                        <a:latin typeface="Raleway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0484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08047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>
            <a:spLocks noGrp="1"/>
          </p:cNvSpPr>
          <p:nvPr>
            <p:ph type="title"/>
          </p:nvPr>
        </p:nvSpPr>
        <p:spPr>
          <a:xfrm>
            <a:off x="2116919" y="2018334"/>
            <a:ext cx="4762244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Resources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9170149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>
            <a:spLocks noGrp="1"/>
          </p:cNvSpPr>
          <p:nvPr>
            <p:ph type="title"/>
          </p:nvPr>
        </p:nvSpPr>
        <p:spPr>
          <a:xfrm>
            <a:off x="2190878" y="2025058"/>
            <a:ext cx="4762244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Epilepsy Detection</a:t>
            </a:r>
            <a:endParaRPr lang="es-ES"/>
          </a:p>
        </p:txBody>
      </p:sp>
    </p:spTree>
  </p:cSld>
  <p:clrMapOvr>
    <a:masterClrMapping/>
  </p:clrMapOvr>
  <p:transition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51;p31">
            <a:extLst>
              <a:ext uri="{FF2B5EF4-FFF2-40B4-BE49-F238E27FC236}">
                <a16:creationId xmlns:a16="http://schemas.microsoft.com/office/drawing/2014/main" id="{60145D02-D94B-450B-8B2A-E24B961BE6F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809061" y="200804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/>
              <a:t>Resources</a:t>
            </a:r>
          </a:p>
        </p:txBody>
      </p:sp>
      <p:sp>
        <p:nvSpPr>
          <p:cNvPr id="4" name="Google Shape;285;p35">
            <a:extLst>
              <a:ext uri="{FF2B5EF4-FFF2-40B4-BE49-F238E27FC236}">
                <a16:creationId xmlns:a16="http://schemas.microsoft.com/office/drawing/2014/main" id="{3AAF4088-5E5C-46F5-B8AA-3B4970A5383A}"/>
              </a:ext>
            </a:extLst>
          </p:cNvPr>
          <p:cNvSpPr txBox="1"/>
          <p:nvPr/>
        </p:nvSpPr>
        <p:spPr>
          <a:xfrm>
            <a:off x="3246414" y="1268712"/>
            <a:ext cx="2319338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72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</a:pPr>
            <a:r>
              <a:rPr lang="en-US" b="0" i="0">
                <a:solidFill>
                  <a:srgbClr val="3F3F3F"/>
                </a:solidFill>
                <a:latin typeface="Raleway Black"/>
                <a:ea typeface="Raleway Black"/>
                <a:cs typeface="Raleway Black"/>
                <a:sym typeface="Raleway Black"/>
              </a:rPr>
              <a:t>Original Dataset</a:t>
            </a:r>
            <a:endParaRPr sz="2400"/>
          </a:p>
        </p:txBody>
      </p:sp>
      <p:sp>
        <p:nvSpPr>
          <p:cNvPr id="5" name="Google Shape;287;p35">
            <a:extLst>
              <a:ext uri="{FF2B5EF4-FFF2-40B4-BE49-F238E27FC236}">
                <a16:creationId xmlns:a16="http://schemas.microsoft.com/office/drawing/2014/main" id="{3555AC47-DB49-46C9-A247-EF3CD49B5D11}"/>
              </a:ext>
            </a:extLst>
          </p:cNvPr>
          <p:cNvSpPr txBox="1"/>
          <p:nvPr/>
        </p:nvSpPr>
        <p:spPr>
          <a:xfrm>
            <a:off x="3244827" y="2209261"/>
            <a:ext cx="232092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72000" anchor="t" anchorCtr="0">
            <a:noAutofit/>
          </a:bodyPr>
          <a:lstStyle/>
          <a:p>
            <a:pPr>
              <a:lnSpc>
                <a:spcPct val="90000"/>
              </a:lnSpc>
              <a:buClr>
                <a:srgbClr val="3F3F3F"/>
              </a:buClr>
              <a:buSzPts val="1000"/>
            </a:pPr>
            <a:r>
              <a:rPr lang="en-US" sz="1400" b="0" i="0">
                <a:solidFill>
                  <a:srgbClr val="3F3F3F"/>
                </a:solidFill>
                <a:latin typeface="Raleway Black"/>
                <a:ea typeface="Raleway Black"/>
                <a:cs typeface="Raleway Black"/>
                <a:sym typeface="Raleway Black"/>
              </a:rPr>
              <a:t>Prepared Dataset</a:t>
            </a:r>
            <a:endParaRPr lang="en-US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</a:pPr>
            <a:endParaRPr/>
          </a:p>
        </p:txBody>
      </p:sp>
      <p:sp>
        <p:nvSpPr>
          <p:cNvPr id="6" name="Google Shape;289;p35">
            <a:extLst>
              <a:ext uri="{FF2B5EF4-FFF2-40B4-BE49-F238E27FC236}">
                <a16:creationId xmlns:a16="http://schemas.microsoft.com/office/drawing/2014/main" id="{A6F2F2C0-B594-4226-B57C-5FB3079CD4A6}"/>
              </a:ext>
            </a:extLst>
          </p:cNvPr>
          <p:cNvSpPr/>
          <p:nvPr/>
        </p:nvSpPr>
        <p:spPr>
          <a:xfrm>
            <a:off x="3016227" y="1311575"/>
            <a:ext cx="100012" cy="611187"/>
          </a:xfrm>
          <a:prstGeom prst="roundRect">
            <a:avLst>
              <a:gd name="adj" fmla="val 50000"/>
            </a:avLst>
          </a:prstGeom>
          <a:solidFill>
            <a:srgbClr val="14507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290;p35">
            <a:extLst>
              <a:ext uri="{FF2B5EF4-FFF2-40B4-BE49-F238E27FC236}">
                <a16:creationId xmlns:a16="http://schemas.microsoft.com/office/drawing/2014/main" id="{063C7557-9FA8-4DD6-9A76-6A1D37EE9CF3}"/>
              </a:ext>
            </a:extLst>
          </p:cNvPr>
          <p:cNvSpPr/>
          <p:nvPr/>
        </p:nvSpPr>
        <p:spPr>
          <a:xfrm>
            <a:off x="3000352" y="2252124"/>
            <a:ext cx="100012" cy="611187"/>
          </a:xfrm>
          <a:prstGeom prst="roundRect">
            <a:avLst>
              <a:gd name="adj" fmla="val 50000"/>
            </a:avLst>
          </a:prstGeom>
          <a:solidFill>
            <a:srgbClr val="2AAAC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287;p35">
            <a:extLst>
              <a:ext uri="{FF2B5EF4-FFF2-40B4-BE49-F238E27FC236}">
                <a16:creationId xmlns:a16="http://schemas.microsoft.com/office/drawing/2014/main" id="{0D4AFBF9-6183-4BE0-A5FC-5173DF8A2CDC}"/>
              </a:ext>
            </a:extLst>
          </p:cNvPr>
          <p:cNvSpPr txBox="1"/>
          <p:nvPr/>
        </p:nvSpPr>
        <p:spPr>
          <a:xfrm>
            <a:off x="3244827" y="3222109"/>
            <a:ext cx="232092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720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Arial"/>
              <a:buNone/>
            </a:pPr>
            <a:r>
              <a:rPr lang="en-US" b="0" i="0">
                <a:solidFill>
                  <a:srgbClr val="3F3F3F"/>
                </a:solidFill>
                <a:latin typeface="Raleway Black"/>
                <a:ea typeface="Raleway Black"/>
                <a:cs typeface="Raleway Black"/>
                <a:sym typeface="Raleway Black"/>
              </a:rPr>
              <a:t>Pipeline Repository</a:t>
            </a:r>
            <a:endParaRPr/>
          </a:p>
        </p:txBody>
      </p:sp>
      <p:sp>
        <p:nvSpPr>
          <p:cNvPr id="11" name="Google Shape;290;p35">
            <a:extLst>
              <a:ext uri="{FF2B5EF4-FFF2-40B4-BE49-F238E27FC236}">
                <a16:creationId xmlns:a16="http://schemas.microsoft.com/office/drawing/2014/main" id="{141CB73D-E843-4E1E-8054-22995DAB4E9E}"/>
              </a:ext>
            </a:extLst>
          </p:cNvPr>
          <p:cNvSpPr/>
          <p:nvPr/>
        </p:nvSpPr>
        <p:spPr>
          <a:xfrm>
            <a:off x="3000352" y="3264972"/>
            <a:ext cx="100012" cy="611187"/>
          </a:xfrm>
          <a:prstGeom prst="roundRect">
            <a:avLst>
              <a:gd name="adj" fmla="val 50000"/>
            </a:avLst>
          </a:prstGeom>
          <a:solidFill>
            <a:schemeClr val="bg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6A3CA76-DDC4-409E-821E-1991A10B5CA5}"/>
              </a:ext>
            </a:extLst>
          </p:cNvPr>
          <p:cNvSpPr txBox="1"/>
          <p:nvPr/>
        </p:nvSpPr>
        <p:spPr>
          <a:xfrm>
            <a:off x="3352163" y="2514061"/>
            <a:ext cx="2872327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dirty="0"/>
              <a:t>clean_signals.zip (XX GB)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78DD99E-B660-431C-AAAD-F5E28BEECBDC}"/>
              </a:ext>
            </a:extLst>
          </p:cNvPr>
          <p:cNvSpPr txBox="1"/>
          <p:nvPr/>
        </p:nvSpPr>
        <p:spPr>
          <a:xfrm>
            <a:off x="3352162" y="1573512"/>
            <a:ext cx="2872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0" i="0">
                <a:solidFill>
                  <a:srgbClr val="212529"/>
                </a:solidFill>
                <a:effectLst/>
                <a:latin typeface="Raleway" pitchFamily="2" charset="0"/>
                <a:hlinkClick r:id="rId3"/>
              </a:rPr>
              <a:t>CHB-MIT </a:t>
            </a:r>
            <a:r>
              <a:rPr lang="es-ES" sz="1400" b="0" i="0" err="1">
                <a:solidFill>
                  <a:srgbClr val="212529"/>
                </a:solidFill>
                <a:effectLst/>
                <a:latin typeface="Raleway" pitchFamily="2" charset="0"/>
                <a:hlinkClick r:id="rId3"/>
              </a:rPr>
              <a:t>Scalp</a:t>
            </a:r>
            <a:r>
              <a:rPr lang="es-ES" sz="1400" b="0" i="0">
                <a:solidFill>
                  <a:srgbClr val="212529"/>
                </a:solidFill>
                <a:effectLst/>
                <a:latin typeface="Raleway" pitchFamily="2" charset="0"/>
                <a:hlinkClick r:id="rId3"/>
              </a:rPr>
              <a:t> EEG </a:t>
            </a:r>
            <a:r>
              <a:rPr lang="es-ES" sz="1400" b="0" i="0" err="1">
                <a:solidFill>
                  <a:srgbClr val="212529"/>
                </a:solidFill>
                <a:effectLst/>
                <a:latin typeface="Raleway" pitchFamily="2" charset="0"/>
                <a:hlinkClick r:id="rId3"/>
              </a:rPr>
              <a:t>Database</a:t>
            </a:r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38EBEB9-5470-4EEE-B2C3-4113BFED9DB2}"/>
              </a:ext>
            </a:extLst>
          </p:cNvPr>
          <p:cNvSpPr txBox="1"/>
          <p:nvPr/>
        </p:nvSpPr>
        <p:spPr>
          <a:xfrm>
            <a:off x="3244827" y="3509188"/>
            <a:ext cx="15770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latin typeface="Raleway" pitchFamily="2" charset="0"/>
                <a:hlinkClick r:id="rId4"/>
              </a:rPr>
              <a:t>UC13_pipeline</a:t>
            </a:r>
            <a:endParaRPr lang="es-ES"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6144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0"/>
          <p:cNvSpPr txBox="1">
            <a:spLocks noGrp="1"/>
          </p:cNvSpPr>
          <p:nvPr>
            <p:ph type="body" idx="1"/>
          </p:nvPr>
        </p:nvSpPr>
        <p:spPr>
          <a:xfrm>
            <a:off x="3232101" y="3290114"/>
            <a:ext cx="2687637" cy="862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3E61"/>
              </a:buClr>
              <a:buSzPts val="1400"/>
              <a:buNone/>
            </a:pPr>
            <a:r>
              <a:rPr lang="es-ES"/>
              <a:t>Javier Martínez Bernia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3E61"/>
              </a:buClr>
              <a:buSzPts val="1400"/>
              <a:buNone/>
            </a:pPr>
            <a:endParaRPr lang="es-ES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3E61"/>
              </a:buClr>
              <a:buSzPts val="1400"/>
              <a:buNone/>
            </a:pPr>
            <a:r>
              <a:rPr lang="es-ES"/>
              <a:t>jamarbe2@prhlt.upv.es</a:t>
            </a:r>
            <a:endParaRPr/>
          </a:p>
        </p:txBody>
      </p:sp>
      <p:sp>
        <p:nvSpPr>
          <p:cNvPr id="534" name="Google Shape;534;p50"/>
          <p:cNvSpPr txBox="1">
            <a:spLocks noGrp="1"/>
          </p:cNvSpPr>
          <p:nvPr>
            <p:ph type="body" idx="2"/>
          </p:nvPr>
        </p:nvSpPr>
        <p:spPr>
          <a:xfrm>
            <a:off x="2494708" y="2422007"/>
            <a:ext cx="4162425" cy="47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797B9"/>
              </a:buClr>
              <a:buSzPts val="3600"/>
              <a:buNone/>
            </a:pPr>
            <a:r>
              <a:rPr lang="en-US" sz="3600"/>
              <a:t>Thank you!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6611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>
            <a:spLocks noGrp="1"/>
          </p:cNvSpPr>
          <p:nvPr>
            <p:ph type="body" idx="3"/>
          </p:nvPr>
        </p:nvSpPr>
        <p:spPr>
          <a:xfrm>
            <a:off x="1814230" y="146785"/>
            <a:ext cx="5523900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/>
              <a:t>Epilepsy Detection</a:t>
            </a:r>
            <a:endParaRPr lang="es-ES"/>
          </a:p>
        </p:txBody>
      </p:sp>
      <p:sp>
        <p:nvSpPr>
          <p:cNvPr id="234" name="Google Shape;234;p29"/>
          <p:cNvSpPr txBox="1">
            <a:spLocks noGrp="1"/>
          </p:cNvSpPr>
          <p:nvPr>
            <p:ph type="body" idx="4"/>
          </p:nvPr>
        </p:nvSpPr>
        <p:spPr>
          <a:xfrm>
            <a:off x="2399186" y="698187"/>
            <a:ext cx="4163400" cy="2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/>
              <a:t>Introduction</a:t>
            </a:r>
            <a:endParaRPr lang="en-US" b="0"/>
          </a:p>
        </p:txBody>
      </p:sp>
      <p:sp>
        <p:nvSpPr>
          <p:cNvPr id="235" name="Google Shape;235;p29"/>
          <p:cNvSpPr txBox="1">
            <a:spLocks noGrp="1"/>
          </p:cNvSpPr>
          <p:nvPr>
            <p:ph type="body" idx="1"/>
          </p:nvPr>
        </p:nvSpPr>
        <p:spPr>
          <a:xfrm>
            <a:off x="893110" y="1283480"/>
            <a:ext cx="6885546" cy="3037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2250">
              <a:lnSpc>
                <a:spcPct val="150000"/>
              </a:lnSpc>
              <a:spcBef>
                <a:spcPts val="0"/>
              </a:spcBef>
              <a:buSzPts val="1900"/>
            </a:pPr>
            <a:r>
              <a:rPr lang="en-US" sz="1400"/>
              <a:t>Epilepsy</a:t>
            </a:r>
            <a:endParaRPr lang="es-ES"/>
          </a:p>
          <a:p>
            <a:pPr marL="685800" lvl="1" indent="-222250">
              <a:lnSpc>
                <a:spcPct val="150000"/>
              </a:lnSpc>
              <a:spcBef>
                <a:spcPts val="0"/>
              </a:spcBef>
              <a:buSzPts val="1900"/>
            </a:pPr>
            <a:r>
              <a:rPr lang="en-US" sz="1200"/>
              <a:t>Neurological disorder characterized by </a:t>
            </a:r>
            <a:r>
              <a:rPr lang="en-US" sz="1200" b="1"/>
              <a:t>recurrent seizures</a:t>
            </a:r>
          </a:p>
          <a:p>
            <a:pPr marL="685800" lvl="1" indent="-222250">
              <a:lnSpc>
                <a:spcPct val="150000"/>
              </a:lnSpc>
              <a:spcBef>
                <a:spcPts val="0"/>
              </a:spcBef>
              <a:buSzPts val="1900"/>
            </a:pPr>
            <a:r>
              <a:rPr lang="en-US" sz="1200"/>
              <a:t>Episodes of </a:t>
            </a:r>
            <a:r>
              <a:rPr lang="en-US" sz="1200" b="1"/>
              <a:t>involuntary movement</a:t>
            </a:r>
          </a:p>
          <a:p>
            <a:pPr marL="685800" lvl="1" indent="-222250">
              <a:lnSpc>
                <a:spcPct val="150000"/>
              </a:lnSpc>
              <a:spcBef>
                <a:spcPts val="0"/>
              </a:spcBef>
              <a:buSzPts val="1900"/>
            </a:pPr>
            <a:r>
              <a:rPr lang="en-US" sz="1200"/>
              <a:t>Around </a:t>
            </a:r>
            <a:r>
              <a:rPr lang="en-US" sz="1200" b="1"/>
              <a:t>50 million</a:t>
            </a:r>
            <a:r>
              <a:rPr lang="en-US" sz="1200"/>
              <a:t> people diagnosed in the world</a:t>
            </a:r>
          </a:p>
          <a:p>
            <a:pPr marL="228600" indent="-285750">
              <a:lnSpc>
                <a:spcPct val="150000"/>
              </a:lnSpc>
              <a:spcBef>
                <a:spcPts val="0"/>
              </a:spcBef>
              <a:buClr>
                <a:srgbClr val="155073"/>
              </a:buClr>
              <a:buSzPts val="1900"/>
            </a:pPr>
            <a:endParaRPr lang="en-US" sz="1400"/>
          </a:p>
          <a:p>
            <a:pPr marL="228600" indent="-285750">
              <a:lnSpc>
                <a:spcPct val="150000"/>
              </a:lnSpc>
              <a:spcBef>
                <a:spcPts val="0"/>
              </a:spcBef>
              <a:buClr>
                <a:srgbClr val="155073"/>
              </a:buClr>
              <a:buSzPts val="1900"/>
            </a:pPr>
            <a:r>
              <a:rPr lang="en-US" sz="1400"/>
              <a:t>Electroencephalogram (</a:t>
            </a:r>
            <a:r>
              <a:rPr lang="en-US" sz="1400" b="1"/>
              <a:t>EEG</a:t>
            </a:r>
            <a:r>
              <a:rPr lang="en-US" sz="1400"/>
              <a:t>)</a:t>
            </a:r>
            <a:endParaRPr lang="en-US"/>
          </a:p>
          <a:p>
            <a:pPr lvl="1">
              <a:lnSpc>
                <a:spcPct val="150000"/>
              </a:lnSpc>
              <a:spcBef>
                <a:spcPts val="0"/>
              </a:spcBef>
              <a:buSzPts val="1900"/>
            </a:pPr>
            <a:r>
              <a:rPr lang="en-US" sz="1200"/>
              <a:t>Recording the </a:t>
            </a:r>
            <a:r>
              <a:rPr lang="en-US" sz="1200" b="1"/>
              <a:t>electrical activity</a:t>
            </a:r>
            <a:r>
              <a:rPr lang="en-US" sz="1200"/>
              <a:t> of the brain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SzPts val="1900"/>
            </a:pPr>
            <a:r>
              <a:rPr lang="en-US" sz="1200" b="1"/>
              <a:t>Electrodes</a:t>
            </a:r>
            <a:r>
              <a:rPr lang="en-US" sz="1200"/>
              <a:t> located on the scalp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SzPts val="1900"/>
            </a:pPr>
            <a:r>
              <a:rPr lang="en-US" sz="1200"/>
              <a:t>Continuous </a:t>
            </a:r>
            <a:r>
              <a:rPr lang="en-US" sz="1200" b="1"/>
              <a:t>signal</a:t>
            </a:r>
            <a:r>
              <a:rPr lang="en-US" sz="1200"/>
              <a:t> composed by different channels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155073"/>
              </a:buClr>
              <a:buSzPts val="1900"/>
              <a:buNone/>
            </a:pPr>
            <a:endParaRPr lang="en-US" sz="1400"/>
          </a:p>
        </p:txBody>
      </p:sp>
      <p:pic>
        <p:nvPicPr>
          <p:cNvPr id="8" name="Imagen 9">
            <a:extLst>
              <a:ext uri="{FF2B5EF4-FFF2-40B4-BE49-F238E27FC236}">
                <a16:creationId xmlns:a16="http://schemas.microsoft.com/office/drawing/2014/main" id="{880D68C7-D8E2-4F9A-8815-189212016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1972" y="2172820"/>
            <a:ext cx="1147483" cy="114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749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E3311A73-A705-44B5-B0C1-0EDD7D570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84650" y="298281"/>
            <a:ext cx="5306521" cy="393213"/>
          </a:xfrm>
        </p:spPr>
        <p:txBody>
          <a:bodyPr/>
          <a:lstStyle/>
          <a:p>
            <a:r>
              <a:rPr lang="es-ES" err="1"/>
              <a:t>Epilepsy</a:t>
            </a:r>
            <a:r>
              <a:rPr lang="es-ES"/>
              <a:t> </a:t>
            </a:r>
            <a:r>
              <a:rPr lang="es-ES" err="1"/>
              <a:t>Detection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518AA2-7F52-46F8-9794-DCA7E7054F8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419220" y="832959"/>
            <a:ext cx="2483318" cy="221850"/>
          </a:xfrm>
        </p:spPr>
        <p:txBody>
          <a:bodyPr/>
          <a:lstStyle/>
          <a:p>
            <a:r>
              <a:rPr lang="es-ES" err="1"/>
              <a:t>Brain</a:t>
            </a:r>
            <a:r>
              <a:rPr lang="es-ES"/>
              <a:t> </a:t>
            </a:r>
            <a:r>
              <a:rPr lang="es-ES" err="1"/>
              <a:t>stages</a:t>
            </a:r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A132C26-0920-41B3-9610-56D474C385CB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3421063" y="1604972"/>
            <a:ext cx="1620037" cy="230939"/>
          </a:xfrm>
        </p:spPr>
        <p:txBody>
          <a:bodyPr/>
          <a:lstStyle/>
          <a:p>
            <a:r>
              <a:rPr lang="es-ES" err="1"/>
              <a:t>Interictal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6A33CDA-C719-4BFF-9218-AAE39602DBDA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3421063" y="1836743"/>
            <a:ext cx="1465395" cy="384287"/>
          </a:xfrm>
        </p:spPr>
        <p:txBody>
          <a:bodyPr/>
          <a:lstStyle/>
          <a:p>
            <a:r>
              <a:rPr lang="es-ES"/>
              <a:t>Normal </a:t>
            </a:r>
            <a:r>
              <a:rPr lang="es-ES" err="1"/>
              <a:t>activity</a:t>
            </a:r>
            <a:r>
              <a:rPr lang="es-ES"/>
              <a:t>.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38FB26D0-A24E-48EE-AEE2-29E07DF55577}"/>
              </a:ext>
            </a:extLst>
          </p:cNvPr>
          <p:cNvSpPr>
            <a:spLocks noGrp="1"/>
          </p:cNvSpPr>
          <p:nvPr>
            <p:ph type="body" idx="5"/>
          </p:nvPr>
        </p:nvSpPr>
        <p:spPr>
          <a:xfrm>
            <a:off x="3421063" y="2380592"/>
            <a:ext cx="1384713" cy="237662"/>
          </a:xfrm>
        </p:spPr>
        <p:txBody>
          <a:bodyPr/>
          <a:lstStyle/>
          <a:p>
            <a:r>
              <a:rPr lang="es-ES" err="1"/>
              <a:t>Pre-ictal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95F4DF61-DD84-4A24-9FA8-19CE592B5DB2}"/>
              </a:ext>
            </a:extLst>
          </p:cNvPr>
          <p:cNvSpPr>
            <a:spLocks noGrp="1"/>
          </p:cNvSpPr>
          <p:nvPr>
            <p:ph type="body" idx="6"/>
          </p:nvPr>
        </p:nvSpPr>
        <p:spPr/>
        <p:txBody>
          <a:bodyPr/>
          <a:lstStyle/>
          <a:p>
            <a:r>
              <a:rPr lang="es-ES" err="1"/>
              <a:t>Strange</a:t>
            </a:r>
            <a:r>
              <a:rPr lang="es-ES"/>
              <a:t> </a:t>
            </a:r>
            <a:r>
              <a:rPr lang="es-ES" err="1"/>
              <a:t>brain</a:t>
            </a:r>
            <a:r>
              <a:rPr lang="es-ES"/>
              <a:t> </a:t>
            </a:r>
            <a:r>
              <a:rPr lang="es-ES" err="1"/>
              <a:t>activity</a:t>
            </a:r>
            <a:r>
              <a:rPr lang="es-ES"/>
              <a:t>. </a:t>
            </a:r>
            <a:r>
              <a:rPr lang="es-ES" err="1"/>
              <a:t>Usually</a:t>
            </a:r>
            <a:r>
              <a:rPr lang="es-ES"/>
              <a:t> </a:t>
            </a:r>
            <a:r>
              <a:rPr lang="es-ES" err="1"/>
              <a:t>before</a:t>
            </a:r>
            <a:r>
              <a:rPr lang="es-ES"/>
              <a:t> </a:t>
            </a:r>
            <a:r>
              <a:rPr lang="es-ES" err="1"/>
              <a:t>an</a:t>
            </a:r>
            <a:r>
              <a:rPr lang="es-ES"/>
              <a:t> actual </a:t>
            </a:r>
            <a:r>
              <a:rPr lang="es-ES" err="1"/>
              <a:t>seizure</a:t>
            </a:r>
            <a:r>
              <a:rPr lang="es-ES"/>
              <a:t>.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F1ADA461-5D4A-443C-BA71-325930E23F07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r>
              <a:rPr lang="es-ES" err="1"/>
              <a:t>Ictal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D22080B3-2ECF-4468-8FFA-56C3B7E331E3}"/>
              </a:ext>
            </a:extLst>
          </p:cNvPr>
          <p:cNvSpPr>
            <a:spLocks noGrp="1"/>
          </p:cNvSpPr>
          <p:nvPr>
            <p:ph type="body" idx="8"/>
          </p:nvPr>
        </p:nvSpPr>
        <p:spPr/>
        <p:txBody>
          <a:bodyPr/>
          <a:lstStyle/>
          <a:p>
            <a:r>
              <a:rPr lang="es-ES" err="1"/>
              <a:t>Period</a:t>
            </a:r>
            <a:r>
              <a:rPr lang="es-ES"/>
              <a:t> </a:t>
            </a:r>
            <a:r>
              <a:rPr lang="es-ES" err="1"/>
              <a:t>while</a:t>
            </a:r>
            <a:r>
              <a:rPr lang="es-ES"/>
              <a:t> a </a:t>
            </a:r>
            <a:r>
              <a:rPr lang="es-ES" err="1"/>
              <a:t>patient</a:t>
            </a:r>
            <a:r>
              <a:rPr lang="es-ES"/>
              <a:t> </a:t>
            </a:r>
            <a:r>
              <a:rPr lang="es-ES" err="1"/>
              <a:t>is</a:t>
            </a:r>
            <a:r>
              <a:rPr lang="es-ES"/>
              <a:t> </a:t>
            </a:r>
            <a:r>
              <a:rPr lang="es-ES" err="1"/>
              <a:t>suffering</a:t>
            </a:r>
            <a:r>
              <a:rPr lang="es-ES"/>
              <a:t> a </a:t>
            </a:r>
            <a:r>
              <a:rPr lang="es-ES" err="1"/>
              <a:t>seizure</a:t>
            </a:r>
            <a:r>
              <a:rPr lang="es-ES"/>
              <a:t>.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14AB16D7-BE8E-4BF1-A66A-C9C477726DED}"/>
              </a:ext>
            </a:extLst>
          </p:cNvPr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r>
              <a:rPr lang="es-ES"/>
              <a:t>Post-</a:t>
            </a:r>
            <a:r>
              <a:rPr lang="es-ES" err="1"/>
              <a:t>Ictal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602D5A12-4494-41A7-8EC2-7FBFB844C97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421063" y="4186642"/>
            <a:ext cx="2958018" cy="384287"/>
          </a:xfrm>
        </p:spPr>
        <p:txBody>
          <a:bodyPr/>
          <a:lstStyle/>
          <a:p>
            <a:r>
              <a:rPr lang="es-ES" err="1"/>
              <a:t>The</a:t>
            </a:r>
            <a:r>
              <a:rPr lang="es-ES"/>
              <a:t> </a:t>
            </a:r>
            <a:r>
              <a:rPr lang="es-ES" err="1"/>
              <a:t>patient</a:t>
            </a:r>
            <a:r>
              <a:rPr lang="es-ES"/>
              <a:t> </a:t>
            </a:r>
            <a:r>
              <a:rPr lang="es-ES" err="1"/>
              <a:t>is</a:t>
            </a:r>
            <a:r>
              <a:rPr lang="es-ES"/>
              <a:t> </a:t>
            </a:r>
            <a:r>
              <a:rPr lang="es-ES" err="1"/>
              <a:t>recovering</a:t>
            </a:r>
            <a:r>
              <a:rPr lang="es-ES"/>
              <a:t> </a:t>
            </a:r>
            <a:r>
              <a:rPr lang="es-ES" err="1"/>
              <a:t>from</a:t>
            </a:r>
            <a:r>
              <a:rPr lang="es-ES"/>
              <a:t> a </a:t>
            </a:r>
            <a:r>
              <a:rPr lang="es-ES" err="1"/>
              <a:t>seizure</a:t>
            </a:r>
            <a:r>
              <a:rPr lang="es-E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7249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B5395E24-8357-4722-ACF1-1E5D6B1D7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3702" y="254592"/>
            <a:ext cx="5523872" cy="437100"/>
          </a:xfrm>
        </p:spPr>
        <p:txBody>
          <a:bodyPr/>
          <a:lstStyle/>
          <a:p>
            <a:r>
              <a:rPr lang="es-ES" err="1"/>
              <a:t>Epilepsy</a:t>
            </a:r>
            <a:r>
              <a:rPr lang="es-ES"/>
              <a:t> </a:t>
            </a:r>
            <a:r>
              <a:rPr lang="es-ES" err="1"/>
              <a:t>Detection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381456-EAC8-4E12-9A6C-FB11782D1D6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643910" y="731491"/>
            <a:ext cx="4163457" cy="221850"/>
          </a:xfrm>
        </p:spPr>
        <p:txBody>
          <a:bodyPr/>
          <a:lstStyle/>
          <a:p>
            <a:r>
              <a:rPr lang="es-ES" err="1"/>
              <a:t>Brain</a:t>
            </a:r>
            <a:r>
              <a:rPr lang="es-ES"/>
              <a:t> </a:t>
            </a:r>
            <a:r>
              <a:rPr lang="es-ES" err="1"/>
              <a:t>Stages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B00236A-4FD4-41FF-A7CD-A02F2E3D86E5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905014" y="1137675"/>
            <a:ext cx="7425665" cy="3577060"/>
          </a:xfrm>
        </p:spPr>
        <p:txBody>
          <a:bodyPr/>
          <a:lstStyle/>
          <a:p>
            <a:r>
              <a:rPr lang="es-ES" sz="1400"/>
              <a:t>General </a:t>
            </a:r>
            <a:r>
              <a:rPr lang="es-ES" sz="1400" err="1"/>
              <a:t>cycle</a:t>
            </a:r>
            <a:r>
              <a:rPr lang="es-ES" sz="1400"/>
              <a:t> </a:t>
            </a:r>
            <a:r>
              <a:rPr lang="es-ES" sz="1400" err="1"/>
              <a:t>of</a:t>
            </a:r>
            <a:r>
              <a:rPr lang="es-ES" sz="1400"/>
              <a:t> </a:t>
            </a:r>
            <a:r>
              <a:rPr lang="es-ES" sz="1400" err="1"/>
              <a:t>stages</a:t>
            </a:r>
            <a:endParaRPr lang="es-ES" sz="1400"/>
          </a:p>
          <a:p>
            <a:endParaRPr lang="es-ES" sz="1400"/>
          </a:p>
          <a:p>
            <a:endParaRPr lang="es-ES" sz="1400"/>
          </a:p>
          <a:p>
            <a:endParaRPr lang="es-ES" sz="1400"/>
          </a:p>
          <a:p>
            <a:r>
              <a:rPr lang="es-ES" sz="1400" err="1"/>
              <a:t>Automatic</a:t>
            </a:r>
            <a:r>
              <a:rPr lang="es-ES" sz="1400"/>
              <a:t> </a:t>
            </a:r>
            <a:r>
              <a:rPr lang="es-ES" sz="1400" b="1" err="1"/>
              <a:t>seizure</a:t>
            </a:r>
            <a:r>
              <a:rPr lang="es-ES" sz="1400" b="1"/>
              <a:t> </a:t>
            </a:r>
            <a:r>
              <a:rPr lang="es-ES" sz="1400" b="1" err="1"/>
              <a:t>detection</a:t>
            </a:r>
            <a:r>
              <a:rPr lang="es-ES" sz="1400"/>
              <a:t> </a:t>
            </a:r>
            <a:r>
              <a:rPr lang="es-ES" sz="1400" err="1"/>
              <a:t>task</a:t>
            </a:r>
            <a:r>
              <a:rPr lang="es-ES" sz="1400"/>
              <a:t> (</a:t>
            </a:r>
            <a:r>
              <a:rPr lang="es-ES" sz="1400" err="1"/>
              <a:t>not</a:t>
            </a:r>
            <a:r>
              <a:rPr lang="es-ES" sz="1400"/>
              <a:t> </a:t>
            </a:r>
            <a:r>
              <a:rPr lang="es-ES" sz="1400" err="1"/>
              <a:t>prediction</a:t>
            </a:r>
            <a:r>
              <a:rPr lang="es-ES" sz="1400"/>
              <a:t> </a:t>
            </a:r>
            <a:r>
              <a:rPr lang="es-ES" sz="1400" err="1"/>
              <a:t>few</a:t>
            </a:r>
            <a:r>
              <a:rPr lang="es-ES" sz="1400"/>
              <a:t> minutes </a:t>
            </a:r>
            <a:r>
              <a:rPr lang="es-ES" sz="1400" err="1"/>
              <a:t>before</a:t>
            </a:r>
            <a:r>
              <a:rPr lang="es-ES" sz="1400"/>
              <a:t> </a:t>
            </a:r>
            <a:r>
              <a:rPr lang="es-ES" sz="1400" err="1"/>
              <a:t>seizures</a:t>
            </a:r>
            <a:r>
              <a:rPr lang="es-ES" sz="1400"/>
              <a:t>)</a:t>
            </a:r>
          </a:p>
          <a:p>
            <a:endParaRPr lang="es-ES" sz="1400"/>
          </a:p>
          <a:p>
            <a:endParaRPr lang="es-ES" sz="1400"/>
          </a:p>
          <a:p>
            <a:endParaRPr lang="es-ES" sz="1400"/>
          </a:p>
          <a:p>
            <a:endParaRPr lang="es-ES" sz="1400" b="1"/>
          </a:p>
          <a:p>
            <a:r>
              <a:rPr lang="es-ES" sz="1400" b="1"/>
              <a:t>High </a:t>
            </a:r>
            <a:r>
              <a:rPr lang="es-ES" sz="1400" b="1" err="1"/>
              <a:t>variability</a:t>
            </a:r>
            <a:r>
              <a:rPr lang="es-ES" sz="1400"/>
              <a:t> </a:t>
            </a:r>
            <a:r>
              <a:rPr lang="es-ES" sz="1400" err="1"/>
              <a:t>between</a:t>
            </a:r>
            <a:r>
              <a:rPr lang="es-ES" sz="1400"/>
              <a:t> </a:t>
            </a:r>
            <a:r>
              <a:rPr lang="es-ES" sz="1400" err="1"/>
              <a:t>subjects</a:t>
            </a:r>
            <a:endParaRPr lang="es-ES" sz="1400"/>
          </a:p>
          <a:p>
            <a:pPr lvl="1"/>
            <a:r>
              <a:rPr lang="es-ES" sz="1100" b="1" err="1"/>
              <a:t>Patient-Dependent</a:t>
            </a:r>
            <a:r>
              <a:rPr lang="es-ES" sz="1100"/>
              <a:t> </a:t>
            </a:r>
            <a:r>
              <a:rPr lang="es-ES" sz="1100" err="1"/>
              <a:t>classifiers</a:t>
            </a:r>
            <a:endParaRPr lang="es-ES" sz="1100"/>
          </a:p>
        </p:txBody>
      </p:sp>
      <p:pic>
        <p:nvPicPr>
          <p:cNvPr id="5" name="Imagen 5" descr="Icono&#10;&#10;Descripción generada automáticamente">
            <a:extLst>
              <a:ext uri="{FF2B5EF4-FFF2-40B4-BE49-F238E27FC236}">
                <a16:creationId xmlns:a16="http://schemas.microsoft.com/office/drawing/2014/main" id="{B3BD5B94-611C-4F26-B66C-DF0CD20FE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176" y="1613869"/>
            <a:ext cx="3664323" cy="584502"/>
          </a:xfrm>
          <a:prstGeom prst="rect">
            <a:avLst/>
          </a:prstGeom>
        </p:spPr>
      </p:pic>
      <p:sp>
        <p:nvSpPr>
          <p:cNvPr id="6" name="Google Shape;285;p35">
            <a:extLst>
              <a:ext uri="{FF2B5EF4-FFF2-40B4-BE49-F238E27FC236}">
                <a16:creationId xmlns:a16="http://schemas.microsoft.com/office/drawing/2014/main" id="{F226C369-DA2E-41A1-93D5-1A280DA804A2}"/>
              </a:ext>
            </a:extLst>
          </p:cNvPr>
          <p:cNvSpPr txBox="1"/>
          <p:nvPr/>
        </p:nvSpPr>
        <p:spPr>
          <a:xfrm>
            <a:off x="2844435" y="2916127"/>
            <a:ext cx="571221" cy="311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720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100">
                <a:solidFill>
                  <a:srgbClr val="3F3F3F"/>
                </a:solidFill>
                <a:latin typeface="Raleway Black"/>
                <a:sym typeface="Raleway Black"/>
              </a:rPr>
              <a:t>Class 0</a:t>
            </a:r>
            <a:endParaRPr lang="es-ES" sz="1100"/>
          </a:p>
        </p:txBody>
      </p:sp>
      <p:sp>
        <p:nvSpPr>
          <p:cNvPr id="7" name="Google Shape;286;p35">
            <a:extLst>
              <a:ext uri="{FF2B5EF4-FFF2-40B4-BE49-F238E27FC236}">
                <a16:creationId xmlns:a16="http://schemas.microsoft.com/office/drawing/2014/main" id="{AB5FEDF1-F589-4BEF-8586-522F22095362}"/>
              </a:ext>
            </a:extLst>
          </p:cNvPr>
          <p:cNvSpPr txBox="1"/>
          <p:nvPr/>
        </p:nvSpPr>
        <p:spPr>
          <a:xfrm>
            <a:off x="2844435" y="3274961"/>
            <a:ext cx="2017900" cy="275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0000"/>
              </a:lnSpc>
              <a:buClr>
                <a:schemeClr val="dk1"/>
              </a:buClr>
              <a:buSzPts val="900"/>
            </a:pPr>
            <a:r>
              <a:rPr lang="en-US" sz="1000">
                <a:solidFill>
                  <a:schemeClr val="dk1"/>
                </a:solidFill>
                <a:latin typeface="Raleway"/>
                <a:ea typeface="Raleway"/>
                <a:cs typeface="Raleway"/>
              </a:rPr>
              <a:t>Interictal + Pre-ictal + Post-ictal</a:t>
            </a:r>
          </a:p>
        </p:txBody>
      </p:sp>
      <p:sp>
        <p:nvSpPr>
          <p:cNvPr id="8" name="Google Shape;287;p35">
            <a:extLst>
              <a:ext uri="{FF2B5EF4-FFF2-40B4-BE49-F238E27FC236}">
                <a16:creationId xmlns:a16="http://schemas.microsoft.com/office/drawing/2014/main" id="{A7E1FA3B-5440-40C4-BAEA-657D2B43C997}"/>
              </a:ext>
            </a:extLst>
          </p:cNvPr>
          <p:cNvSpPr txBox="1"/>
          <p:nvPr/>
        </p:nvSpPr>
        <p:spPr>
          <a:xfrm>
            <a:off x="5415362" y="2956468"/>
            <a:ext cx="579531" cy="277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720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100">
                <a:solidFill>
                  <a:srgbClr val="3F3F3F"/>
                </a:solidFill>
                <a:latin typeface="Raleway Black"/>
                <a:sym typeface="Raleway Black"/>
              </a:rPr>
              <a:t>Class 1</a:t>
            </a:r>
            <a:endParaRPr lang="es-ES" sz="1100"/>
          </a:p>
        </p:txBody>
      </p:sp>
      <p:sp>
        <p:nvSpPr>
          <p:cNvPr id="9" name="Google Shape;288;p35">
            <a:extLst>
              <a:ext uri="{FF2B5EF4-FFF2-40B4-BE49-F238E27FC236}">
                <a16:creationId xmlns:a16="http://schemas.microsoft.com/office/drawing/2014/main" id="{3C294BC3-CDD0-4F0A-8AAD-B6CC7BF268D6}"/>
              </a:ext>
            </a:extLst>
          </p:cNvPr>
          <p:cNvSpPr txBox="1"/>
          <p:nvPr/>
        </p:nvSpPr>
        <p:spPr>
          <a:xfrm>
            <a:off x="5435533" y="3288408"/>
            <a:ext cx="817283" cy="18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Raleway"/>
                <a:sym typeface="Raleway"/>
              </a:rPr>
              <a:t>Ictal</a:t>
            </a:r>
            <a:endParaRPr lang="es-ES" sz="1000">
              <a:solidFill>
                <a:schemeClr val="dk1"/>
              </a:solidFill>
            </a:endParaRPr>
          </a:p>
        </p:txBody>
      </p:sp>
      <p:sp>
        <p:nvSpPr>
          <p:cNvPr id="10" name="Google Shape;289;p35">
            <a:extLst>
              <a:ext uri="{FF2B5EF4-FFF2-40B4-BE49-F238E27FC236}">
                <a16:creationId xmlns:a16="http://schemas.microsoft.com/office/drawing/2014/main" id="{0C735B1D-5893-4F75-84A5-222A37699572}"/>
              </a:ext>
            </a:extLst>
          </p:cNvPr>
          <p:cNvSpPr/>
          <p:nvPr/>
        </p:nvSpPr>
        <p:spPr>
          <a:xfrm>
            <a:off x="2614248" y="2979160"/>
            <a:ext cx="100012" cy="611187"/>
          </a:xfrm>
          <a:prstGeom prst="roundRect">
            <a:avLst>
              <a:gd name="adj" fmla="val 50000"/>
            </a:avLst>
          </a:prstGeom>
          <a:solidFill>
            <a:srgbClr val="14507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290;p35">
            <a:extLst>
              <a:ext uri="{FF2B5EF4-FFF2-40B4-BE49-F238E27FC236}">
                <a16:creationId xmlns:a16="http://schemas.microsoft.com/office/drawing/2014/main" id="{605DF8A3-DD0F-4409-83BD-79A1681AA12B}"/>
              </a:ext>
            </a:extLst>
          </p:cNvPr>
          <p:cNvSpPr/>
          <p:nvPr/>
        </p:nvSpPr>
        <p:spPr>
          <a:xfrm>
            <a:off x="5170887" y="2979160"/>
            <a:ext cx="100012" cy="611187"/>
          </a:xfrm>
          <a:prstGeom prst="roundRect">
            <a:avLst>
              <a:gd name="adj" fmla="val 50000"/>
            </a:avLst>
          </a:prstGeom>
          <a:solidFill>
            <a:srgbClr val="2AAAC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8016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>
            <a:spLocks noGrp="1"/>
          </p:cNvSpPr>
          <p:nvPr>
            <p:ph type="title"/>
          </p:nvPr>
        </p:nvSpPr>
        <p:spPr>
          <a:xfrm>
            <a:off x="2190878" y="2051952"/>
            <a:ext cx="4762244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Dataset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5847557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50;p31">
            <a:extLst>
              <a:ext uri="{FF2B5EF4-FFF2-40B4-BE49-F238E27FC236}">
                <a16:creationId xmlns:a16="http://schemas.microsoft.com/office/drawing/2014/main" id="{111C71EC-3D1A-4220-9629-A2A33FE074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90949" y="1228597"/>
            <a:ext cx="5227030" cy="2943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228600">
              <a:lnSpc>
                <a:spcPct val="150000"/>
              </a:lnSpc>
              <a:spcBef>
                <a:spcPts val="0"/>
              </a:spcBef>
            </a:pPr>
            <a:r>
              <a:rPr lang="en-US" sz="1200" b="1"/>
              <a:t>CHB-MIT Scalp EEG Database</a:t>
            </a:r>
            <a:r>
              <a:rPr lang="en-US" sz="1200"/>
              <a:t> from </a:t>
            </a:r>
            <a:r>
              <a:rPr lang="en-US" sz="1200" err="1">
                <a:hlinkClick r:id="rId3"/>
              </a:rPr>
              <a:t>Physionet</a:t>
            </a:r>
            <a:endParaRPr lang="es-ES" sz="1200"/>
          </a:p>
          <a:p>
            <a:pPr marL="228600" indent="-228600">
              <a:lnSpc>
                <a:spcPct val="150000"/>
              </a:lnSpc>
              <a:spcBef>
                <a:spcPts val="0"/>
              </a:spcBef>
            </a:pPr>
            <a:r>
              <a:rPr lang="en-US" sz="1200"/>
              <a:t>EEG recordings from </a:t>
            </a:r>
            <a:r>
              <a:rPr lang="en-US" sz="1200" b="1"/>
              <a:t>24 pediatric subjects</a:t>
            </a:r>
          </a:p>
          <a:p>
            <a:pPr marL="228600" indent="-228600">
              <a:lnSpc>
                <a:spcPct val="150000"/>
              </a:lnSpc>
              <a:spcBef>
                <a:spcPts val="0"/>
              </a:spcBef>
            </a:pPr>
            <a:r>
              <a:rPr lang="en-US" sz="1200"/>
              <a:t>Data in</a:t>
            </a:r>
            <a:r>
              <a:rPr lang="en-US" sz="1200" b="1"/>
              <a:t> EDF </a:t>
            </a:r>
            <a:r>
              <a:rPr lang="en-US" sz="1200"/>
              <a:t>(European Data Format)</a:t>
            </a:r>
          </a:p>
          <a:p>
            <a:pPr marL="228600" indent="-228600">
              <a:lnSpc>
                <a:spcPct val="150000"/>
              </a:lnSpc>
              <a:spcBef>
                <a:spcPts val="0"/>
              </a:spcBef>
            </a:pPr>
            <a:r>
              <a:rPr lang="en-US" sz="1200"/>
              <a:t>Sessions are between </a:t>
            </a:r>
            <a:r>
              <a:rPr lang="en-US" sz="1200" b="1"/>
              <a:t>24 and 48 hours</a:t>
            </a:r>
            <a:r>
              <a:rPr lang="en-US" sz="1200"/>
              <a:t> long, split in several files</a:t>
            </a:r>
          </a:p>
          <a:p>
            <a:pPr marL="228600" indent="-228600">
              <a:lnSpc>
                <a:spcPct val="150000"/>
              </a:lnSpc>
              <a:spcBef>
                <a:spcPts val="0"/>
              </a:spcBef>
            </a:pPr>
            <a:r>
              <a:rPr lang="en-US" sz="1200"/>
              <a:t>Most files are </a:t>
            </a:r>
            <a:r>
              <a:rPr lang="en-US" sz="1200" b="1"/>
              <a:t>1 hour long, </a:t>
            </a:r>
            <a:r>
              <a:rPr lang="en-US" sz="1200"/>
              <a:t>others are longer (up to four hours)</a:t>
            </a:r>
          </a:p>
          <a:p>
            <a:pPr marL="228600" indent="-228600">
              <a:lnSpc>
                <a:spcPct val="150000"/>
              </a:lnSpc>
              <a:spcBef>
                <a:spcPts val="0"/>
              </a:spcBef>
            </a:pPr>
            <a:r>
              <a:rPr lang="en-US" sz="1200"/>
              <a:t>Electrodes located on the scalp (10-20 system standard)</a:t>
            </a:r>
          </a:p>
          <a:p>
            <a:pPr marL="228600" indent="-228600">
              <a:lnSpc>
                <a:spcPct val="150000"/>
              </a:lnSpc>
              <a:spcBef>
                <a:spcPts val="0"/>
              </a:spcBef>
            </a:pPr>
            <a:r>
              <a:rPr lang="en-US" sz="1200" b="1"/>
              <a:t>23 channels</a:t>
            </a:r>
            <a:r>
              <a:rPr lang="en-US" sz="1200"/>
              <a:t>, related to pairs of electrodes</a:t>
            </a:r>
          </a:p>
          <a:p>
            <a:pPr marL="228600" indent="-228600">
              <a:lnSpc>
                <a:spcPct val="150000"/>
              </a:lnSpc>
              <a:spcBef>
                <a:spcPts val="0"/>
              </a:spcBef>
            </a:pPr>
            <a:r>
              <a:rPr lang="en-US" sz="1200"/>
              <a:t>Captured at </a:t>
            </a:r>
            <a:r>
              <a:rPr lang="en-US" sz="1200" b="1"/>
              <a:t>256 Hz</a:t>
            </a:r>
          </a:p>
          <a:p>
            <a:pPr marL="228600" indent="-228600">
              <a:lnSpc>
                <a:spcPct val="150000"/>
              </a:lnSpc>
              <a:spcBef>
                <a:spcPts val="0"/>
              </a:spcBef>
            </a:pPr>
            <a:r>
              <a:rPr lang="en-US" sz="1200" b="1"/>
              <a:t>Manual Labelling</a:t>
            </a:r>
            <a:r>
              <a:rPr lang="en-US" sz="1200"/>
              <a:t>: Starting and Ending times of seizures</a:t>
            </a:r>
          </a:p>
          <a:p>
            <a:pPr marL="228600" indent="-228600">
              <a:lnSpc>
                <a:spcPct val="150000"/>
              </a:lnSpc>
              <a:spcBef>
                <a:spcPts val="0"/>
              </a:spcBef>
            </a:pPr>
            <a:endParaRPr lang="en-US" sz="1200"/>
          </a:p>
          <a:p>
            <a:pPr marL="228600" indent="-228600">
              <a:spcBef>
                <a:spcPts val="0"/>
              </a:spcBef>
            </a:pPr>
            <a:endParaRPr lang="en-US"/>
          </a:p>
        </p:txBody>
      </p:sp>
      <p:sp>
        <p:nvSpPr>
          <p:cNvPr id="10" name="Google Shape;251;p31">
            <a:extLst>
              <a:ext uri="{FF2B5EF4-FFF2-40B4-BE49-F238E27FC236}">
                <a16:creationId xmlns:a16="http://schemas.microsoft.com/office/drawing/2014/main" id="{60145D02-D94B-450B-8B2A-E24B961BE6F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809061" y="106675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</a:t>
            </a:r>
            <a:endParaRPr lang="es-ES"/>
          </a:p>
        </p:txBody>
      </p:sp>
      <p:sp>
        <p:nvSpPr>
          <p:cNvPr id="11" name="Google Shape;252;p31">
            <a:extLst>
              <a:ext uri="{FF2B5EF4-FFF2-40B4-BE49-F238E27FC236}">
                <a16:creationId xmlns:a16="http://schemas.microsoft.com/office/drawing/2014/main" id="{5FD225BC-A342-42E2-A466-85F88ADF2613}"/>
              </a:ext>
            </a:extLst>
          </p:cNvPr>
          <p:cNvSpPr txBox="1">
            <a:spLocks noGrp="1"/>
          </p:cNvSpPr>
          <p:nvPr>
            <p:ph type="body" idx="4"/>
          </p:nvPr>
        </p:nvSpPr>
        <p:spPr>
          <a:xfrm>
            <a:off x="2489269" y="583574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/>
              <a:t>Data description</a:t>
            </a:r>
            <a:endParaRPr lang="es-ES"/>
          </a:p>
        </p:txBody>
      </p:sp>
      <p:pic>
        <p:nvPicPr>
          <p:cNvPr id="3" name="Imagen 3" descr="Forma, Círculo&#10;&#10;Descripción generada automáticamente">
            <a:extLst>
              <a:ext uri="{FF2B5EF4-FFF2-40B4-BE49-F238E27FC236}">
                <a16:creationId xmlns:a16="http://schemas.microsoft.com/office/drawing/2014/main" id="{A1CC1AA6-7733-4949-B912-A7C202A2E6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0459" y="1031219"/>
            <a:ext cx="914401" cy="1030386"/>
          </a:xfrm>
          <a:prstGeom prst="rect">
            <a:avLst/>
          </a:prstGeom>
        </p:spPr>
      </p:pic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C4401F4B-FA8E-46A6-8DCF-171E45C9B907}"/>
              </a:ext>
            </a:extLst>
          </p:cNvPr>
          <p:cNvSpPr/>
          <p:nvPr/>
        </p:nvSpPr>
        <p:spPr>
          <a:xfrm rot="5400000">
            <a:off x="6563777" y="2363052"/>
            <a:ext cx="510988" cy="282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 descr="Texto, Carta&#10;&#10;Descripción generada automáticamente">
            <a:extLst>
              <a:ext uri="{FF2B5EF4-FFF2-40B4-BE49-F238E27FC236}">
                <a16:creationId xmlns:a16="http://schemas.microsoft.com/office/drawing/2014/main" id="{72116368-56DA-4C29-AF2A-6D1F7D6C1CC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88" b="188"/>
          <a:stretch/>
        </p:blipFill>
        <p:spPr>
          <a:xfrm>
            <a:off x="5573806" y="2883012"/>
            <a:ext cx="2628899" cy="130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75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51;p31">
            <a:extLst>
              <a:ext uri="{FF2B5EF4-FFF2-40B4-BE49-F238E27FC236}">
                <a16:creationId xmlns:a16="http://schemas.microsoft.com/office/drawing/2014/main" id="{60145D02-D94B-450B-8B2A-E24B961BE6F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809061" y="106675"/>
            <a:ext cx="5523872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</a:t>
            </a:r>
            <a:endParaRPr lang="es-ES"/>
          </a:p>
        </p:txBody>
      </p:sp>
      <p:sp>
        <p:nvSpPr>
          <p:cNvPr id="11" name="Google Shape;252;p31">
            <a:extLst>
              <a:ext uri="{FF2B5EF4-FFF2-40B4-BE49-F238E27FC236}">
                <a16:creationId xmlns:a16="http://schemas.microsoft.com/office/drawing/2014/main" id="{5FD225BC-A342-42E2-A466-85F88ADF2613}"/>
              </a:ext>
            </a:extLst>
          </p:cNvPr>
          <p:cNvSpPr txBox="1">
            <a:spLocks noGrp="1"/>
          </p:cNvSpPr>
          <p:nvPr>
            <p:ph type="body" idx="4"/>
          </p:nvPr>
        </p:nvSpPr>
        <p:spPr>
          <a:xfrm>
            <a:off x="2489269" y="583574"/>
            <a:ext cx="4163457" cy="22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/>
              <a:t>Data description</a:t>
            </a:r>
            <a:endParaRPr lang="es-ES"/>
          </a:p>
        </p:txBody>
      </p:sp>
      <p:pic>
        <p:nvPicPr>
          <p:cNvPr id="7" name="Imagen 4" descr="Texto, Carta&#10;&#10;Descripción generada automáticamente">
            <a:extLst>
              <a:ext uri="{FF2B5EF4-FFF2-40B4-BE49-F238E27FC236}">
                <a16:creationId xmlns:a16="http://schemas.microsoft.com/office/drawing/2014/main" id="{6DCA2F70-91AC-420B-A43E-C2A7F7E08F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88" b="188"/>
          <a:stretch/>
        </p:blipFill>
        <p:spPr>
          <a:xfrm>
            <a:off x="927846" y="1074384"/>
            <a:ext cx="7120217" cy="351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275460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ersonalizado">
  <a:themeElements>
    <a:clrScheme name="Personalizado 3">
      <a:dk1>
        <a:srgbClr val="000000"/>
      </a:dk1>
      <a:lt1>
        <a:srgbClr val="A9E0ED"/>
      </a:lt1>
      <a:dk2>
        <a:srgbClr val="155073"/>
      </a:dk2>
      <a:lt2>
        <a:srgbClr val="BFBFBF"/>
      </a:lt2>
      <a:accent1>
        <a:srgbClr val="004B62"/>
      </a:accent1>
      <a:accent2>
        <a:srgbClr val="22957B"/>
      </a:accent2>
      <a:accent3>
        <a:srgbClr val="C5E041"/>
      </a:accent3>
      <a:accent4>
        <a:srgbClr val="FEE419"/>
      </a:accent4>
      <a:accent5>
        <a:srgbClr val="FD7F00"/>
      </a:accent5>
      <a:accent6>
        <a:srgbClr val="EE3B4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eño personalizado">
  <a:themeElements>
    <a:clrScheme name="Personalizado 3">
      <a:dk1>
        <a:srgbClr val="000000"/>
      </a:dk1>
      <a:lt1>
        <a:srgbClr val="A9E0ED"/>
      </a:lt1>
      <a:dk2>
        <a:srgbClr val="155073"/>
      </a:dk2>
      <a:lt2>
        <a:srgbClr val="BFBFBF"/>
      </a:lt2>
      <a:accent1>
        <a:srgbClr val="004B62"/>
      </a:accent1>
      <a:accent2>
        <a:srgbClr val="22957B"/>
      </a:accent2>
      <a:accent3>
        <a:srgbClr val="C5E041"/>
      </a:accent3>
      <a:accent4>
        <a:srgbClr val="FEE419"/>
      </a:accent4>
      <a:accent5>
        <a:srgbClr val="FD7F00"/>
      </a:accent5>
      <a:accent6>
        <a:srgbClr val="EE3B4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1520</Words>
  <Application>Microsoft Office PowerPoint</Application>
  <PresentationFormat>Presentación en pantalla (16:9)</PresentationFormat>
  <Paragraphs>577</Paragraphs>
  <Slides>31</Slides>
  <Notes>27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31</vt:i4>
      </vt:variant>
    </vt:vector>
  </HeadingPairs>
  <TitlesOfParts>
    <vt:vector size="41" baseType="lpstr">
      <vt:lpstr>Calibri</vt:lpstr>
      <vt:lpstr>Raleway</vt:lpstr>
      <vt:lpstr>Arial</vt:lpstr>
      <vt:lpstr>Raleway Medium</vt:lpstr>
      <vt:lpstr>Raleway SemiBold</vt:lpstr>
      <vt:lpstr>Raleway Light</vt:lpstr>
      <vt:lpstr>Raleway Black</vt:lpstr>
      <vt:lpstr>Lato</vt:lpstr>
      <vt:lpstr>Diseño personalizado</vt:lpstr>
      <vt:lpstr>Diseño personalizado</vt:lpstr>
      <vt:lpstr>Use Case 13</vt:lpstr>
      <vt:lpstr>Presentación de PowerPoint</vt:lpstr>
      <vt:lpstr>Epilepsy Detection</vt:lpstr>
      <vt:lpstr>Presentación de PowerPoint</vt:lpstr>
      <vt:lpstr>Presentación de PowerPoint</vt:lpstr>
      <vt:lpstr>Presentación de PowerPoint</vt:lpstr>
      <vt:lpstr>Dataset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Recurrent Approach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Convolutional Approach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Resources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</dc:title>
  <cp:lastModifiedBy>JAVIER MARTÍNEZ BERNIA</cp:lastModifiedBy>
  <cp:revision>7</cp:revision>
  <dcterms:modified xsi:type="dcterms:W3CDTF">2022-01-07T11:49:59Z</dcterms:modified>
</cp:coreProperties>
</file>