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 SemiBold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Raleway Light"/>
      <p:regular r:id="rId35"/>
      <p:bold r:id="rId36"/>
      <p:italic r:id="rId37"/>
      <p:boldItalic r:id="rId38"/>
    </p:embeddedFont>
    <p:embeddedFont>
      <p:font typeface="Raleway Black"/>
      <p:bold r:id="rId39"/>
      <p:boldItalic r:id="rId40"/>
    </p:embeddedFont>
    <p:embeddedFont>
      <p:font typeface="Raleway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54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orient="horz" pos="516">
          <p15:clr>
            <a:srgbClr val="A4A3A4"/>
          </p15:clr>
        </p15:guide>
        <p15:guide id="4" orient="horz" pos="894">
          <p15:clr>
            <a:srgbClr val="A4A3A4"/>
          </p15:clr>
        </p15:guide>
        <p15:guide id="5" orient="horz" pos="2214">
          <p15:clr>
            <a:srgbClr val="A4A3A4"/>
          </p15:clr>
        </p15:guide>
        <p15:guide id="6" pos="2216">
          <p15:clr>
            <a:srgbClr val="A4A3A4"/>
          </p15:clr>
        </p15:guide>
        <p15:guide id="7" pos="2880">
          <p15:clr>
            <a:srgbClr val="A4A3A4"/>
          </p15:clr>
        </p15:guide>
        <p15:guide id="8" pos="3674">
          <p15:clr>
            <a:srgbClr val="A4A3A4"/>
          </p15:clr>
        </p15:guide>
        <p15:guide id="9" pos="588">
          <p15:clr>
            <a:srgbClr val="A4A3A4"/>
          </p15:clr>
        </p15:guide>
        <p15:guide id="10" pos="2089">
          <p15:clr>
            <a:srgbClr val="A4A3A4"/>
          </p15:clr>
        </p15:guide>
        <p15:guide id="11" pos="2233">
          <p15:clr>
            <a:srgbClr val="A4A3A4"/>
          </p15:clr>
        </p15:guide>
        <p15:guide id="12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54" orient="horz"/>
        <p:guide pos="1166" orient="horz"/>
        <p:guide pos="516" orient="horz"/>
        <p:guide pos="894" orient="horz"/>
        <p:guide pos="2214" orient="horz"/>
        <p:guide pos="2216"/>
        <p:guide pos="2880"/>
        <p:guide pos="3674"/>
        <p:guide pos="588"/>
        <p:guide pos="2089"/>
        <p:guide pos="2233"/>
        <p:guide pos="3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Black-boldItalic.fntdata"/><Relationship Id="rId20" Type="http://schemas.openxmlformats.org/officeDocument/2006/relationships/slide" Target="slides/slide15.xml"/><Relationship Id="rId42" Type="http://schemas.openxmlformats.org/officeDocument/2006/relationships/font" Target="fonts/RalewayMedium-bold.fntdata"/><Relationship Id="rId41" Type="http://schemas.openxmlformats.org/officeDocument/2006/relationships/font" Target="fonts/RalewayMedium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Medium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RalewayLight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RalewayLight-italic.fntdata"/><Relationship Id="rId14" Type="http://schemas.openxmlformats.org/officeDocument/2006/relationships/slide" Target="slides/slide9.xml"/><Relationship Id="rId36" Type="http://schemas.openxmlformats.org/officeDocument/2006/relationships/font" Target="fonts/RalewayLight-bold.fntdata"/><Relationship Id="rId17" Type="http://schemas.openxmlformats.org/officeDocument/2006/relationships/slide" Target="slides/slide12.xml"/><Relationship Id="rId39" Type="http://schemas.openxmlformats.org/officeDocument/2006/relationships/font" Target="fonts/RalewayBlack-bold.fntdata"/><Relationship Id="rId16" Type="http://schemas.openxmlformats.org/officeDocument/2006/relationships/slide" Target="slides/slide11.xml"/><Relationship Id="rId38" Type="http://schemas.openxmlformats.org/officeDocument/2006/relationships/font" Target="fonts/Raleway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9f733883f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9f733883f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09f733883f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9f733883f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9f733883f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9f733883f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9f733883f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9f733883f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9f733883f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9f733883f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09f733883f_1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9f733883f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9f733883f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09f733883f_1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9f733883f_1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09f733883f_1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9b9958846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f9b9958846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a468ad5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0a468ad5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b9958846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f9b9958846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09f733883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9f733883f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09f733883f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f733883f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9f733883f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09f733883f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f733883f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9f733883f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9f733883f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9f733883f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09f733883f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9f733883f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9f733883f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09f733883f_1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_art_02.jp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HEALTH_logo.png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3306" y="144828"/>
            <a:ext cx="2395537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Bandera_de_la_Union_Europea.png" id="21" name="Google Shape;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12" y="486378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339169" y="488915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op center title">
  <p:cSld name="10_Top center 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>
            <p:ph idx="2" type="pic"/>
          </p:nvPr>
        </p:nvSpPr>
        <p:spPr>
          <a:xfrm>
            <a:off x="870441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1"/>
          <p:cNvSpPr/>
          <p:nvPr>
            <p:ph idx="3" type="pic"/>
          </p:nvPr>
        </p:nvSpPr>
        <p:spPr>
          <a:xfrm>
            <a:off x="3591659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1"/>
          <p:cNvSpPr/>
          <p:nvPr>
            <p:ph idx="4" type="pic"/>
          </p:nvPr>
        </p:nvSpPr>
        <p:spPr>
          <a:xfrm>
            <a:off x="6229348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5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op center title">
  <p:cSld name="7_Top center 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/>
          <p:nvPr>
            <p:ph idx="2" type="pic"/>
          </p:nvPr>
        </p:nvSpPr>
        <p:spPr>
          <a:xfrm>
            <a:off x="468313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2"/>
          <p:cNvSpPr/>
          <p:nvPr>
            <p:ph idx="3" type="pic"/>
          </p:nvPr>
        </p:nvSpPr>
        <p:spPr>
          <a:xfrm>
            <a:off x="2618031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2"/>
          <p:cNvSpPr/>
          <p:nvPr>
            <p:ph idx="4" type="pic"/>
          </p:nvPr>
        </p:nvSpPr>
        <p:spPr>
          <a:xfrm>
            <a:off x="4767749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2"/>
          <p:cNvSpPr/>
          <p:nvPr>
            <p:ph idx="5" type="pic"/>
          </p:nvPr>
        </p:nvSpPr>
        <p:spPr>
          <a:xfrm>
            <a:off x="6917228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6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op center title">
  <p:cSld name="9_Top center 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>
            <p:ph idx="2" type="pic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3"/>
          <p:cNvSpPr/>
          <p:nvPr>
            <p:ph idx="3" type="pic"/>
          </p:nvPr>
        </p:nvSpPr>
        <p:spPr>
          <a:xfrm>
            <a:off x="468313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/>
          <p:nvPr>
            <p:ph idx="4" type="pic"/>
          </p:nvPr>
        </p:nvSpPr>
        <p:spPr>
          <a:xfrm>
            <a:off x="4572000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3"/>
          <p:cNvSpPr/>
          <p:nvPr>
            <p:ph idx="5" type="pic"/>
          </p:nvPr>
        </p:nvSpPr>
        <p:spPr>
          <a:xfrm>
            <a:off x="4572000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6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center title">
  <p:cSld name="1_Top center 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2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 and text">
  <p:cSld name="Top center title an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body"/>
          </p:nvPr>
        </p:nvSpPr>
        <p:spPr>
          <a:xfrm>
            <a:off x="1012590" y="1110781"/>
            <a:ext cx="7425665" cy="3469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op center title">
  <p:cSld name="2_Top center 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 flipH="1">
            <a:off x="511175" y="3430227"/>
            <a:ext cx="180975" cy="179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>
            <a:off x="511175" y="3735027"/>
            <a:ext cx="180975" cy="179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>
            <a:off x="2590800" y="3430227"/>
            <a:ext cx="180975" cy="1793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>
            <a:off x="2590800" y="3735027"/>
            <a:ext cx="180975" cy="1793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2" name="Google Shape;132;p16"/>
          <p:cNvSpPr/>
          <p:nvPr/>
        </p:nvSpPr>
        <p:spPr>
          <a:xfrm flipH="1">
            <a:off x="4606925" y="3430227"/>
            <a:ext cx="180975" cy="1793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3" name="Google Shape;133;p16"/>
          <p:cNvSpPr/>
          <p:nvPr/>
        </p:nvSpPr>
        <p:spPr>
          <a:xfrm flipH="1">
            <a:off x="4606925" y="3735027"/>
            <a:ext cx="180975" cy="179388"/>
          </a:xfrm>
          <a:prstGeom prst="ellipse">
            <a:avLst/>
          </a:prstGeom>
          <a:solidFill>
            <a:srgbClr val="196F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4" name="Google Shape;134;p16"/>
          <p:cNvSpPr/>
          <p:nvPr/>
        </p:nvSpPr>
        <p:spPr>
          <a:xfrm flipH="1">
            <a:off x="6623050" y="3430227"/>
            <a:ext cx="180975" cy="179388"/>
          </a:xfrm>
          <a:prstGeom prst="ellipse">
            <a:avLst/>
          </a:prstGeom>
          <a:solidFill>
            <a:srgbClr val="9FBA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6623050" y="3735027"/>
            <a:ext cx="180975" cy="179388"/>
          </a:xfrm>
          <a:prstGeom prst="ellipse">
            <a:avLst/>
          </a:prstGeom>
          <a:solidFill>
            <a:srgbClr val="D0B8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775016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2" type="body"/>
          </p:nvPr>
        </p:nvSpPr>
        <p:spPr>
          <a:xfrm>
            <a:off x="775016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3" type="body"/>
          </p:nvPr>
        </p:nvSpPr>
        <p:spPr>
          <a:xfrm>
            <a:off x="2854512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4" type="body"/>
          </p:nvPr>
        </p:nvSpPr>
        <p:spPr>
          <a:xfrm>
            <a:off x="2854512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5" type="body"/>
          </p:nvPr>
        </p:nvSpPr>
        <p:spPr>
          <a:xfrm>
            <a:off x="4870508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6" type="body"/>
          </p:nvPr>
        </p:nvSpPr>
        <p:spPr>
          <a:xfrm>
            <a:off x="4870508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7" type="body"/>
          </p:nvPr>
        </p:nvSpPr>
        <p:spPr>
          <a:xfrm>
            <a:off x="6886504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8" type="body"/>
          </p:nvPr>
        </p:nvSpPr>
        <p:spPr>
          <a:xfrm>
            <a:off x="6886504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9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13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List 3">
  <p:cSld name="Contents List 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3" type="body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4" type="body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5" type="body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6" type="body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7" type="body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8" type="body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9" type="body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13" type="body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4" type="body"/>
          </p:nvPr>
        </p:nvSpPr>
        <p:spPr>
          <a:xfrm>
            <a:off x="2449667" y="1604972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5" type="body"/>
          </p:nvPr>
        </p:nvSpPr>
        <p:spPr>
          <a:xfrm>
            <a:off x="2454568" y="2390218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97B9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2797B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6" type="body"/>
          </p:nvPr>
        </p:nvSpPr>
        <p:spPr>
          <a:xfrm>
            <a:off x="2449666" y="3133526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5C1DB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55C1DB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7" type="body"/>
          </p:nvPr>
        </p:nvSpPr>
        <p:spPr>
          <a:xfrm>
            <a:off x="2449665" y="3948707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F8F8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8F8F8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_Image and text_2">
  <p:cSld name="Top center title_Image and text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>
            <p:ph idx="2" type="pic"/>
          </p:nvPr>
        </p:nvSpPr>
        <p:spPr>
          <a:xfrm>
            <a:off x="542009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621095" y="1809388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4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imple">
  <p:cSld name="1_Cover simp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ssion_art.jpg" id="167" name="Google Shape;16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dera_de_la_Union_Europea.png"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descr="DEEPHEALTH_logo.png" id="170" name="Google Shape;1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121" y="1054754"/>
            <a:ext cx="1491598" cy="109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3232101" y="3290114"/>
            <a:ext cx="26876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23E6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2494708" y="2422007"/>
            <a:ext cx="4162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797B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Right and Subtitle">
  <p:cSld name="TitleRight and Sub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tent">
  <p:cSld name="Text_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body"/>
          </p:nvPr>
        </p:nvSpPr>
        <p:spPr>
          <a:xfrm>
            <a:off x="898525" y="1586239"/>
            <a:ext cx="7215188" cy="299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 2">
  <p:cSld name="Text content 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898525" y="1325573"/>
            <a:ext cx="7269706" cy="3254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up right">
  <p:cSld name="Title up righ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1988145" y="23150"/>
            <a:ext cx="5454556" cy="433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2093341" y="51634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76373" y="2423696"/>
            <a:ext cx="6163767" cy="41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2" type="body"/>
          </p:nvPr>
        </p:nvSpPr>
        <p:spPr>
          <a:xfrm>
            <a:off x="476373" y="291075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op center title">
  <p:cSld name="11_Top center 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>
            <p:ph idx="2" type="pic"/>
          </p:nvPr>
        </p:nvSpPr>
        <p:spPr>
          <a:xfrm>
            <a:off x="468315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4"/>
          <p:cNvSpPr/>
          <p:nvPr>
            <p:ph idx="3" type="pic"/>
          </p:nvPr>
        </p:nvSpPr>
        <p:spPr>
          <a:xfrm>
            <a:off x="4739056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op center title">
  <p:cSld name="8_Top center 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>
            <p:ph idx="2" type="pic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5"/>
          <p:cNvSpPr/>
          <p:nvPr>
            <p:ph idx="3" type="pic"/>
          </p:nvPr>
        </p:nvSpPr>
        <p:spPr>
          <a:xfrm>
            <a:off x="215208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5"/>
          <p:cNvSpPr/>
          <p:nvPr>
            <p:ph idx="4" type="pic"/>
          </p:nvPr>
        </p:nvSpPr>
        <p:spPr>
          <a:xfrm>
            <a:off x="383585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/>
          <p:nvPr>
            <p:ph idx="5" type="pic"/>
          </p:nvPr>
        </p:nvSpPr>
        <p:spPr>
          <a:xfrm>
            <a:off x="551962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"/>
          <p:cNvSpPr/>
          <p:nvPr>
            <p:ph idx="6" type="pic"/>
          </p:nvPr>
        </p:nvSpPr>
        <p:spPr>
          <a:xfrm>
            <a:off x="720339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List">
  <p:cSld name="Contents Lis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4"/>
          <p:cNvCxnSpPr/>
          <p:nvPr/>
        </p:nvCxnSpPr>
        <p:spPr>
          <a:xfrm>
            <a:off x="3421063" y="199866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4"/>
          <p:cNvCxnSpPr/>
          <p:nvPr/>
        </p:nvCxnSpPr>
        <p:spPr>
          <a:xfrm>
            <a:off x="3421063" y="250666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4"/>
          <p:cNvCxnSpPr/>
          <p:nvPr/>
        </p:nvCxnSpPr>
        <p:spPr>
          <a:xfrm>
            <a:off x="3421063" y="300831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4"/>
          <p:cNvCxnSpPr/>
          <p:nvPr/>
        </p:nvCxnSpPr>
        <p:spPr>
          <a:xfrm>
            <a:off x="3421063" y="3508375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>
            <a:off x="3421063" y="402285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3421063" y="1582738"/>
            <a:ext cx="2065337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5652097" y="1581130"/>
            <a:ext cx="724891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200000"/>
              </a:lnSpc>
              <a:spcBef>
                <a:spcPts val="650"/>
              </a:spcBef>
              <a:spcAft>
                <a:spcPts val="0"/>
              </a:spcAft>
              <a:buClr>
                <a:srgbClr val="2AAAC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imple">
  <p:cSld name="Cover simp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ssion_art.jpg"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dera_de_la_Union_Europea.pn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739775" y="1622425"/>
            <a:ext cx="1344613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6CD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2420938" y="1457325"/>
            <a:ext cx="0" cy="2936875"/>
          </a:xfrm>
          <a:prstGeom prst="straightConnector1">
            <a:avLst/>
          </a:prstGeom>
          <a:noFill/>
          <a:ln cap="flat" cmpd="sng" w="9525">
            <a:solidFill>
              <a:srgbClr val="76CDE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6"/>
          <p:cNvSpPr/>
          <p:nvPr/>
        </p:nvSpPr>
        <p:spPr>
          <a:xfrm>
            <a:off x="2816225" y="1622425"/>
            <a:ext cx="1346200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"/>
          <p:cNvCxnSpPr/>
          <p:nvPr/>
        </p:nvCxnSpPr>
        <p:spPr>
          <a:xfrm>
            <a:off x="4575175" y="1457325"/>
            <a:ext cx="0" cy="2936875"/>
          </a:xfrm>
          <a:prstGeom prst="straightConnector1">
            <a:avLst/>
          </a:prstGeom>
          <a:noFill/>
          <a:ln cap="flat" cmpd="sng" w="9525">
            <a:solidFill>
              <a:srgbClr val="76CDE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6"/>
          <p:cNvSpPr/>
          <p:nvPr/>
        </p:nvSpPr>
        <p:spPr>
          <a:xfrm>
            <a:off x="4910138" y="1622425"/>
            <a:ext cx="1346200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6"/>
          <p:cNvCxnSpPr/>
          <p:nvPr/>
        </p:nvCxnSpPr>
        <p:spPr>
          <a:xfrm>
            <a:off x="6608763" y="1457325"/>
            <a:ext cx="0" cy="2936875"/>
          </a:xfrm>
          <a:prstGeom prst="straightConnector1">
            <a:avLst/>
          </a:prstGeom>
          <a:noFill/>
          <a:ln cap="flat" cmpd="sng" w="9525">
            <a:solidFill>
              <a:srgbClr val="76CDE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6"/>
          <p:cNvSpPr/>
          <p:nvPr/>
        </p:nvSpPr>
        <p:spPr>
          <a:xfrm>
            <a:off x="6996113" y="1622425"/>
            <a:ext cx="1344612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>
            <p:ph idx="2" type="pic"/>
          </p:nvPr>
        </p:nvSpPr>
        <p:spPr>
          <a:xfrm>
            <a:off x="65110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643898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43898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43898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6"/>
          <p:cNvSpPr/>
          <p:nvPr>
            <p:ph idx="5" type="pic"/>
          </p:nvPr>
        </p:nvSpPr>
        <p:spPr>
          <a:xfrm>
            <a:off x="2728454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/>
          <p:nvPr>
            <p:ph idx="6" type="pic"/>
          </p:nvPr>
        </p:nvSpPr>
        <p:spPr>
          <a:xfrm>
            <a:off x="482217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/>
          <p:nvPr>
            <p:ph idx="7" type="pic"/>
          </p:nvPr>
        </p:nvSpPr>
        <p:spPr>
          <a:xfrm>
            <a:off x="6907258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6"/>
          <p:cNvSpPr txBox="1"/>
          <p:nvPr>
            <p:ph idx="8" type="body"/>
          </p:nvPr>
        </p:nvSpPr>
        <p:spPr>
          <a:xfrm>
            <a:off x="2816225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9" type="body"/>
          </p:nvPr>
        </p:nvSpPr>
        <p:spPr>
          <a:xfrm>
            <a:off x="2816225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3" type="body"/>
          </p:nvPr>
        </p:nvSpPr>
        <p:spPr>
          <a:xfrm>
            <a:off x="2816225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4" type="body"/>
          </p:nvPr>
        </p:nvSpPr>
        <p:spPr>
          <a:xfrm>
            <a:off x="4867472" y="312831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5" type="body"/>
          </p:nvPr>
        </p:nvSpPr>
        <p:spPr>
          <a:xfrm>
            <a:off x="4867472" y="349628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6" type="body"/>
          </p:nvPr>
        </p:nvSpPr>
        <p:spPr>
          <a:xfrm>
            <a:off x="4867472" y="375439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7" type="body"/>
          </p:nvPr>
        </p:nvSpPr>
        <p:spPr>
          <a:xfrm>
            <a:off x="6937624" y="307980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8" type="body"/>
          </p:nvPr>
        </p:nvSpPr>
        <p:spPr>
          <a:xfrm>
            <a:off x="6937624" y="344777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9" type="body"/>
          </p:nvPr>
        </p:nvSpPr>
        <p:spPr>
          <a:xfrm>
            <a:off x="6937624" y="370588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0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21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_Image and text">
  <p:cSld name="Top center title_Image and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>
            <p:ph idx="2" type="pic"/>
          </p:nvPr>
        </p:nvSpPr>
        <p:spPr>
          <a:xfrm>
            <a:off x="4692214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898525" y="1806820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3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4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List 2">
  <p:cSld name="Contents List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8"/>
          <p:cNvSpPr/>
          <p:nvPr/>
        </p:nvSpPr>
        <p:spPr>
          <a:xfrm>
            <a:off x="3322638" y="1609011"/>
            <a:ext cx="98425" cy="611187"/>
          </a:xfrm>
          <a:prstGeom prst="roundRect">
            <a:avLst>
              <a:gd fmla="val 50000" name="adj"/>
            </a:avLst>
          </a:prstGeom>
          <a:solidFill>
            <a:srgbClr val="1450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322638" y="2390167"/>
            <a:ext cx="98425" cy="611188"/>
          </a:xfrm>
          <a:prstGeom prst="roundRect">
            <a:avLst>
              <a:gd fmla="val 50000" name="adj"/>
            </a:avLst>
          </a:prstGeom>
          <a:solidFill>
            <a:srgbClr val="2797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3322638" y="3171325"/>
            <a:ext cx="98425" cy="61118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/>
          <p:nvPr>
            <p:ph idx="3" type="body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4" type="body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8"/>
          <p:cNvSpPr txBox="1"/>
          <p:nvPr>
            <p:ph idx="5" type="body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6" type="body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7" type="body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8" type="body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>
            <a:off x="3322638" y="3948148"/>
            <a:ext cx="98425" cy="611187"/>
          </a:xfrm>
          <a:prstGeom prst="roundRect">
            <a:avLst>
              <a:gd fmla="val 50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>
            <p:ph idx="9" type="body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3" type="body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op center title">
  <p:cSld name="5_Top center 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>
            <p:ph idx="2" type="pic"/>
          </p:nvPr>
        </p:nvSpPr>
        <p:spPr>
          <a:xfrm>
            <a:off x="468312" y="1263783"/>
            <a:ext cx="4006584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9"/>
          <p:cNvSpPr/>
          <p:nvPr>
            <p:ph idx="3" type="pic"/>
          </p:nvPr>
        </p:nvSpPr>
        <p:spPr>
          <a:xfrm>
            <a:off x="4644828" y="1263783"/>
            <a:ext cx="4030859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4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op center title">
  <p:cSld name="4_Top center 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idx="2" type="pic"/>
          </p:nvPr>
        </p:nvSpPr>
        <p:spPr>
          <a:xfrm>
            <a:off x="468312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/>
          <p:nvPr>
            <p:ph idx="3" type="pic"/>
          </p:nvPr>
        </p:nvSpPr>
        <p:spPr>
          <a:xfrm>
            <a:off x="3268540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/>
          <p:nvPr>
            <p:ph idx="4" type="pic"/>
          </p:nvPr>
        </p:nvSpPr>
        <p:spPr>
          <a:xfrm>
            <a:off x="6068768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5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4.jp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_art03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732044" y="4482721"/>
            <a:ext cx="35083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9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descr="Bandera_de_la_Union_Europea.pn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descr="DEEPHEALTH_logo.png"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7213" y="225425"/>
            <a:ext cx="73025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6260805" y="4768797"/>
            <a:ext cx="2191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r>
              <a:rPr b="0" baseline="3000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nd</a:t>
            </a: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Plenary Meeting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Best (The</a:t>
            </a: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Netherlands)</a:t>
            </a: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16-17 July 2019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354900" y="4622200"/>
            <a:ext cx="1911300" cy="48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ephealthproject.github.io/eddl/models_zoo/classification.html#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ephealthproject.github.io/eddl/model/onnx.html#" TargetMode="External"/><Relationship Id="rId4" Type="http://schemas.openxmlformats.org/officeDocument/2006/relationships/hyperlink" Target="https://netron.app/" TargetMode="External"/><Relationship Id="rId5" Type="http://schemas.openxmlformats.org/officeDocument/2006/relationships/hyperlink" Target="https://github.com/daquexian/onnx-simplifi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eephealthproject/eddl/blob/develop/docs/markdown/eddl_progress.md#data-transformations" TargetMode="External"/><Relationship Id="rId4" Type="http://schemas.openxmlformats.org/officeDocument/2006/relationships/hyperlink" Target="https://github.com/deephealthproject/eddl/blob/develop/docs/markdown/eddl_progress.md#data-augmentations" TargetMode="External"/><Relationship Id="rId5" Type="http://schemas.openxmlformats.org/officeDocument/2006/relationships/hyperlink" Target="https://github.com/deephealthproject/eddl/blob/develop/docs/markdown/eddl_progress.md#noise-layers" TargetMode="External"/><Relationship Id="rId6" Type="http://schemas.openxmlformats.org/officeDocument/2006/relationships/hyperlink" Target="https://github.com/deephealthproject/eddl/blob/master/docs/markdown/eddl_progress.m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ONNX in EDDL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Lab 0: ECVL + EDDL environment</a:t>
            </a:r>
            <a:endParaRPr/>
          </a:p>
        </p:txBody>
      </p:sp>
      <p:sp>
        <p:nvSpPr>
          <p:cNvPr id="202" name="Google Shape;202;p26"/>
          <p:cNvSpPr txBox="1"/>
          <p:nvPr>
            <p:ph idx="2" type="body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/>
              <a:t>Winter School  24/01/2022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EDDL ONNX API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35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Import example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88" y="1478249"/>
            <a:ext cx="7200426" cy="30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Zoo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Model Zoo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Google Shape;292;p37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Models included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933450" y="1478250"/>
            <a:ext cx="77550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One of the main advantages of ONNX in the EDDL is to import pretrained models for </a:t>
            </a:r>
            <a:r>
              <a:rPr b="1" lang="en-US" sz="1300">
                <a:solidFill>
                  <a:srgbClr val="145074"/>
                </a:solidFill>
              </a:rPr>
              <a:t>transfer learning</a:t>
            </a:r>
            <a:endParaRPr b="1" sz="1300">
              <a:solidFill>
                <a:srgbClr val="14507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4507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</a:rPr>
              <a:t>We currently support some popular topologies for image classification (pretrained with ImageNet):</a:t>
            </a:r>
            <a:endParaRPr sz="1300">
              <a:solidFill>
                <a:srgbClr val="222222"/>
              </a:solidFill>
            </a:endParaRPr>
          </a:p>
          <a:p>
            <a:pPr indent="-2159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800"/>
              <a:buChar char="•"/>
            </a:pPr>
            <a:r>
              <a:rPr b="1" lang="en-US" sz="1300">
                <a:solidFill>
                  <a:srgbClr val="145074"/>
                </a:solidFill>
              </a:rPr>
              <a:t>VGG</a:t>
            </a:r>
            <a:r>
              <a:rPr b="1" lang="en-US" sz="1300">
                <a:solidFill>
                  <a:srgbClr val="145074"/>
                </a:solidFill>
              </a:rPr>
              <a:t>:</a:t>
            </a:r>
            <a:r>
              <a:rPr lang="en-US" sz="1300"/>
              <a:t> The 16 and 19 variants, with and without BatchNormalization</a:t>
            </a:r>
            <a:endParaRPr sz="1300"/>
          </a:p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800"/>
              <a:buChar char="•"/>
            </a:pPr>
            <a:r>
              <a:rPr b="1" lang="en-US" sz="1300">
                <a:solidFill>
                  <a:srgbClr val="145074"/>
                </a:solidFill>
              </a:rPr>
              <a:t>ResNet:</a:t>
            </a:r>
            <a:r>
              <a:rPr lang="en-US" sz="1300"/>
              <a:t> 18, 34, 50, 101 and 152 variants</a:t>
            </a:r>
            <a:endParaRPr sz="1300"/>
          </a:p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800"/>
              <a:buChar char="•"/>
            </a:pPr>
            <a:r>
              <a:rPr b="1" lang="en-US" sz="1300">
                <a:solidFill>
                  <a:srgbClr val="145074"/>
                </a:solidFill>
              </a:rPr>
              <a:t>DenseNet-121</a:t>
            </a:r>
            <a:endParaRPr b="1" sz="1300">
              <a:solidFill>
                <a:srgbClr val="145074"/>
              </a:solidFill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4507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</a:rPr>
              <a:t>You can check them in the documentation </a:t>
            </a:r>
            <a:r>
              <a:rPr lang="en-US" sz="1300" u="sng">
                <a:solidFill>
                  <a:srgbClr val="2AAAC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300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Model Zoo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Google Shape;300;p38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Full model import example</a:t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 b="15295" l="6623" r="6675" t="15495"/>
          <a:stretch/>
        </p:blipFill>
        <p:spPr>
          <a:xfrm>
            <a:off x="1652713" y="1851025"/>
            <a:ext cx="5838576" cy="200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Model Zoo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39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Feature extractor </a:t>
            </a:r>
            <a:r>
              <a:rPr lang="en-US"/>
              <a:t>import example</a:t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3">
            <a:alphaModFix/>
          </a:blip>
          <a:srcRect b="8087" l="6679" r="6575" t="8195"/>
          <a:stretch/>
        </p:blipFill>
        <p:spPr>
          <a:xfrm>
            <a:off x="2378550" y="1478250"/>
            <a:ext cx="4386902" cy="33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Resources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41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Additional</a:t>
            </a:r>
            <a:r>
              <a:rPr lang="en-US"/>
              <a:t> links with useful information</a:t>
            </a:r>
            <a:endParaRPr/>
          </a:p>
        </p:txBody>
      </p:sp>
      <p:cxnSp>
        <p:nvCxnSpPr>
          <p:cNvPr id="321" name="Google Shape;321;p41"/>
          <p:cNvCxnSpPr/>
          <p:nvPr/>
        </p:nvCxnSpPr>
        <p:spPr>
          <a:xfrm>
            <a:off x="2797088" y="1851025"/>
            <a:ext cx="4800" cy="794700"/>
          </a:xfrm>
          <a:prstGeom prst="straightConnector1">
            <a:avLst/>
          </a:prstGeom>
          <a:noFill/>
          <a:ln cap="flat" cmpd="sng" w="76200">
            <a:solidFill>
              <a:srgbClr val="14507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1"/>
          <p:cNvSpPr txBox="1"/>
          <p:nvPr/>
        </p:nvSpPr>
        <p:spPr>
          <a:xfrm>
            <a:off x="2861513" y="1851025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45074"/>
                </a:solidFill>
              </a:rPr>
              <a:t>EDDL ONNX documentation</a:t>
            </a:r>
            <a:endParaRPr b="1">
              <a:solidFill>
                <a:srgbClr val="145074"/>
              </a:solidFill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2861525" y="2198975"/>
            <a:ext cx="41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2AAAC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https://deephealthproject.github.io/eddl/model/onnx.html#</a:t>
            </a:r>
            <a:endParaRPr sz="1200">
              <a:solidFill>
                <a:srgbClr val="2AAACB"/>
              </a:solidFill>
            </a:endParaRPr>
          </a:p>
        </p:txBody>
      </p:sp>
      <p:cxnSp>
        <p:nvCxnSpPr>
          <p:cNvPr id="324" name="Google Shape;324;p41"/>
          <p:cNvCxnSpPr/>
          <p:nvPr/>
        </p:nvCxnSpPr>
        <p:spPr>
          <a:xfrm>
            <a:off x="2797088" y="2793788"/>
            <a:ext cx="4800" cy="794700"/>
          </a:xfrm>
          <a:prstGeom prst="straightConnector1">
            <a:avLst/>
          </a:prstGeom>
          <a:noFill/>
          <a:ln cap="flat" cmpd="sng" w="76200">
            <a:solidFill>
              <a:srgbClr val="2797B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1"/>
          <p:cNvSpPr txBox="1"/>
          <p:nvPr/>
        </p:nvSpPr>
        <p:spPr>
          <a:xfrm>
            <a:off x="2861513" y="2793788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797B9"/>
                </a:solidFill>
              </a:rPr>
              <a:t>Netron</a:t>
            </a:r>
            <a:endParaRPr b="1">
              <a:solidFill>
                <a:srgbClr val="2797B9"/>
              </a:solidFill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2861527" y="3141738"/>
            <a:ext cx="41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ONNX models visualizer (web app </a:t>
            </a:r>
            <a:r>
              <a:rPr lang="en-US" sz="1200" u="sng">
                <a:solidFill>
                  <a:srgbClr val="2AAAC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1200"/>
              <a:t>)</a:t>
            </a:r>
            <a:endParaRPr sz="1200"/>
          </a:p>
        </p:txBody>
      </p:sp>
      <p:cxnSp>
        <p:nvCxnSpPr>
          <p:cNvPr id="327" name="Google Shape;327;p41"/>
          <p:cNvCxnSpPr/>
          <p:nvPr/>
        </p:nvCxnSpPr>
        <p:spPr>
          <a:xfrm>
            <a:off x="2801900" y="3736550"/>
            <a:ext cx="4800" cy="794700"/>
          </a:xfrm>
          <a:prstGeom prst="straightConnector1">
            <a:avLst/>
          </a:prstGeom>
          <a:noFill/>
          <a:ln cap="flat" cmpd="sng" w="76200">
            <a:solidFill>
              <a:srgbClr val="55C1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41"/>
          <p:cNvSpPr txBox="1"/>
          <p:nvPr/>
        </p:nvSpPr>
        <p:spPr>
          <a:xfrm>
            <a:off x="2866325" y="3736550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5C1DB"/>
                </a:solidFill>
              </a:rPr>
              <a:t>ONNX Simplifier</a:t>
            </a:r>
            <a:endParaRPr b="1">
              <a:solidFill>
                <a:srgbClr val="55C1DB"/>
              </a:solidFill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2866340" y="4084500"/>
            <a:ext cx="41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Tool to avoid some importing errors </a:t>
            </a:r>
            <a:r>
              <a:rPr lang="en-US" sz="1200"/>
              <a:t>(github </a:t>
            </a:r>
            <a:r>
              <a:rPr lang="en-US" sz="1200" u="sng">
                <a:solidFill>
                  <a:srgbClr val="2AAACB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1200"/>
              <a:t>)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3232101" y="3290114"/>
            <a:ext cx="26877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n-US"/>
              <a:t>Álvaro López Chilet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n-US"/>
              <a:t>allochi@prhlt.upv.es</a:t>
            </a:r>
            <a:endParaRPr/>
          </a:p>
        </p:txBody>
      </p:sp>
      <p:sp>
        <p:nvSpPr>
          <p:cNvPr id="335" name="Google Shape;335;p42"/>
          <p:cNvSpPr txBox="1"/>
          <p:nvPr>
            <p:ph idx="2" type="body"/>
          </p:nvPr>
        </p:nvSpPr>
        <p:spPr>
          <a:xfrm>
            <a:off x="2494708" y="2422007"/>
            <a:ext cx="4162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3600"/>
              <a:buNone/>
            </a:pPr>
            <a:r>
              <a:rPr lang="en-US" sz="3600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3" type="body"/>
          </p:nvPr>
        </p:nvSpPr>
        <p:spPr>
          <a:xfrm>
            <a:off x="933449" y="819150"/>
            <a:ext cx="1692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Contents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 flipH="1" rot="10800000">
            <a:off x="2911350" y="211153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7"/>
          <p:cNvSpPr txBox="1"/>
          <p:nvPr/>
        </p:nvSpPr>
        <p:spPr>
          <a:xfrm>
            <a:off x="2911350" y="165172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What is ONNX?</a:t>
            </a:r>
            <a:endParaRPr/>
          </a:p>
        </p:txBody>
      </p:sp>
      <p:cxnSp>
        <p:nvCxnSpPr>
          <p:cNvPr id="210" name="Google Shape;210;p27"/>
          <p:cNvCxnSpPr/>
          <p:nvPr/>
        </p:nvCxnSpPr>
        <p:spPr>
          <a:xfrm flipH="1" rot="10800000">
            <a:off x="2911350" y="2581263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7"/>
          <p:cNvSpPr txBox="1"/>
          <p:nvPr/>
        </p:nvSpPr>
        <p:spPr>
          <a:xfrm>
            <a:off x="2911350" y="2121450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Operators support</a:t>
            </a:r>
            <a:endParaRPr/>
          </a:p>
        </p:txBody>
      </p:sp>
      <p:cxnSp>
        <p:nvCxnSpPr>
          <p:cNvPr id="212" name="Google Shape;212;p27"/>
          <p:cNvCxnSpPr/>
          <p:nvPr/>
        </p:nvCxnSpPr>
        <p:spPr>
          <a:xfrm flipH="1" rot="10800000">
            <a:off x="2911350" y="304108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 txBox="1"/>
          <p:nvPr/>
        </p:nvSpPr>
        <p:spPr>
          <a:xfrm>
            <a:off x="2911350" y="258127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EDDL ONNX API</a:t>
            </a: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 flipH="1" rot="10800000">
            <a:off x="2911350" y="351883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7"/>
          <p:cNvSpPr txBox="1"/>
          <p:nvPr/>
        </p:nvSpPr>
        <p:spPr>
          <a:xfrm>
            <a:off x="2911350" y="305902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Model Zoo</a:t>
            </a:r>
            <a:endParaRPr/>
          </a:p>
        </p:txBody>
      </p:sp>
      <p:cxnSp>
        <p:nvCxnSpPr>
          <p:cNvPr id="216" name="Google Shape;216;p27"/>
          <p:cNvCxnSpPr/>
          <p:nvPr/>
        </p:nvCxnSpPr>
        <p:spPr>
          <a:xfrm flipH="1" rot="10800000">
            <a:off x="2911350" y="399658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7"/>
          <p:cNvSpPr txBox="1"/>
          <p:nvPr/>
        </p:nvSpPr>
        <p:spPr>
          <a:xfrm>
            <a:off x="2911350" y="353677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Resources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5483250" y="3050050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12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5483250" y="2571375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5483250" y="2119575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5483250" y="1649850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483250" y="3523325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ONNX?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What is ONNX?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9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Open Neural Network Exchange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933450" y="1653275"/>
            <a:ext cx="58434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Open format to represent ML models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Defined</a:t>
            </a:r>
            <a:r>
              <a:rPr lang="en-US" sz="1400"/>
              <a:t> by a set of </a:t>
            </a:r>
            <a:r>
              <a:rPr b="1" lang="en-US" sz="1400">
                <a:solidFill>
                  <a:srgbClr val="145074"/>
                </a:solidFill>
              </a:rPr>
              <a:t>Operators </a:t>
            </a:r>
            <a:r>
              <a:rPr lang="en-US" sz="1400"/>
              <a:t>to build computational graphs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Uses</a:t>
            </a:r>
            <a:r>
              <a:rPr lang="en-US" sz="1400"/>
              <a:t> </a:t>
            </a:r>
            <a:r>
              <a:rPr b="1" lang="en-US" sz="1400">
                <a:solidFill>
                  <a:srgbClr val="145074"/>
                </a:solidFill>
              </a:rPr>
              <a:t>P</a:t>
            </a:r>
            <a:r>
              <a:rPr b="1" lang="en-US" sz="1400">
                <a:solidFill>
                  <a:srgbClr val="145074"/>
                </a:solidFill>
              </a:rPr>
              <a:t>rotocol Buffers</a:t>
            </a:r>
            <a:r>
              <a:rPr lang="en-US" sz="1400"/>
              <a:t> as the mechanism to serialize the models</a:t>
            </a:r>
            <a:endParaRPr b="1" sz="1400">
              <a:solidFill>
                <a:srgbClr val="14507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933450" y="3532176"/>
            <a:ext cx="3722700" cy="104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Frameworks </a:t>
            </a:r>
            <a:r>
              <a:rPr b="1" lang="en-US">
                <a:solidFill>
                  <a:srgbClr val="145074"/>
                </a:solidFill>
              </a:rPr>
              <a:t>interoperability</a:t>
            </a:r>
            <a:endParaRPr b="1">
              <a:solidFill>
                <a:srgbClr val="145074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Inference hardware </a:t>
            </a:r>
            <a:r>
              <a:rPr b="1" lang="en-US">
                <a:solidFill>
                  <a:srgbClr val="145074"/>
                </a:solidFill>
              </a:rPr>
              <a:t>optimizations</a:t>
            </a:r>
            <a:endParaRPr b="1">
              <a:solidFill>
                <a:srgbClr val="145074"/>
              </a:solidFill>
            </a:endParaRPr>
          </a:p>
        </p:txBody>
      </p:sp>
      <p:cxnSp>
        <p:nvCxnSpPr>
          <p:cNvPr id="237" name="Google Shape;237;p29"/>
          <p:cNvCxnSpPr/>
          <p:nvPr/>
        </p:nvCxnSpPr>
        <p:spPr>
          <a:xfrm flipH="1" rot="10800000">
            <a:off x="933450" y="3422950"/>
            <a:ext cx="3098100" cy="9900"/>
          </a:xfrm>
          <a:prstGeom prst="straightConnector1">
            <a:avLst/>
          </a:prstGeom>
          <a:noFill/>
          <a:ln cap="flat" cmpd="sng" w="76200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9"/>
          <p:cNvSpPr txBox="1"/>
          <p:nvPr/>
        </p:nvSpPr>
        <p:spPr>
          <a:xfrm>
            <a:off x="933450" y="3023550"/>
            <a:ext cx="30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AAACB"/>
                </a:solidFill>
              </a:rPr>
              <a:t>Key benefits</a:t>
            </a:r>
            <a:endParaRPr b="1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support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Operators support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31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EDDL coverage of the ONNX operators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933450" y="1653275"/>
            <a:ext cx="75066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All the main layers of the EDDL are supported. The </a:t>
            </a:r>
            <a:r>
              <a:rPr b="1" lang="en-US" sz="1400">
                <a:solidFill>
                  <a:srgbClr val="145074"/>
                </a:solidFill>
              </a:rPr>
              <a:t>exceptions</a:t>
            </a:r>
            <a:r>
              <a:rPr lang="en-US" sz="1400"/>
              <a:t> are:</a:t>
            </a:r>
            <a:endParaRPr sz="1400"/>
          </a:p>
          <a:p>
            <a:pPr indent="-2222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900"/>
              <a:buChar char="•"/>
            </a:pPr>
            <a:r>
              <a:rPr b="1" lang="en-US" sz="1400">
                <a:solidFill>
                  <a:srgbClr val="145074"/>
                </a:solidFill>
              </a:rPr>
              <a:t>Data transformations:</a:t>
            </a:r>
            <a:r>
              <a:rPr lang="en-US" sz="1400">
                <a:solidFill>
                  <a:srgbClr val="145074"/>
                </a:solidFill>
              </a:rPr>
              <a:t> </a:t>
            </a:r>
            <a:r>
              <a:rPr lang="en-US" sz="1400"/>
              <a:t>Most of them are not in ONNX standard</a:t>
            </a:r>
            <a:r>
              <a:rPr lang="en-US" sz="1400">
                <a:solidFill>
                  <a:srgbClr val="145074"/>
                </a:solidFill>
              </a:rPr>
              <a:t> (</a:t>
            </a:r>
            <a:r>
              <a:rPr lang="en-US" sz="1400" u="sng">
                <a:solidFill>
                  <a:srgbClr val="2AAAC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Coverage list</a:t>
            </a:r>
            <a:r>
              <a:rPr lang="en-US" sz="1400">
                <a:solidFill>
                  <a:srgbClr val="145074"/>
                </a:solidFill>
              </a:rPr>
              <a:t>)</a:t>
            </a:r>
            <a:endParaRPr sz="1400">
              <a:solidFill>
                <a:srgbClr val="145074"/>
              </a:solidFill>
            </a:endParaRPr>
          </a:p>
          <a:p>
            <a:pPr indent="-206375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400"/>
              <a:buChar char="•"/>
            </a:pPr>
            <a:r>
              <a:rPr lang="en-US"/>
              <a:t>The ones supported are</a:t>
            </a:r>
            <a:r>
              <a:rPr lang="en-US">
                <a:solidFill>
                  <a:srgbClr val="145074"/>
                </a:solidFill>
              </a:rPr>
              <a:t> </a:t>
            </a:r>
            <a:r>
              <a:rPr b="1" lang="en-US">
                <a:solidFill>
                  <a:srgbClr val="145074"/>
                </a:solidFill>
              </a:rPr>
              <a:t>Pad</a:t>
            </a:r>
            <a:r>
              <a:rPr lang="en-US">
                <a:solidFill>
                  <a:srgbClr val="145074"/>
                </a:solidFill>
              </a:rPr>
              <a:t> </a:t>
            </a:r>
            <a:r>
              <a:rPr lang="en-US"/>
              <a:t>and</a:t>
            </a:r>
            <a:r>
              <a:rPr lang="en-US">
                <a:solidFill>
                  <a:srgbClr val="145074"/>
                </a:solidFill>
              </a:rPr>
              <a:t> </a:t>
            </a:r>
            <a:r>
              <a:rPr b="1" lang="en-US">
                <a:solidFill>
                  <a:srgbClr val="145074"/>
                </a:solidFill>
              </a:rPr>
              <a:t>Scale</a:t>
            </a:r>
            <a:endParaRPr b="1" sz="1400">
              <a:solidFill>
                <a:srgbClr val="145074"/>
              </a:solidFill>
            </a:endParaRPr>
          </a:p>
          <a:p>
            <a:pPr indent="-2222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900"/>
              <a:buChar char="•"/>
            </a:pPr>
            <a:r>
              <a:rPr b="1" lang="en-US" sz="1400">
                <a:solidFill>
                  <a:srgbClr val="145074"/>
                </a:solidFill>
              </a:rPr>
              <a:t>Data augmentation layers:</a:t>
            </a:r>
            <a:r>
              <a:rPr lang="en-US" sz="1400"/>
              <a:t> Not in ONNX standard (</a:t>
            </a:r>
            <a:r>
              <a:rPr lang="en-US" sz="1400" u="sng">
                <a:solidFill>
                  <a:srgbClr val="2AAAC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Coverage list</a:t>
            </a:r>
            <a:r>
              <a:rPr lang="en-US" sz="1400"/>
              <a:t>)</a:t>
            </a:r>
            <a:endParaRPr sz="1400">
              <a:solidFill>
                <a:srgbClr val="145074"/>
              </a:solidFill>
            </a:endParaRPr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900"/>
              <a:buChar char="•"/>
            </a:pPr>
            <a:r>
              <a:rPr b="1" lang="en-US" sz="1400">
                <a:solidFill>
                  <a:srgbClr val="145074"/>
                </a:solidFill>
              </a:rPr>
              <a:t>Noise layers:</a:t>
            </a:r>
            <a:r>
              <a:rPr lang="en-US" sz="1400"/>
              <a:t> Not in ONNX standard (</a:t>
            </a:r>
            <a:r>
              <a:rPr lang="en-US" sz="1400" u="sng">
                <a:solidFill>
                  <a:srgbClr val="2AAACB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Coverage list</a:t>
            </a:r>
            <a:r>
              <a:rPr lang="en-US" sz="1400"/>
              <a:t>)</a:t>
            </a:r>
            <a:endParaRPr sz="14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400"/>
              <a:t>Complete layers coverage list in</a:t>
            </a:r>
            <a:r>
              <a:rPr lang="en-US"/>
              <a:t> </a:t>
            </a:r>
            <a:r>
              <a:rPr lang="en-US" sz="1400" u="sng">
                <a:solidFill>
                  <a:srgbClr val="2AAACB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eddl_progress.md</a:t>
            </a:r>
            <a:endParaRPr sz="1400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EDDL ONNX API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EDDL ONNX API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3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Functionalities of the ONNX module in EDDL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933450" y="1767450"/>
            <a:ext cx="62505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Export/import your EDDL models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Import pretrained models from our model Zoo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Import models from other libraries</a:t>
            </a:r>
            <a:r>
              <a:rPr b="1" lang="en-US" sz="1400"/>
              <a:t>*</a:t>
            </a:r>
            <a:endParaRPr b="1" sz="14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*</a:t>
            </a:r>
            <a:r>
              <a:rPr lang="en-US" sz="1400"/>
              <a:t>Remember that not all the operators are supported. Errors may appear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EDDL ONNX API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4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Export </a:t>
            </a:r>
            <a:r>
              <a:rPr lang="en-US"/>
              <a:t>example</a:t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75" y="1478248"/>
            <a:ext cx="5363450" cy="26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ersonalizado">
  <a:themeElements>
    <a:clrScheme name="Personalizado 3">
      <a:dk1>
        <a:srgbClr val="000000"/>
      </a:dk1>
      <a:lt1>
        <a:srgbClr val="A9E0ED"/>
      </a:lt1>
      <a:dk2>
        <a:srgbClr val="155073"/>
      </a:dk2>
      <a:lt2>
        <a:srgbClr val="BFBFB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