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aleway Light"/>
      <p:regular r:id="rId35"/>
      <p:bold r:id="rId36"/>
      <p:italic r:id="rId37"/>
      <p:boldItalic r:id="rId38"/>
    </p:embeddedFont>
    <p:embeddedFont>
      <p:font typeface="Raleway Black"/>
      <p:bold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4" orient="horz"/>
        <p:guide pos="1166" orient="horz"/>
        <p:guide pos="516" orient="horz"/>
        <p:guide pos="894" orient="horz"/>
        <p:guide pos="2214" orient="horz"/>
        <p:guide pos="2216"/>
        <p:guide pos="2880"/>
        <p:guide pos="3674"/>
        <p:guide pos="588"/>
        <p:guide pos="2089"/>
        <p:guide pos="2233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Medium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aleway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Light-italic.fntdata"/><Relationship Id="rId14" Type="http://schemas.openxmlformats.org/officeDocument/2006/relationships/slide" Target="slides/slide9.xml"/><Relationship Id="rId36" Type="http://schemas.openxmlformats.org/officeDocument/2006/relationships/font" Target="fonts/RalewayLight-bold.fntdata"/><Relationship Id="rId17" Type="http://schemas.openxmlformats.org/officeDocument/2006/relationships/slide" Target="slides/slide12.xml"/><Relationship Id="rId39" Type="http://schemas.openxmlformats.org/officeDocument/2006/relationships/font" Target="fonts/RalewayBlack-bold.fntdata"/><Relationship Id="rId16" Type="http://schemas.openxmlformats.org/officeDocument/2006/relationships/slide" Target="slides/slide11.xml"/><Relationship Id="rId38" Type="http://schemas.openxmlformats.org/officeDocument/2006/relationships/font" Target="fonts/Raleway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f733883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f733883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09f733883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f733883f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9f733883f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f733883f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f733883f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9f733883f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f733883f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f733883f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9f733883f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9f733883f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9f733883f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9f733883f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f733883f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9f733883f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b9958846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f9b9958846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a468ad5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a468ad5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9b9958846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9f733883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9f733883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9f733883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9f733883f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9f733883f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9f733883f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9f733883f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9f733883f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art_02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HEALTH_logo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Bandera_de_la_Union_Europea.png"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>
            <p:ph idx="2" type="pic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/>
          <p:nvPr>
            <p:ph idx="3" type="pic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/>
          <p:nvPr>
            <p:ph idx="4" type="pic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>
            <p:ph idx="2" type="pic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/>
          <p:nvPr>
            <p:ph idx="3" type="pic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/>
          <p:nvPr>
            <p:ph idx="4" type="pic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/>
          <p:nvPr>
            <p:ph idx="5" type="pic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/>
          <p:nvPr>
            <p:ph idx="4" type="pic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/>
          <p:nvPr>
            <p:ph idx="5" type="pic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 and text">
  <p:cSld name="Top center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body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3" type="body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4" type="body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5" type="body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6" type="body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7" type="body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8" type="body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9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3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3">
  <p:cSld name="Contents List 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4" type="body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5" type="body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6" type="body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7" type="body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_2">
  <p:cSld name="Top center title_Image and text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>
            <p:ph idx="2" type="pic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imple">
  <p:cSld name="1_Cover simp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167" name="Google Shape;1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Right and Subtitle">
  <p:cSld name="TitleRight and Sub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tent">
  <p:cSld name="Text_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 2">
  <p:cSld name="Text content 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up right">
  <p:cSld name="Title up righ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>
            <p:ph idx="2" type="pic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/>
          <p:nvPr>
            <p:ph idx="3" type="pic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/>
          <p:nvPr>
            <p:ph idx="4" type="pic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/>
          <p:nvPr>
            <p:ph idx="5" type="pic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/>
          <p:nvPr>
            <p:ph idx="6" type="pic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">
  <p:cSld name="Contents Li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imple">
  <p:cSld name="Cover si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>
            <p:ph idx="2" type="pic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/>
          <p:nvPr>
            <p:ph idx="5" type="pic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6" type="pic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7" type="pic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8" type="body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9" type="body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3" type="body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4" type="body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5" type="body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6" type="body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7" type="body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8" type="body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9" type="body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0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1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">
  <p:cSld name="Top center title_Imag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>
            <p:ph idx="2" type="pic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2">
  <p:cSld name="Contents Lis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fmla="val 50000" name="adj"/>
            </a:avLst>
          </a:prstGeom>
          <a:solidFill>
            <a:srgbClr val="1450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fmla="val 50000" name="adj"/>
            </a:avLst>
          </a:prstGeom>
          <a:solidFill>
            <a:srgbClr val="2797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>
            <p:ph idx="2" type="pic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/>
          <p:nvPr>
            <p:ph idx="3" type="pic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/>
          <p:nvPr>
            <p:ph idx="3" type="pic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4" type="pic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art03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descr="Bandera_de_la_Union_Europea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b="0" baseline="3000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Netherlands)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ephealthproject.github.io/eddl/models_zoo/classification.html#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ephealthproject.github.io/eddl/model/onnx.html#" TargetMode="External"/><Relationship Id="rId4" Type="http://schemas.openxmlformats.org/officeDocument/2006/relationships/hyperlink" Target="https://netron.app/" TargetMode="External"/><Relationship Id="rId5" Type="http://schemas.openxmlformats.org/officeDocument/2006/relationships/hyperlink" Target="https://github.com/daquexian/onnx-simplifi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nnx/onnx/blob/main/docs/Operators.md" TargetMode="External"/><Relationship Id="rId4" Type="http://schemas.openxmlformats.org/officeDocument/2006/relationships/hyperlink" Target="https://github.com/deephealthproject/eddl/blob/develop/docs/markdown/eddl_progress.md#data-transformations" TargetMode="External"/><Relationship Id="rId5" Type="http://schemas.openxmlformats.org/officeDocument/2006/relationships/hyperlink" Target="https://github.com/deephealthproject/eddl/blob/develop/docs/markdown/eddl_progress.md#data-augmentations" TargetMode="External"/><Relationship Id="rId6" Type="http://schemas.openxmlformats.org/officeDocument/2006/relationships/hyperlink" Target="https://github.com/deephealthproject/eddl/blob/develop/docs/markdown/eddl_progress.md#noise-layers" TargetMode="External"/><Relationship Id="rId7" Type="http://schemas.openxmlformats.org/officeDocument/2006/relationships/hyperlink" Target="https://github.com/deephealthproject/eddl/blob/master/docs/markdown/eddl_progress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ONNX in EDDL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Lab 0: ECVL + EDDL environment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/>
              <a:t>Winter School  24/01/2022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5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Import example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78250"/>
            <a:ext cx="7257926" cy="30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Zoo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7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Models included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933450" y="1622225"/>
            <a:ext cx="77550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One of the main advantages of ONNX in the EDDL is to import pretrained models for </a:t>
            </a:r>
            <a:r>
              <a:rPr b="1" lang="en-US" sz="1300">
                <a:solidFill>
                  <a:srgbClr val="145074"/>
                </a:solidFill>
              </a:rPr>
              <a:t>transfer learning</a:t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We currently support some popular topologies for image classification (pretrained with ImageNet):</a:t>
            </a:r>
            <a:endParaRPr sz="1300">
              <a:solidFill>
                <a:srgbClr val="222222"/>
              </a:solidFill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VGG</a:t>
            </a:r>
            <a:r>
              <a:rPr b="1" lang="en-US" sz="1300">
                <a:solidFill>
                  <a:srgbClr val="145074"/>
                </a:solidFill>
              </a:rPr>
              <a:t>:</a:t>
            </a:r>
            <a:r>
              <a:rPr lang="en-US" sz="1300"/>
              <a:t> The 16 and 19 variants, with and without BatchNormalization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ResNet:</a:t>
            </a:r>
            <a:r>
              <a:rPr lang="en-US" sz="1300"/>
              <a:t> 18, 34, 50, 101 and 152 variants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DenseNet-121</a:t>
            </a:r>
            <a:endParaRPr b="1" sz="1300">
              <a:solidFill>
                <a:srgbClr val="145074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You can check them in the documentation </a:t>
            </a:r>
            <a:r>
              <a:rPr lang="en-US" sz="13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3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8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Full model import example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88" y="1478250"/>
            <a:ext cx="7059826" cy="31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3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Feature extractor </a:t>
            </a:r>
            <a:r>
              <a:rPr lang="en-US"/>
              <a:t>import example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8154" l="6774" r="6487" t="8128"/>
          <a:stretch/>
        </p:blipFill>
        <p:spPr>
          <a:xfrm>
            <a:off x="3142525" y="819150"/>
            <a:ext cx="4895426" cy="3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Resources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Additional</a:t>
            </a:r>
            <a:r>
              <a:rPr lang="en-US"/>
              <a:t> links with useful information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797088" y="1851025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14507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1"/>
          <p:cNvSpPr txBox="1"/>
          <p:nvPr/>
        </p:nvSpPr>
        <p:spPr>
          <a:xfrm>
            <a:off x="2861513" y="1851025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45074"/>
                </a:solidFill>
                <a:latin typeface="Raleway"/>
                <a:ea typeface="Raleway"/>
                <a:cs typeface="Raleway"/>
                <a:sym typeface="Raleway"/>
              </a:rPr>
              <a:t>EDDL ONNX documentation</a:t>
            </a:r>
            <a:endParaRPr b="1">
              <a:solidFill>
                <a:srgbClr val="1450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2861525" y="2198975"/>
            <a:ext cx="41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https://deephealthproject.github.io/eddl/model/onnx.html#</a:t>
            </a:r>
            <a:endParaRPr sz="1100">
              <a:solidFill>
                <a:srgbClr val="2AAAC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2797088" y="2793788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2797B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1"/>
          <p:cNvSpPr txBox="1"/>
          <p:nvPr/>
        </p:nvSpPr>
        <p:spPr>
          <a:xfrm>
            <a:off x="2861513" y="2793788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797B9"/>
                </a:solidFill>
                <a:latin typeface="Raleway"/>
                <a:ea typeface="Raleway"/>
                <a:cs typeface="Raleway"/>
                <a:sym typeface="Raleway"/>
              </a:rPr>
              <a:t>Netron</a:t>
            </a:r>
            <a:endParaRPr b="1">
              <a:solidFill>
                <a:srgbClr val="2797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861527" y="3141738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aleway"/>
                <a:ea typeface="Raleway"/>
                <a:cs typeface="Raleway"/>
                <a:sym typeface="Raleway"/>
              </a:rPr>
              <a:t>ONNX models visualizer (web app </a:t>
            </a:r>
            <a:r>
              <a:rPr lang="en-US" sz="1200" u="sng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>
            <a:off x="2801900" y="3736550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55C1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1"/>
          <p:cNvSpPr txBox="1"/>
          <p:nvPr/>
        </p:nvSpPr>
        <p:spPr>
          <a:xfrm>
            <a:off x="2866325" y="373655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5C1DB"/>
                </a:solidFill>
                <a:latin typeface="Raleway"/>
                <a:ea typeface="Raleway"/>
                <a:cs typeface="Raleway"/>
                <a:sym typeface="Raleway"/>
              </a:rPr>
              <a:t>ONNX Simplifier</a:t>
            </a:r>
            <a:endParaRPr b="1">
              <a:solidFill>
                <a:srgbClr val="55C1D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866340" y="4084500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aleway"/>
                <a:ea typeface="Raleway"/>
                <a:cs typeface="Raleway"/>
                <a:sym typeface="Raleway"/>
              </a:rPr>
              <a:t>Tool to avoid some importing errors </a:t>
            </a:r>
            <a:r>
              <a:rPr lang="en-US" sz="1200">
                <a:latin typeface="Raleway"/>
                <a:ea typeface="Raleway"/>
                <a:cs typeface="Raleway"/>
                <a:sym typeface="Raleway"/>
              </a:rPr>
              <a:t>(github </a:t>
            </a:r>
            <a:r>
              <a:rPr lang="en-US" sz="1200" u="sng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232101" y="3290114"/>
            <a:ext cx="2687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Álvaro López Chilet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allochi@prhlt.upv.es</a:t>
            </a:r>
            <a:endParaRPr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2494708" y="2422007"/>
            <a:ext cx="4162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3" type="body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flipH="1" rot="10800000">
            <a:off x="2911350" y="21115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7"/>
          <p:cNvSpPr txBox="1"/>
          <p:nvPr/>
        </p:nvSpPr>
        <p:spPr>
          <a:xfrm>
            <a:off x="2911350" y="16517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What is ONNX?</a:t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 flipH="1" rot="10800000">
            <a:off x="2911350" y="2581263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7"/>
          <p:cNvSpPr txBox="1"/>
          <p:nvPr/>
        </p:nvSpPr>
        <p:spPr>
          <a:xfrm>
            <a:off x="2911350" y="2121450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Operators support</a:t>
            </a: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 flipH="1" rot="10800000">
            <a:off x="2911350" y="30410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2911350" y="25812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EDDL ONNX API</a:t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 flipH="1" rot="10800000">
            <a:off x="2911350" y="35188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7"/>
          <p:cNvSpPr txBox="1"/>
          <p:nvPr/>
        </p:nvSpPr>
        <p:spPr>
          <a:xfrm>
            <a:off x="2911350" y="30590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Model Zoo</a:t>
            </a:r>
            <a:endParaRPr/>
          </a:p>
        </p:txBody>
      </p:sp>
      <p:cxnSp>
        <p:nvCxnSpPr>
          <p:cNvPr id="216" name="Google Shape;216;p27"/>
          <p:cNvCxnSpPr/>
          <p:nvPr/>
        </p:nvCxnSpPr>
        <p:spPr>
          <a:xfrm flipH="1" rot="10800000">
            <a:off x="2911350" y="39965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7"/>
          <p:cNvSpPr txBox="1"/>
          <p:nvPr/>
        </p:nvSpPr>
        <p:spPr>
          <a:xfrm>
            <a:off x="2911350" y="35367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5483250" y="30500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5483250" y="25713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5483250" y="21195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5483250" y="16498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483250" y="352332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ONNX?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What is ONNX?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Open Neural Network Exchange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933450" y="1653275"/>
            <a:ext cx="58434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Open format to represent ML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Defined</a:t>
            </a:r>
            <a:r>
              <a:rPr lang="en-US" sz="1400"/>
              <a:t> by a set of </a:t>
            </a:r>
            <a:r>
              <a:rPr b="1" lang="en-US" sz="1400">
                <a:solidFill>
                  <a:srgbClr val="145074"/>
                </a:solidFill>
              </a:rPr>
              <a:t>Operators </a:t>
            </a:r>
            <a:r>
              <a:rPr lang="en-US" sz="1400"/>
              <a:t>to build computational graphs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Uses</a:t>
            </a:r>
            <a:r>
              <a:rPr lang="en-US" sz="1400"/>
              <a:t> </a:t>
            </a:r>
            <a:r>
              <a:rPr b="1" lang="en-US" sz="1400">
                <a:solidFill>
                  <a:srgbClr val="145074"/>
                </a:solidFill>
              </a:rPr>
              <a:t>P</a:t>
            </a:r>
            <a:r>
              <a:rPr b="1" lang="en-US" sz="1400">
                <a:solidFill>
                  <a:srgbClr val="145074"/>
                </a:solidFill>
              </a:rPr>
              <a:t>rotocol Buffers</a:t>
            </a:r>
            <a:r>
              <a:rPr lang="en-US" sz="1400"/>
              <a:t> as the mechanism to serialize the models</a:t>
            </a:r>
            <a:endParaRPr b="1" sz="1400">
              <a:solidFill>
                <a:srgbClr val="14507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33450" y="3532176"/>
            <a:ext cx="3722700" cy="10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Frameworks </a:t>
            </a:r>
            <a:r>
              <a:rPr b="1" lang="en-US">
                <a:solidFill>
                  <a:srgbClr val="145074"/>
                </a:solidFill>
              </a:rPr>
              <a:t>interoperability</a:t>
            </a:r>
            <a:endParaRPr b="1">
              <a:solidFill>
                <a:srgbClr val="145074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Inference hardware </a:t>
            </a:r>
            <a:r>
              <a:rPr b="1" lang="en-US">
                <a:solidFill>
                  <a:srgbClr val="145074"/>
                </a:solidFill>
              </a:rPr>
              <a:t>optimizations</a:t>
            </a:r>
            <a:endParaRPr b="1">
              <a:solidFill>
                <a:srgbClr val="145074"/>
              </a:solidFill>
            </a:endParaRPr>
          </a:p>
        </p:txBody>
      </p:sp>
      <p:cxnSp>
        <p:nvCxnSpPr>
          <p:cNvPr id="237" name="Google Shape;237;p29"/>
          <p:cNvCxnSpPr/>
          <p:nvPr/>
        </p:nvCxnSpPr>
        <p:spPr>
          <a:xfrm flipH="1" rot="10800000">
            <a:off x="933450" y="3422950"/>
            <a:ext cx="3098100" cy="9900"/>
          </a:xfrm>
          <a:prstGeom prst="straightConnector1">
            <a:avLst/>
          </a:prstGeom>
          <a:noFill/>
          <a:ln cap="flat" cmpd="sng" w="76200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/>
        </p:nvSpPr>
        <p:spPr>
          <a:xfrm>
            <a:off x="933450" y="30235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Key benefits</a:t>
            </a:r>
            <a:endParaRPr b="1">
              <a:solidFill>
                <a:srgbClr val="2AAAC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support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Operators support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EDDL coverage of the ONNX operators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933450" y="1544050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We </a:t>
            </a:r>
            <a:r>
              <a:rPr b="1" lang="en-US" sz="1400">
                <a:solidFill>
                  <a:schemeClr val="dk2"/>
                </a:solidFill>
              </a:rPr>
              <a:t>do not support</a:t>
            </a:r>
            <a:r>
              <a:rPr lang="en-US" sz="1400"/>
              <a:t> the full </a:t>
            </a:r>
            <a:r>
              <a:rPr lang="en-US" sz="14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ONNX operators set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All the main layers of the EDDL are supported. The </a:t>
            </a:r>
            <a:r>
              <a:rPr b="1" lang="en-US" sz="1400">
                <a:solidFill>
                  <a:srgbClr val="145074"/>
                </a:solidFill>
              </a:rPr>
              <a:t>exceptions</a:t>
            </a:r>
            <a:r>
              <a:rPr lang="en-US" sz="1400"/>
              <a:t> are:</a:t>
            </a:r>
            <a:endParaRPr sz="1400"/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transformations:</a:t>
            </a:r>
            <a:r>
              <a:rPr lang="en-US" sz="1400">
                <a:solidFill>
                  <a:srgbClr val="145074"/>
                </a:solidFill>
              </a:rPr>
              <a:t> </a:t>
            </a:r>
            <a:r>
              <a:rPr lang="en-US" sz="1400"/>
              <a:t>Most of them are not in ONNX standard</a:t>
            </a:r>
            <a:r>
              <a:rPr lang="en-US" sz="1400">
                <a:solidFill>
                  <a:srgbClr val="145074"/>
                </a:solidFill>
              </a:rPr>
              <a:t> (</a:t>
            </a:r>
            <a:r>
              <a:rPr lang="en-US" sz="1400" u="sng">
                <a:solidFill>
                  <a:srgbClr val="2AAAC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>
                <a:solidFill>
                  <a:srgbClr val="145074"/>
                </a:solidFill>
              </a:rPr>
              <a:t>)</a:t>
            </a:r>
            <a:endParaRPr sz="1400">
              <a:solidFill>
                <a:srgbClr val="145074"/>
              </a:solidFill>
            </a:endParaRPr>
          </a:p>
          <a:p>
            <a:pPr indent="-206375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400"/>
              <a:buChar char="•"/>
            </a:pPr>
            <a:r>
              <a:rPr lang="en-US"/>
              <a:t>The ones supported are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Pad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Scale</a:t>
            </a:r>
            <a:endParaRPr b="1" sz="1400">
              <a:solidFill>
                <a:srgbClr val="145074"/>
              </a:solidFill>
            </a:endParaRPr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augmentation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>
              <a:solidFill>
                <a:srgbClr val="145074"/>
              </a:solidFill>
            </a:endParaRPr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Noise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Complete layers coverage list in</a:t>
            </a:r>
            <a:r>
              <a:rPr lang="en-US"/>
              <a:t> </a:t>
            </a:r>
            <a:r>
              <a:rPr lang="en-US" sz="1400" u="sng">
                <a:solidFill>
                  <a:srgbClr val="2AAACB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eddl_progress.md</a:t>
            </a:r>
            <a:endParaRPr sz="14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EDDL ONNX API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Functionalities of the ONNX module in EDDL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933450" y="1896525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Export/import your EDDL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pretrained models from our model Zoo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models from other libraries</a:t>
            </a:r>
            <a:r>
              <a:rPr b="1" lang="en-US" sz="1400"/>
              <a:t>*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</a:t>
            </a:r>
            <a:r>
              <a:rPr lang="en-US" sz="1400"/>
              <a:t>Remember that not all the operators are supported. Errors may appear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4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Export </a:t>
            </a:r>
            <a:r>
              <a:rPr lang="en-US"/>
              <a:t>example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75" y="1478248"/>
            <a:ext cx="5363450" cy="2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