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62" r:id="rId10"/>
    <p:sldId id="263" r:id="rId11"/>
    <p:sldId id="277" r:id="rId12"/>
    <p:sldId id="278" r:id="rId13"/>
    <p:sldId id="275" r:id="rId14"/>
    <p:sldId id="276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Raleway" pitchFamily="2" charset="77"/>
      <p:regular r:id="rId28"/>
      <p:bold r:id="rId29"/>
      <p:italic r:id="rId30"/>
      <p:boldItalic r:id="rId31"/>
    </p:embeddedFont>
    <p:embeddedFont>
      <p:font typeface="Raleway Black" pitchFamily="2" charset="77"/>
      <p:bold r:id="rId32"/>
      <p:italic r:id="rId33"/>
      <p:boldItalic r:id="rId34"/>
    </p:embeddedFont>
    <p:embeddedFont>
      <p:font typeface="Raleway Light" pitchFamily="2" charset="77"/>
      <p:regular r:id="rId35"/>
      <p:bold r:id="rId36"/>
      <p:italic r:id="rId37"/>
      <p:boldItalic r:id="rId38"/>
    </p:embeddedFont>
    <p:embeddedFont>
      <p:font typeface="Raleway Medium" pitchFamily="2" charset="77"/>
      <p:regular r:id="rId39"/>
      <p:bold r:id="rId40"/>
      <p:italic r:id="rId41"/>
      <p:boldItalic r:id="rId42"/>
    </p:embeddedFont>
    <p:embeddedFont>
      <p:font typeface="Raleway SemiBold" panose="020F050202020403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54">
          <p15:clr>
            <a:srgbClr val="A4A3A4"/>
          </p15:clr>
        </p15:guide>
        <p15:guide id="2" orient="horz" pos="1166">
          <p15:clr>
            <a:srgbClr val="A4A3A4"/>
          </p15:clr>
        </p15:guide>
        <p15:guide id="3" orient="horz" pos="516">
          <p15:clr>
            <a:srgbClr val="A4A3A4"/>
          </p15:clr>
        </p15:guide>
        <p15:guide id="4" orient="horz" pos="894">
          <p15:clr>
            <a:srgbClr val="A4A3A4"/>
          </p15:clr>
        </p15:guide>
        <p15:guide id="5" orient="horz" pos="2214">
          <p15:clr>
            <a:srgbClr val="A4A3A4"/>
          </p15:clr>
        </p15:guide>
        <p15:guide id="6" pos="2216">
          <p15:clr>
            <a:srgbClr val="A4A3A4"/>
          </p15:clr>
        </p15:guide>
        <p15:guide id="7" pos="2880">
          <p15:clr>
            <a:srgbClr val="A4A3A4"/>
          </p15:clr>
        </p15:guide>
        <p15:guide id="8" pos="3674">
          <p15:clr>
            <a:srgbClr val="A4A3A4"/>
          </p15:clr>
        </p15:guide>
        <p15:guide id="9" pos="588">
          <p15:clr>
            <a:srgbClr val="A4A3A4"/>
          </p15:clr>
        </p15:guide>
        <p15:guide id="10" pos="2089">
          <p15:clr>
            <a:srgbClr val="A4A3A4"/>
          </p15:clr>
        </p15:guide>
        <p15:guide id="11" pos="2233">
          <p15:clr>
            <a:srgbClr val="A4A3A4"/>
          </p15:clr>
        </p15:guide>
        <p15:guide id="12" pos="3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2222"/>
  </p:normalViewPr>
  <p:slideViewPr>
    <p:cSldViewPr snapToGrid="0">
      <p:cViewPr varScale="1">
        <p:scale>
          <a:sx n="120" d="100"/>
          <a:sy n="120" d="100"/>
        </p:scale>
        <p:origin x="1400" y="168"/>
      </p:cViewPr>
      <p:guideLst>
        <p:guide orient="horz" pos="2354"/>
        <p:guide orient="horz" pos="1166"/>
        <p:guide orient="horz" pos="516"/>
        <p:guide orient="horz" pos="894"/>
        <p:guide orient="horz" pos="2214"/>
        <p:guide pos="2216"/>
        <p:guide pos="2880"/>
        <p:guide pos="3674"/>
        <p:guide pos="588"/>
        <p:guide pos="2089"/>
        <p:guide pos="2233"/>
        <p:guide pos="3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font" Target="fonts/font2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font" Target="fonts/font27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9f733883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9f733883f_1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g109f733883f_1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9f733883f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09f733883f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8827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9f733883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9f733883f_1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109f733883f_1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7150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9f733883f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09f733883f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363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9f733883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9f733883f_1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109f733883f_1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767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9f733883f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109f733883f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9b9958846_1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f9b9958846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a468ad53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10a468ad5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9b9958846_1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f9b9958846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9f733883f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09f733883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9f733883f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9f733883f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109f733883f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9f733883f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09f733883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59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9f733883f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9f733883f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g109f733883f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145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9f733883f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09f733883f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cover_art_0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DEEPHEALTH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3306" y="144828"/>
            <a:ext cx="2395537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330329" y="2506167"/>
            <a:ext cx="4301490" cy="6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Google Shape;21;p2" descr="Bandera_de_la_Union_Europe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12" y="486378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/>
        </p:nvSpPr>
        <p:spPr>
          <a:xfrm>
            <a:off x="339169" y="488915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>
                <a:solidFill>
                  <a:srgbClr val="EDF8F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>
                <a:solidFill>
                  <a:srgbClr val="EDF8F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1"/>
          </p:nvPr>
        </p:nvSpPr>
        <p:spPr>
          <a:xfrm>
            <a:off x="2330450" y="3479800"/>
            <a:ext cx="4359275" cy="42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2"/>
          </p:nvPr>
        </p:nvSpPr>
        <p:spPr>
          <a:xfrm>
            <a:off x="2330450" y="4027488"/>
            <a:ext cx="43592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op center title">
  <p:cSld name="10_Top center titl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>
            <a:spLocks noGrp="1"/>
          </p:cNvSpPr>
          <p:nvPr>
            <p:ph type="pic" idx="2"/>
          </p:nvPr>
        </p:nvSpPr>
        <p:spPr>
          <a:xfrm>
            <a:off x="870441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1"/>
          <p:cNvSpPr>
            <a:spLocks noGrp="1"/>
          </p:cNvSpPr>
          <p:nvPr>
            <p:ph type="pic" idx="3"/>
          </p:nvPr>
        </p:nvSpPr>
        <p:spPr>
          <a:xfrm>
            <a:off x="3591659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1"/>
          <p:cNvSpPr>
            <a:spLocks noGrp="1"/>
          </p:cNvSpPr>
          <p:nvPr>
            <p:ph type="pic" idx="4"/>
          </p:nvPr>
        </p:nvSpPr>
        <p:spPr>
          <a:xfrm>
            <a:off x="6229348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1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5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op center title">
  <p:cSld name="7_Top center titl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>
            <a:spLocks noGrp="1"/>
          </p:cNvSpPr>
          <p:nvPr>
            <p:ph type="pic" idx="2"/>
          </p:nvPr>
        </p:nvSpPr>
        <p:spPr>
          <a:xfrm>
            <a:off x="468313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2"/>
          <p:cNvSpPr>
            <a:spLocks noGrp="1"/>
          </p:cNvSpPr>
          <p:nvPr>
            <p:ph type="pic" idx="3"/>
          </p:nvPr>
        </p:nvSpPr>
        <p:spPr>
          <a:xfrm>
            <a:off x="2618031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2"/>
          <p:cNvSpPr>
            <a:spLocks noGrp="1"/>
          </p:cNvSpPr>
          <p:nvPr>
            <p:ph type="pic" idx="4"/>
          </p:nvPr>
        </p:nvSpPr>
        <p:spPr>
          <a:xfrm>
            <a:off x="4767749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2"/>
          <p:cNvSpPr>
            <a:spLocks noGrp="1"/>
          </p:cNvSpPr>
          <p:nvPr>
            <p:ph type="pic" idx="5"/>
          </p:nvPr>
        </p:nvSpPr>
        <p:spPr>
          <a:xfrm>
            <a:off x="6917228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2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body" idx="6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op center title">
  <p:cSld name="9_Top center titl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>
            <a:spLocks noGrp="1"/>
          </p:cNvSpPr>
          <p:nvPr>
            <p:ph type="pic" idx="2"/>
          </p:nvPr>
        </p:nvSpPr>
        <p:spPr>
          <a:xfrm>
            <a:off x="468313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3"/>
          <p:cNvSpPr>
            <a:spLocks noGrp="1"/>
          </p:cNvSpPr>
          <p:nvPr>
            <p:ph type="pic" idx="3"/>
          </p:nvPr>
        </p:nvSpPr>
        <p:spPr>
          <a:xfrm>
            <a:off x="468313" y="3217989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3"/>
          <p:cNvSpPr>
            <a:spLocks noGrp="1"/>
          </p:cNvSpPr>
          <p:nvPr>
            <p:ph type="pic" idx="4"/>
          </p:nvPr>
        </p:nvSpPr>
        <p:spPr>
          <a:xfrm>
            <a:off x="4572000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3"/>
          <p:cNvSpPr>
            <a:spLocks noGrp="1"/>
          </p:cNvSpPr>
          <p:nvPr>
            <p:ph type="pic" idx="5"/>
          </p:nvPr>
        </p:nvSpPr>
        <p:spPr>
          <a:xfrm>
            <a:off x="4572000" y="3217989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3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body" idx="6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center title">
  <p:cSld name="1_Top center titl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body" idx="2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 and text">
  <p:cSld name="Top center title and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2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3"/>
          </p:nvPr>
        </p:nvSpPr>
        <p:spPr>
          <a:xfrm>
            <a:off x="1012590" y="1110781"/>
            <a:ext cx="7425665" cy="346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op center title">
  <p:cSld name="2_Top center titl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 flipH="1">
            <a:off x="511175" y="3430227"/>
            <a:ext cx="180975" cy="1793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38EA7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29" name="Google Shape;129;p16"/>
          <p:cNvSpPr/>
          <p:nvPr/>
        </p:nvSpPr>
        <p:spPr>
          <a:xfrm flipH="1">
            <a:off x="511175" y="3735027"/>
            <a:ext cx="180975" cy="179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38EA7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0" name="Google Shape;130;p16"/>
          <p:cNvSpPr/>
          <p:nvPr/>
        </p:nvSpPr>
        <p:spPr>
          <a:xfrm flipH="1">
            <a:off x="2590800" y="3430227"/>
            <a:ext cx="180975" cy="1793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1" name="Google Shape;131;p16"/>
          <p:cNvSpPr/>
          <p:nvPr/>
        </p:nvSpPr>
        <p:spPr>
          <a:xfrm flipH="1">
            <a:off x="2590800" y="3735027"/>
            <a:ext cx="180975" cy="1793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2" name="Google Shape;132;p16"/>
          <p:cNvSpPr/>
          <p:nvPr/>
        </p:nvSpPr>
        <p:spPr>
          <a:xfrm flipH="1">
            <a:off x="4606925" y="3430227"/>
            <a:ext cx="180975" cy="1793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3" name="Google Shape;133;p16"/>
          <p:cNvSpPr/>
          <p:nvPr/>
        </p:nvSpPr>
        <p:spPr>
          <a:xfrm flipH="1">
            <a:off x="4606925" y="3735027"/>
            <a:ext cx="180975" cy="179388"/>
          </a:xfrm>
          <a:prstGeom prst="ellipse">
            <a:avLst/>
          </a:prstGeom>
          <a:solidFill>
            <a:srgbClr val="196F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4" name="Google Shape;134;p16"/>
          <p:cNvSpPr/>
          <p:nvPr/>
        </p:nvSpPr>
        <p:spPr>
          <a:xfrm flipH="1">
            <a:off x="6623050" y="3430227"/>
            <a:ext cx="180975" cy="179388"/>
          </a:xfrm>
          <a:prstGeom prst="ellipse">
            <a:avLst/>
          </a:prstGeom>
          <a:solidFill>
            <a:srgbClr val="9FBA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5" name="Google Shape;135;p16"/>
          <p:cNvSpPr/>
          <p:nvPr/>
        </p:nvSpPr>
        <p:spPr>
          <a:xfrm flipH="1">
            <a:off x="6623050" y="3735027"/>
            <a:ext cx="180975" cy="179388"/>
          </a:xfrm>
          <a:prstGeom prst="ellipse">
            <a:avLst/>
          </a:prstGeom>
          <a:solidFill>
            <a:srgbClr val="D0B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1"/>
          </p:nvPr>
        </p:nvSpPr>
        <p:spPr>
          <a:xfrm>
            <a:off x="775016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body" idx="2"/>
          </p:nvPr>
        </p:nvSpPr>
        <p:spPr>
          <a:xfrm>
            <a:off x="775016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3"/>
          </p:nvPr>
        </p:nvSpPr>
        <p:spPr>
          <a:xfrm>
            <a:off x="2854512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4"/>
          </p:nvPr>
        </p:nvSpPr>
        <p:spPr>
          <a:xfrm>
            <a:off x="2854512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5"/>
          </p:nvPr>
        </p:nvSpPr>
        <p:spPr>
          <a:xfrm>
            <a:off x="4870508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6"/>
          </p:nvPr>
        </p:nvSpPr>
        <p:spPr>
          <a:xfrm>
            <a:off x="4870508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7"/>
          </p:nvPr>
        </p:nvSpPr>
        <p:spPr>
          <a:xfrm>
            <a:off x="6886504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8"/>
          </p:nvPr>
        </p:nvSpPr>
        <p:spPr>
          <a:xfrm>
            <a:off x="6886504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9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3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List 3">
  <p:cSld name="Contents List 3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2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3"/>
          </p:nvPr>
        </p:nvSpPr>
        <p:spPr>
          <a:xfrm>
            <a:off x="3421063" y="160497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4"/>
          </p:nvPr>
        </p:nvSpPr>
        <p:spPr>
          <a:xfrm>
            <a:off x="3421063" y="184346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5"/>
          </p:nvPr>
        </p:nvSpPr>
        <p:spPr>
          <a:xfrm>
            <a:off x="3421063" y="238059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6"/>
          </p:nvPr>
        </p:nvSpPr>
        <p:spPr>
          <a:xfrm>
            <a:off x="3421063" y="261908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7"/>
          </p:nvPr>
        </p:nvSpPr>
        <p:spPr>
          <a:xfrm>
            <a:off x="3421063" y="3171324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8"/>
          </p:nvPr>
        </p:nvSpPr>
        <p:spPr>
          <a:xfrm>
            <a:off x="3421063" y="3409819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9"/>
          </p:nvPr>
        </p:nvSpPr>
        <p:spPr>
          <a:xfrm>
            <a:off x="3421063" y="3948147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3"/>
          </p:nvPr>
        </p:nvSpPr>
        <p:spPr>
          <a:xfrm>
            <a:off x="3421063" y="4186642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4"/>
          </p:nvPr>
        </p:nvSpPr>
        <p:spPr>
          <a:xfrm>
            <a:off x="2449667" y="1604972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5"/>
          </p:nvPr>
        </p:nvSpPr>
        <p:spPr>
          <a:xfrm>
            <a:off x="2454568" y="2390218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797B9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2797B9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6"/>
          </p:nvPr>
        </p:nvSpPr>
        <p:spPr>
          <a:xfrm>
            <a:off x="2449666" y="3133526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5C1DB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55C1DB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7"/>
          </p:nvPr>
        </p:nvSpPr>
        <p:spPr>
          <a:xfrm>
            <a:off x="2449665" y="3948707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F8F8F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F8F8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_Image and text_2">
  <p:cSld name="Top center title_Image and text_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>
            <a:spLocks noGrp="1"/>
          </p:cNvSpPr>
          <p:nvPr>
            <p:ph type="pic" idx="2"/>
          </p:nvPr>
        </p:nvSpPr>
        <p:spPr>
          <a:xfrm>
            <a:off x="542009" y="1806820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4621095" y="1809388"/>
            <a:ext cx="3722570" cy="247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3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4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simple">
  <p:cSld name="1_Cover simp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 descr="session_ar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 descr="Bandera_de_la_Union_Europe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pic>
        <p:nvPicPr>
          <p:cNvPr id="170" name="Google Shape;170;p19" descr="DEEPHEALTH_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0121" y="1054754"/>
            <a:ext cx="1491598" cy="109630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3232101" y="3290114"/>
            <a:ext cx="26876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3E6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23E6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2"/>
          </p:nvPr>
        </p:nvSpPr>
        <p:spPr>
          <a:xfrm>
            <a:off x="2494708" y="2422007"/>
            <a:ext cx="4162425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2797B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Right and Subtitle">
  <p:cSld name="TitleRight and Subtitl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2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content">
  <p:cSld name="Text_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3"/>
          </p:nvPr>
        </p:nvSpPr>
        <p:spPr>
          <a:xfrm>
            <a:off x="898525" y="1586239"/>
            <a:ext cx="7215188" cy="299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ntent 2">
  <p:cSld name="Text content 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2"/>
          </p:nvPr>
        </p:nvSpPr>
        <p:spPr>
          <a:xfrm>
            <a:off x="898525" y="1325573"/>
            <a:ext cx="7269706" cy="325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up right">
  <p:cSld name="Title up righ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1988145" y="23150"/>
            <a:ext cx="5454556" cy="43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2"/>
          </p:nvPr>
        </p:nvSpPr>
        <p:spPr>
          <a:xfrm>
            <a:off x="2093341" y="516342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body" idx="1"/>
          </p:nvPr>
        </p:nvSpPr>
        <p:spPr>
          <a:xfrm>
            <a:off x="476373" y="2423696"/>
            <a:ext cx="6163767" cy="41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2"/>
          </p:nvPr>
        </p:nvSpPr>
        <p:spPr>
          <a:xfrm>
            <a:off x="476373" y="2910752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op center title">
  <p:cSld name="11_Top center tit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>
            <a:spLocks noGrp="1"/>
          </p:cNvSpPr>
          <p:nvPr>
            <p:ph type="pic" idx="2"/>
          </p:nvPr>
        </p:nvSpPr>
        <p:spPr>
          <a:xfrm>
            <a:off x="468315" y="1279281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24"/>
          <p:cNvSpPr>
            <a:spLocks noGrp="1"/>
          </p:cNvSpPr>
          <p:nvPr>
            <p:ph type="pic" idx="3"/>
          </p:nvPr>
        </p:nvSpPr>
        <p:spPr>
          <a:xfrm>
            <a:off x="4739056" y="1279281"/>
            <a:ext cx="3936632" cy="247971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op center title">
  <p:cSld name="8_Top center titl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>
            <a:spLocks noGrp="1"/>
          </p:cNvSpPr>
          <p:nvPr>
            <p:ph type="pic" idx="2"/>
          </p:nvPr>
        </p:nvSpPr>
        <p:spPr>
          <a:xfrm>
            <a:off x="468313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25"/>
          <p:cNvSpPr>
            <a:spLocks noGrp="1"/>
          </p:cNvSpPr>
          <p:nvPr>
            <p:ph type="pic" idx="3"/>
          </p:nvPr>
        </p:nvSpPr>
        <p:spPr>
          <a:xfrm>
            <a:off x="215208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25"/>
          <p:cNvSpPr>
            <a:spLocks noGrp="1"/>
          </p:cNvSpPr>
          <p:nvPr>
            <p:ph type="pic" idx="4"/>
          </p:nvPr>
        </p:nvSpPr>
        <p:spPr>
          <a:xfrm>
            <a:off x="383585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25"/>
          <p:cNvSpPr>
            <a:spLocks noGrp="1"/>
          </p:cNvSpPr>
          <p:nvPr>
            <p:ph type="pic" idx="5"/>
          </p:nvPr>
        </p:nvSpPr>
        <p:spPr>
          <a:xfrm>
            <a:off x="551962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5"/>
          <p:cNvSpPr>
            <a:spLocks noGrp="1"/>
          </p:cNvSpPr>
          <p:nvPr>
            <p:ph type="pic" idx="6"/>
          </p:nvPr>
        </p:nvSpPr>
        <p:spPr>
          <a:xfrm>
            <a:off x="720339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7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List">
  <p:cSld name="Contents Lis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3421063" y="199866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4"/>
          <p:cNvCxnSpPr/>
          <p:nvPr/>
        </p:nvCxnSpPr>
        <p:spPr>
          <a:xfrm>
            <a:off x="3421063" y="250666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" name="Google Shape;33;p4"/>
          <p:cNvCxnSpPr/>
          <p:nvPr/>
        </p:nvCxnSpPr>
        <p:spPr>
          <a:xfrm>
            <a:off x="3421063" y="300831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34;p4"/>
          <p:cNvCxnSpPr/>
          <p:nvPr/>
        </p:nvCxnSpPr>
        <p:spPr>
          <a:xfrm>
            <a:off x="3421063" y="3508375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" name="Google Shape;35;p4"/>
          <p:cNvCxnSpPr/>
          <p:nvPr/>
        </p:nvCxnSpPr>
        <p:spPr>
          <a:xfrm>
            <a:off x="3421063" y="402285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body" idx="2"/>
          </p:nvPr>
        </p:nvSpPr>
        <p:spPr>
          <a:xfrm>
            <a:off x="3421063" y="1582738"/>
            <a:ext cx="2065337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3"/>
          </p:nvPr>
        </p:nvSpPr>
        <p:spPr>
          <a:xfrm>
            <a:off x="5652097" y="1581130"/>
            <a:ext cx="724891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200000"/>
              </a:lnSpc>
              <a:spcBef>
                <a:spcPts val="650"/>
              </a:spcBef>
              <a:spcAft>
                <a:spcPts val="0"/>
              </a:spcAft>
              <a:buClr>
                <a:srgbClr val="2AAACB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imple">
  <p:cSld name="Cover simp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 descr="session_ar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 descr="Bandera_de_la_Union_Europe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2190878" y="2220040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739775" y="1622425"/>
            <a:ext cx="1344613" cy="1368425"/>
          </a:xfrm>
          <a:prstGeom prst="ellipse">
            <a:avLst/>
          </a:prstGeom>
          <a:noFill/>
          <a:ln w="381000" cap="rnd" cmpd="sng">
            <a:solidFill>
              <a:srgbClr val="2AAA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76CD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6"/>
          <p:cNvCxnSpPr/>
          <p:nvPr/>
        </p:nvCxnSpPr>
        <p:spPr>
          <a:xfrm>
            <a:off x="2420938" y="1457325"/>
            <a:ext cx="0" cy="2936875"/>
          </a:xfrm>
          <a:prstGeom prst="straightConnector1">
            <a:avLst/>
          </a:prstGeom>
          <a:noFill/>
          <a:ln w="9525" cap="flat" cmpd="sng">
            <a:solidFill>
              <a:srgbClr val="76CDE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6" name="Google Shape;46;p6"/>
          <p:cNvSpPr/>
          <p:nvPr/>
        </p:nvSpPr>
        <p:spPr>
          <a:xfrm>
            <a:off x="2816225" y="1622425"/>
            <a:ext cx="1346200" cy="1368425"/>
          </a:xfrm>
          <a:prstGeom prst="ellipse">
            <a:avLst/>
          </a:prstGeom>
          <a:noFill/>
          <a:ln w="381000" cap="rnd" cmpd="sng">
            <a:solidFill>
              <a:srgbClr val="2AAA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6"/>
          <p:cNvCxnSpPr/>
          <p:nvPr/>
        </p:nvCxnSpPr>
        <p:spPr>
          <a:xfrm>
            <a:off x="4575175" y="1457325"/>
            <a:ext cx="0" cy="2936875"/>
          </a:xfrm>
          <a:prstGeom prst="straightConnector1">
            <a:avLst/>
          </a:prstGeom>
          <a:noFill/>
          <a:ln w="9525" cap="flat" cmpd="sng">
            <a:solidFill>
              <a:srgbClr val="76CDE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6"/>
          <p:cNvSpPr/>
          <p:nvPr/>
        </p:nvSpPr>
        <p:spPr>
          <a:xfrm>
            <a:off x="4910138" y="1622425"/>
            <a:ext cx="1346200" cy="1368425"/>
          </a:xfrm>
          <a:prstGeom prst="ellipse">
            <a:avLst/>
          </a:prstGeom>
          <a:noFill/>
          <a:ln w="381000" cap="rnd" cmpd="sng">
            <a:solidFill>
              <a:srgbClr val="2AAA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6"/>
          <p:cNvCxnSpPr/>
          <p:nvPr/>
        </p:nvCxnSpPr>
        <p:spPr>
          <a:xfrm>
            <a:off x="6608763" y="1457325"/>
            <a:ext cx="0" cy="2936875"/>
          </a:xfrm>
          <a:prstGeom prst="straightConnector1">
            <a:avLst/>
          </a:prstGeom>
          <a:noFill/>
          <a:ln w="9525" cap="flat" cmpd="sng">
            <a:solidFill>
              <a:srgbClr val="76CDE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50" name="Google Shape;50;p6"/>
          <p:cNvSpPr/>
          <p:nvPr/>
        </p:nvSpPr>
        <p:spPr>
          <a:xfrm>
            <a:off x="6996113" y="1622425"/>
            <a:ext cx="1344612" cy="1368425"/>
          </a:xfrm>
          <a:prstGeom prst="ellipse">
            <a:avLst/>
          </a:prstGeom>
          <a:noFill/>
          <a:ln w="381000" cap="rnd" cmpd="sng">
            <a:solidFill>
              <a:srgbClr val="2AAA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>
            <a:spLocks noGrp="1"/>
          </p:cNvSpPr>
          <p:nvPr>
            <p:ph type="pic" idx="2"/>
          </p:nvPr>
        </p:nvSpPr>
        <p:spPr>
          <a:xfrm>
            <a:off x="651100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643898" y="3118504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3"/>
          </p:nvPr>
        </p:nvSpPr>
        <p:spPr>
          <a:xfrm>
            <a:off x="643898" y="3486474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4"/>
          </p:nvPr>
        </p:nvSpPr>
        <p:spPr>
          <a:xfrm>
            <a:off x="643898" y="3744584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>
            <a:spLocks noGrp="1"/>
          </p:cNvSpPr>
          <p:nvPr>
            <p:ph type="pic" idx="5"/>
          </p:nvPr>
        </p:nvSpPr>
        <p:spPr>
          <a:xfrm>
            <a:off x="2728454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6"/>
          <p:cNvSpPr>
            <a:spLocks noGrp="1"/>
          </p:cNvSpPr>
          <p:nvPr>
            <p:ph type="pic" idx="6"/>
          </p:nvPr>
        </p:nvSpPr>
        <p:spPr>
          <a:xfrm>
            <a:off x="4822170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6"/>
          <p:cNvSpPr>
            <a:spLocks noGrp="1"/>
          </p:cNvSpPr>
          <p:nvPr>
            <p:ph type="pic" idx="7"/>
          </p:nvPr>
        </p:nvSpPr>
        <p:spPr>
          <a:xfrm>
            <a:off x="6907258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6"/>
          <p:cNvSpPr txBox="1">
            <a:spLocks noGrp="1"/>
          </p:cNvSpPr>
          <p:nvPr>
            <p:ph type="body" idx="8"/>
          </p:nvPr>
        </p:nvSpPr>
        <p:spPr>
          <a:xfrm>
            <a:off x="2816225" y="3118504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9"/>
          </p:nvPr>
        </p:nvSpPr>
        <p:spPr>
          <a:xfrm>
            <a:off x="2816225" y="3486474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3"/>
          </p:nvPr>
        </p:nvSpPr>
        <p:spPr>
          <a:xfrm>
            <a:off x="2816225" y="3744584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4"/>
          </p:nvPr>
        </p:nvSpPr>
        <p:spPr>
          <a:xfrm>
            <a:off x="4867472" y="3128318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5"/>
          </p:nvPr>
        </p:nvSpPr>
        <p:spPr>
          <a:xfrm>
            <a:off x="4867472" y="3496288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6"/>
          </p:nvPr>
        </p:nvSpPr>
        <p:spPr>
          <a:xfrm>
            <a:off x="4867472" y="3754398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7"/>
          </p:nvPr>
        </p:nvSpPr>
        <p:spPr>
          <a:xfrm>
            <a:off x="6937624" y="3079808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8"/>
          </p:nvPr>
        </p:nvSpPr>
        <p:spPr>
          <a:xfrm>
            <a:off x="6937624" y="3447778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9"/>
          </p:nvPr>
        </p:nvSpPr>
        <p:spPr>
          <a:xfrm>
            <a:off x="6937624" y="3705888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0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21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_Image and text">
  <p:cSld name="Top center title_Image and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>
            <a:spLocks noGrp="1"/>
          </p:cNvSpPr>
          <p:nvPr>
            <p:ph type="pic" idx="2"/>
          </p:nvPr>
        </p:nvSpPr>
        <p:spPr>
          <a:xfrm>
            <a:off x="4692214" y="1806820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898525" y="1806820"/>
            <a:ext cx="3722570" cy="247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3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4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List 2">
  <p:cSld name="Contents List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2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3322638" y="1609011"/>
            <a:ext cx="98425" cy="611187"/>
          </a:xfrm>
          <a:prstGeom prst="roundRect">
            <a:avLst>
              <a:gd name="adj" fmla="val 50000"/>
            </a:avLst>
          </a:prstGeom>
          <a:solidFill>
            <a:srgbClr val="1450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3322638" y="2390167"/>
            <a:ext cx="98425" cy="611188"/>
          </a:xfrm>
          <a:prstGeom prst="roundRect">
            <a:avLst>
              <a:gd name="adj" fmla="val 50000"/>
            </a:avLst>
          </a:prstGeom>
          <a:solidFill>
            <a:srgbClr val="2797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3322638" y="3171325"/>
            <a:ext cx="98425" cy="6111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3"/>
          </p:nvPr>
        </p:nvSpPr>
        <p:spPr>
          <a:xfrm>
            <a:off x="3421063" y="160497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4"/>
          </p:nvPr>
        </p:nvSpPr>
        <p:spPr>
          <a:xfrm>
            <a:off x="3421063" y="184346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5"/>
          </p:nvPr>
        </p:nvSpPr>
        <p:spPr>
          <a:xfrm>
            <a:off x="3421063" y="238059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body" idx="6"/>
          </p:nvPr>
        </p:nvSpPr>
        <p:spPr>
          <a:xfrm>
            <a:off x="3421063" y="261908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7"/>
          </p:nvPr>
        </p:nvSpPr>
        <p:spPr>
          <a:xfrm>
            <a:off x="3421063" y="3171324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8"/>
          </p:nvPr>
        </p:nvSpPr>
        <p:spPr>
          <a:xfrm>
            <a:off x="3421063" y="3409819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3322638" y="3948148"/>
            <a:ext cx="98425" cy="611187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body" idx="9"/>
          </p:nvPr>
        </p:nvSpPr>
        <p:spPr>
          <a:xfrm>
            <a:off x="3421063" y="3948147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body" idx="13"/>
          </p:nvPr>
        </p:nvSpPr>
        <p:spPr>
          <a:xfrm>
            <a:off x="3421063" y="4186642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op center title">
  <p:cSld name="5_Top center titl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>
            <a:spLocks noGrp="1"/>
          </p:cNvSpPr>
          <p:nvPr>
            <p:ph type="pic" idx="2"/>
          </p:nvPr>
        </p:nvSpPr>
        <p:spPr>
          <a:xfrm>
            <a:off x="468312" y="1263783"/>
            <a:ext cx="4006584" cy="2458553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9"/>
          <p:cNvSpPr>
            <a:spLocks noGrp="1"/>
          </p:cNvSpPr>
          <p:nvPr>
            <p:ph type="pic" idx="3"/>
          </p:nvPr>
        </p:nvSpPr>
        <p:spPr>
          <a:xfrm>
            <a:off x="4644828" y="1263783"/>
            <a:ext cx="4030859" cy="2458553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4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op center title">
  <p:cSld name="4_Top center 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>
            <a:spLocks noGrp="1"/>
          </p:cNvSpPr>
          <p:nvPr>
            <p:ph type="pic" idx="2"/>
          </p:nvPr>
        </p:nvSpPr>
        <p:spPr>
          <a:xfrm>
            <a:off x="468312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>
            <a:spLocks noGrp="1"/>
          </p:cNvSpPr>
          <p:nvPr>
            <p:ph type="pic" idx="3"/>
          </p:nvPr>
        </p:nvSpPr>
        <p:spPr>
          <a:xfrm>
            <a:off x="3268540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>
            <a:spLocks noGrp="1"/>
          </p:cNvSpPr>
          <p:nvPr>
            <p:ph type="pic" idx="4"/>
          </p:nvPr>
        </p:nvSpPr>
        <p:spPr>
          <a:xfrm>
            <a:off x="6068768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0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5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image_art03.jpg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8732044" y="4482721"/>
            <a:ext cx="350837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‹#›</a:t>
            </a:fld>
            <a:endParaRPr sz="9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2" name="Google Shape;12;p1" descr="Bandera_de_la_Union_Europea.png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 u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 u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pic>
        <p:nvPicPr>
          <p:cNvPr id="14" name="Google Shape;14;p1" descr="DEEPHEALTH_logo.png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8177213" y="225425"/>
            <a:ext cx="730250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6260805" y="4768797"/>
            <a:ext cx="21916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</a:t>
            </a:r>
            <a:r>
              <a:rPr lang="en-US" sz="700" b="0" u="none" baseline="30000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nd</a:t>
            </a:r>
            <a:r>
              <a:rPr lang="en-US" sz="700" b="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Plenary Meeting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Best (The Netherlands), 16-17 July 2019</a:t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6354900" y="4622200"/>
            <a:ext cx="1911300" cy="48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healthproject/eddl/blob/master/docs/markdown/eddl_progress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healthproject/eddl/blob/master/docs/markdown/eddl_progress_tensor.m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2330329" y="2506167"/>
            <a:ext cx="4301490" cy="6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/>
              <a:t>EDDL</a:t>
            </a:r>
            <a:endParaRPr dirty="0"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1"/>
          </p:nvPr>
        </p:nvSpPr>
        <p:spPr>
          <a:xfrm>
            <a:off x="2330450" y="3479800"/>
            <a:ext cx="4359275" cy="42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dirty="0"/>
              <a:t>Lab 0: ECVL + EDDL environment</a:t>
            </a:r>
            <a:endParaRPr dirty="0"/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2"/>
          </p:nvPr>
        </p:nvSpPr>
        <p:spPr>
          <a:xfrm>
            <a:off x="2330450" y="4027488"/>
            <a:ext cx="43592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lang="en-US"/>
              <a:t>Winter School  24/01/2022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body" idx="3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dirty="0"/>
              <a:t>Supported architectures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4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 dirty="0"/>
              <a:t>Working models</a:t>
            </a:r>
            <a:endParaRPr dirty="0"/>
          </a:p>
        </p:txBody>
      </p:sp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933450" y="1767450"/>
            <a:ext cx="6250500" cy="28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 b="1" dirty="0"/>
              <a:t>Image classification: </a:t>
            </a:r>
            <a:r>
              <a:rPr lang="en-US" sz="1400" dirty="0" err="1"/>
              <a:t>AlexNet</a:t>
            </a:r>
            <a:r>
              <a:rPr lang="en-US" sz="1400" dirty="0"/>
              <a:t>, </a:t>
            </a:r>
            <a:r>
              <a:rPr lang="en-US" sz="1400" dirty="0" err="1"/>
              <a:t>ResNet</a:t>
            </a:r>
            <a:r>
              <a:rPr lang="en-US" sz="1400" dirty="0"/>
              <a:t>, </a:t>
            </a:r>
            <a:r>
              <a:rPr lang="en-US" sz="1400" dirty="0" err="1"/>
              <a:t>GoogLeNet</a:t>
            </a:r>
            <a:r>
              <a:rPr lang="en-US" sz="1400" dirty="0"/>
              <a:t>, </a:t>
            </a:r>
            <a:r>
              <a:rPr lang="en-US" sz="1400" dirty="0" err="1"/>
              <a:t>DenseNet</a:t>
            </a:r>
            <a:r>
              <a:rPr lang="en-US" sz="1400" dirty="0"/>
              <a:t>,…</a:t>
            </a:r>
          </a:p>
          <a:p>
            <a:pPr marL="22860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 b="1" dirty="0"/>
              <a:t>Object Detection: </a:t>
            </a:r>
            <a:r>
              <a:rPr lang="en-US" sz="1400" dirty="0"/>
              <a:t>YOLO, </a:t>
            </a:r>
            <a:r>
              <a:rPr lang="en-US" sz="1400" dirty="0" err="1"/>
              <a:t>RetinaNet</a:t>
            </a:r>
            <a:r>
              <a:rPr lang="en-US" sz="1400" dirty="0"/>
              <a:t>,…</a:t>
            </a:r>
          </a:p>
          <a:p>
            <a:pPr marL="22860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 b="1" dirty="0"/>
              <a:t>Object Segmentation: </a:t>
            </a:r>
            <a:r>
              <a:rPr lang="en-US" sz="1400" dirty="0"/>
              <a:t>U-Nets, DUC,…</a:t>
            </a:r>
          </a:p>
          <a:p>
            <a:pPr marL="22860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 b="1" dirty="0"/>
              <a:t>Encoder-Decoder: </a:t>
            </a:r>
            <a:r>
              <a:rPr lang="en-US" sz="1400" dirty="0"/>
              <a:t>Machine translation, Image Captioning, Sentiment,…</a:t>
            </a:r>
          </a:p>
          <a:p>
            <a:pPr marL="22860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 b="1" dirty="0"/>
              <a:t>Generative Adversarial Networks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>
            <a:spLocks noGrp="1"/>
          </p:cNvSpPr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4969359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body" idx="3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dirty="0"/>
              <a:t>Installation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4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 dirty="0"/>
              <a:t>EDDL</a:t>
            </a:r>
            <a:endParaRPr dirty="0"/>
          </a:p>
        </p:txBody>
      </p:sp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933449" y="1767450"/>
            <a:ext cx="6715705" cy="28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 b="1" dirty="0"/>
              <a:t>Operating system: </a:t>
            </a:r>
            <a:r>
              <a:rPr lang="en-US" sz="1400" dirty="0"/>
              <a:t>Windows, MacOS and Linux</a:t>
            </a:r>
          </a:p>
          <a:p>
            <a:pPr marL="228600" lvl="0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400" b="1" dirty="0"/>
              <a:t>Hardware acceleration: </a:t>
            </a:r>
            <a:r>
              <a:rPr lang="en-US" sz="1400" dirty="0"/>
              <a:t>CPU, GPU (</a:t>
            </a:r>
            <a:r>
              <a:rPr lang="en-US" sz="1400" dirty="0" err="1"/>
              <a:t>cuda</a:t>
            </a:r>
            <a:r>
              <a:rPr lang="en-US" sz="1400" dirty="0"/>
              <a:t>/</a:t>
            </a:r>
            <a:r>
              <a:rPr lang="en-US" sz="1400" dirty="0" err="1"/>
              <a:t>cuDNN</a:t>
            </a:r>
            <a:r>
              <a:rPr lang="en-US" sz="1400" dirty="0"/>
              <a:t>), FPGA and COMPSs</a:t>
            </a:r>
          </a:p>
          <a:p>
            <a:pPr marL="228600" lvl="0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400" b="1" dirty="0"/>
              <a:t>Installation:</a:t>
            </a:r>
          </a:p>
          <a:p>
            <a:pPr marL="685800" lvl="1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200" b="1" dirty="0"/>
              <a:t>Source: </a:t>
            </a:r>
            <a:r>
              <a:rPr lang="en-US" sz="1200" dirty="0" err="1"/>
              <a:t>cmake</a:t>
            </a:r>
            <a:endParaRPr lang="en-US" sz="1200" dirty="0"/>
          </a:p>
          <a:p>
            <a:pPr marL="685800" lvl="1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200" b="1" dirty="0"/>
              <a:t>Image:</a:t>
            </a:r>
            <a:r>
              <a:rPr lang="en-US" sz="1200" dirty="0"/>
              <a:t> Docker</a:t>
            </a:r>
          </a:p>
          <a:p>
            <a:pPr marL="685800" lvl="1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200" b="1" dirty="0"/>
              <a:t>Package management: </a:t>
            </a:r>
            <a:r>
              <a:rPr lang="en-US" sz="1200" dirty="0" err="1"/>
              <a:t>conda</a:t>
            </a:r>
            <a:r>
              <a:rPr lang="en-US" sz="1200" dirty="0"/>
              <a:t>, brew and pip</a:t>
            </a:r>
          </a:p>
          <a:p>
            <a:pPr marL="228600" lvl="0" indent="-222250">
              <a:lnSpc>
                <a:spcPct val="150000"/>
              </a:lnSpc>
              <a:spcBef>
                <a:spcPts val="0"/>
              </a:spcBef>
              <a:buSzPts val="1900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909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>
            <a:spLocks noGrp="1"/>
          </p:cNvSpPr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Documentation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0582407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body" idx="3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dirty="0"/>
              <a:t>Documentation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4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 dirty="0"/>
              <a:t>EDDL</a:t>
            </a:r>
            <a:endParaRPr dirty="0"/>
          </a:p>
        </p:txBody>
      </p:sp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933450" y="1767450"/>
            <a:ext cx="6250500" cy="28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D9DCF9BC-B450-9047-B3E8-3371C459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48" y="1514740"/>
            <a:ext cx="2135050" cy="311741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2C0EFD-CA84-A24F-AD3A-3D7179859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872" y="1514740"/>
            <a:ext cx="2158816" cy="3117410"/>
          </a:xfrm>
          <a:prstGeom prst="rect">
            <a:avLst/>
          </a:prstGeom>
        </p:spPr>
      </p:pic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EB6E91A-5970-4D4B-B447-E54E79DA4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063" y="1495305"/>
            <a:ext cx="2158817" cy="313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7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>
            <a:spLocks noGrp="1"/>
          </p:cNvSpPr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>
            <a:spLocks noGrp="1"/>
          </p:cNvSpPr>
          <p:nvPr>
            <p:ph type="body" idx="3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Resources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0" name="Google Shape;320;p41"/>
          <p:cNvSpPr txBox="1">
            <a:spLocks noGrp="1"/>
          </p:cNvSpPr>
          <p:nvPr>
            <p:ph type="body" idx="4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Additional links with useful information</a:t>
            </a:r>
            <a:endParaRPr/>
          </a:p>
        </p:txBody>
      </p:sp>
      <p:cxnSp>
        <p:nvCxnSpPr>
          <p:cNvPr id="321" name="Google Shape;321;p41"/>
          <p:cNvCxnSpPr/>
          <p:nvPr/>
        </p:nvCxnSpPr>
        <p:spPr>
          <a:xfrm>
            <a:off x="2797088" y="1851025"/>
            <a:ext cx="4800" cy="794700"/>
          </a:xfrm>
          <a:prstGeom prst="straightConnector1">
            <a:avLst/>
          </a:prstGeom>
          <a:noFill/>
          <a:ln w="76200" cap="flat" cmpd="sng">
            <a:solidFill>
              <a:srgbClr val="14507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41"/>
          <p:cNvSpPr txBox="1"/>
          <p:nvPr/>
        </p:nvSpPr>
        <p:spPr>
          <a:xfrm>
            <a:off x="2861513" y="1851025"/>
            <a:ext cx="3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45074"/>
                </a:solidFill>
              </a:rPr>
              <a:t>EDDL documentation</a:t>
            </a:r>
            <a:endParaRPr b="1" dirty="0">
              <a:solidFill>
                <a:srgbClr val="145074"/>
              </a:solidFill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2861525" y="2198975"/>
            <a:ext cx="412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200" u="sng" dirty="0">
                <a:solidFill>
                  <a:srgbClr val="2AAACB"/>
                </a:solidFill>
              </a:rPr>
              <a:t>https://</a:t>
            </a:r>
            <a:r>
              <a:rPr lang="en-US" sz="1200" u="sng" dirty="0" err="1">
                <a:solidFill>
                  <a:srgbClr val="2AAACB"/>
                </a:solidFill>
              </a:rPr>
              <a:t>deephealthproject.github.io</a:t>
            </a:r>
            <a:r>
              <a:rPr lang="en-US" sz="1200" u="sng" dirty="0">
                <a:solidFill>
                  <a:srgbClr val="2AAACB"/>
                </a:solidFill>
              </a:rPr>
              <a:t>/</a:t>
            </a:r>
            <a:r>
              <a:rPr lang="en-US" sz="1200" u="sng" dirty="0" err="1">
                <a:solidFill>
                  <a:srgbClr val="2AAACB"/>
                </a:solidFill>
              </a:rPr>
              <a:t>eddl</a:t>
            </a:r>
            <a:r>
              <a:rPr lang="en-US" sz="1200" u="sng" dirty="0">
                <a:solidFill>
                  <a:srgbClr val="2AAACB"/>
                </a:solidFill>
              </a:rPr>
              <a:t>/</a:t>
            </a:r>
            <a:r>
              <a:rPr lang="en-US" sz="1200" u="sng" dirty="0" err="1">
                <a:solidFill>
                  <a:srgbClr val="2AAACB"/>
                </a:solidFill>
              </a:rPr>
              <a:t>index.html</a:t>
            </a:r>
            <a:endParaRPr sz="1200" dirty="0">
              <a:solidFill>
                <a:srgbClr val="2AAACB"/>
              </a:solidFill>
            </a:endParaRPr>
          </a:p>
        </p:txBody>
      </p:sp>
      <p:cxnSp>
        <p:nvCxnSpPr>
          <p:cNvPr id="324" name="Google Shape;324;p41"/>
          <p:cNvCxnSpPr/>
          <p:nvPr/>
        </p:nvCxnSpPr>
        <p:spPr>
          <a:xfrm>
            <a:off x="2797088" y="2793788"/>
            <a:ext cx="4800" cy="794700"/>
          </a:xfrm>
          <a:prstGeom prst="straightConnector1">
            <a:avLst/>
          </a:prstGeom>
          <a:noFill/>
          <a:ln w="76200" cap="flat" cmpd="sng">
            <a:solidFill>
              <a:srgbClr val="2797B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41"/>
          <p:cNvSpPr txBox="1"/>
          <p:nvPr/>
        </p:nvSpPr>
        <p:spPr>
          <a:xfrm>
            <a:off x="2861513" y="2793788"/>
            <a:ext cx="3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797B9"/>
                </a:solidFill>
              </a:rPr>
              <a:t>GitHub</a:t>
            </a:r>
            <a:endParaRPr b="1" dirty="0">
              <a:solidFill>
                <a:srgbClr val="2797B9"/>
              </a:solidFill>
            </a:endParaRPr>
          </a:p>
        </p:txBody>
      </p:sp>
      <p:sp>
        <p:nvSpPr>
          <p:cNvPr id="326" name="Google Shape;326;p41"/>
          <p:cNvSpPr txBox="1"/>
          <p:nvPr/>
        </p:nvSpPr>
        <p:spPr>
          <a:xfrm>
            <a:off x="2861527" y="3141738"/>
            <a:ext cx="4128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200" u="sng" dirty="0">
                <a:solidFill>
                  <a:srgbClr val="2AAACB"/>
                </a:solidFill>
              </a:rPr>
              <a:t>https://</a:t>
            </a:r>
            <a:r>
              <a:rPr lang="en-US" sz="1200" u="sng" dirty="0" err="1">
                <a:solidFill>
                  <a:srgbClr val="2AAACB"/>
                </a:solidFill>
              </a:rPr>
              <a:t>github.com</a:t>
            </a:r>
            <a:r>
              <a:rPr lang="en-US" sz="1200" u="sng" dirty="0">
                <a:solidFill>
                  <a:srgbClr val="2AAACB"/>
                </a:solidFill>
              </a:rPr>
              <a:t>/</a:t>
            </a:r>
            <a:r>
              <a:rPr lang="en-US" sz="1200" u="sng" dirty="0" err="1">
                <a:solidFill>
                  <a:srgbClr val="2AAACB"/>
                </a:solidFill>
              </a:rPr>
              <a:t>deephealthproject</a:t>
            </a:r>
            <a:r>
              <a:rPr lang="en-US" sz="1200" u="sng" dirty="0">
                <a:solidFill>
                  <a:srgbClr val="2AAACB"/>
                </a:solidFill>
              </a:rPr>
              <a:t>/</a:t>
            </a:r>
            <a:r>
              <a:rPr lang="en-US" sz="1200" u="sng" dirty="0" err="1">
                <a:solidFill>
                  <a:srgbClr val="2AAACB"/>
                </a:solidFill>
              </a:rPr>
              <a:t>eddl</a:t>
            </a:r>
            <a:endParaRPr lang="en-US" sz="1200" dirty="0">
              <a:solidFill>
                <a:srgbClr val="2AAACB"/>
              </a:solidFill>
            </a:endParaRPr>
          </a:p>
        </p:txBody>
      </p:sp>
      <p:cxnSp>
        <p:nvCxnSpPr>
          <p:cNvPr id="327" name="Google Shape;327;p41"/>
          <p:cNvCxnSpPr/>
          <p:nvPr/>
        </p:nvCxnSpPr>
        <p:spPr>
          <a:xfrm>
            <a:off x="2801900" y="3736550"/>
            <a:ext cx="4800" cy="794700"/>
          </a:xfrm>
          <a:prstGeom prst="straightConnector1">
            <a:avLst/>
          </a:prstGeom>
          <a:noFill/>
          <a:ln w="76200" cap="flat" cmpd="sng">
            <a:solidFill>
              <a:srgbClr val="55C1D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41"/>
          <p:cNvSpPr txBox="1"/>
          <p:nvPr/>
        </p:nvSpPr>
        <p:spPr>
          <a:xfrm>
            <a:off x="2866325" y="3736550"/>
            <a:ext cx="3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5C1DB"/>
                </a:solidFill>
              </a:rPr>
              <a:t>Progress</a:t>
            </a:r>
            <a:endParaRPr b="1" dirty="0">
              <a:solidFill>
                <a:srgbClr val="55C1DB"/>
              </a:solidFill>
            </a:endParaRPr>
          </a:p>
        </p:txBody>
      </p:sp>
      <p:sp>
        <p:nvSpPr>
          <p:cNvPr id="329" name="Google Shape;329;p41"/>
          <p:cNvSpPr txBox="1"/>
          <p:nvPr/>
        </p:nvSpPr>
        <p:spPr>
          <a:xfrm>
            <a:off x="2866340" y="4084500"/>
            <a:ext cx="4128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200" u="sng" dirty="0">
                <a:solidFill>
                  <a:srgbClr val="2AAACB"/>
                </a:solidFill>
              </a:rPr>
              <a:t>https://</a:t>
            </a:r>
            <a:r>
              <a:rPr lang="en-US" sz="1200" u="sng" dirty="0" err="1">
                <a:solidFill>
                  <a:srgbClr val="2AAACB"/>
                </a:solidFill>
              </a:rPr>
              <a:t>github.com</a:t>
            </a:r>
            <a:r>
              <a:rPr lang="en-US" sz="1200" u="sng" dirty="0">
                <a:solidFill>
                  <a:srgbClr val="2AAACB"/>
                </a:solidFill>
              </a:rPr>
              <a:t>/</a:t>
            </a:r>
            <a:r>
              <a:rPr lang="en-US" sz="1200" u="sng" dirty="0" err="1">
                <a:solidFill>
                  <a:srgbClr val="2AAACB"/>
                </a:solidFill>
              </a:rPr>
              <a:t>deephealthproject</a:t>
            </a:r>
            <a:r>
              <a:rPr lang="en-US" sz="1200" u="sng" dirty="0">
                <a:solidFill>
                  <a:srgbClr val="2AAACB"/>
                </a:solidFill>
              </a:rPr>
              <a:t>/</a:t>
            </a:r>
            <a:r>
              <a:rPr lang="en-US" sz="1200" u="sng" dirty="0" err="1">
                <a:solidFill>
                  <a:srgbClr val="2AAACB"/>
                </a:solidFill>
              </a:rPr>
              <a:t>eddl</a:t>
            </a:r>
            <a:r>
              <a:rPr lang="en-US" sz="1200" u="sng" dirty="0">
                <a:solidFill>
                  <a:srgbClr val="2AAACB"/>
                </a:solidFill>
              </a:rPr>
              <a:t>/blob/master/docs/markdown/</a:t>
            </a:r>
            <a:r>
              <a:rPr lang="en-US" sz="1200" u="sng" dirty="0" err="1">
                <a:solidFill>
                  <a:srgbClr val="2AAACB"/>
                </a:solidFill>
              </a:rPr>
              <a:t>eddl_progress.md</a:t>
            </a:r>
            <a:endParaRPr lang="en-US" sz="1200" dirty="0">
              <a:solidFill>
                <a:srgbClr val="2AAACB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>
            <a:spLocks noGrp="1"/>
          </p:cNvSpPr>
          <p:nvPr>
            <p:ph type="body" idx="1"/>
          </p:nvPr>
        </p:nvSpPr>
        <p:spPr>
          <a:xfrm>
            <a:off x="3232101" y="3290114"/>
            <a:ext cx="26877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3E61"/>
              </a:buClr>
              <a:buSzPts val="1400"/>
              <a:buNone/>
            </a:pPr>
            <a:r>
              <a:rPr lang="es-ES" dirty="0"/>
              <a:t>Salva Carrión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3E61"/>
              </a:buClr>
              <a:buSzPts val="1400"/>
              <a:buNone/>
            </a:pPr>
            <a:r>
              <a:rPr lang="en-US" dirty="0" err="1"/>
              <a:t>salcarpo@prhlt.upv.es</a:t>
            </a:r>
            <a:endParaRPr dirty="0"/>
          </a:p>
        </p:txBody>
      </p:sp>
      <p:sp>
        <p:nvSpPr>
          <p:cNvPr id="335" name="Google Shape;335;p42"/>
          <p:cNvSpPr txBox="1">
            <a:spLocks noGrp="1"/>
          </p:cNvSpPr>
          <p:nvPr>
            <p:ph type="body" idx="2"/>
          </p:nvPr>
        </p:nvSpPr>
        <p:spPr>
          <a:xfrm>
            <a:off x="2494708" y="2422007"/>
            <a:ext cx="4162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3600"/>
              <a:buNone/>
            </a:pPr>
            <a:r>
              <a:rPr lang="en-US" sz="3600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body" idx="3"/>
          </p:nvPr>
        </p:nvSpPr>
        <p:spPr>
          <a:xfrm>
            <a:off x="933449" y="819150"/>
            <a:ext cx="16929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Contents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8" name="Google Shape;208;p27"/>
          <p:cNvCxnSpPr/>
          <p:nvPr/>
        </p:nvCxnSpPr>
        <p:spPr>
          <a:xfrm rot="10800000" flipH="1">
            <a:off x="2847740" y="1642411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27"/>
          <p:cNvSpPr txBox="1"/>
          <p:nvPr/>
        </p:nvSpPr>
        <p:spPr>
          <a:xfrm>
            <a:off x="2847740" y="1182598"/>
            <a:ext cx="2571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What is EDDL?</a:t>
            </a:r>
            <a:endParaRPr sz="1200" dirty="0"/>
          </a:p>
        </p:txBody>
      </p:sp>
      <p:cxnSp>
        <p:nvCxnSpPr>
          <p:cNvPr id="210" name="Google Shape;210;p27"/>
          <p:cNvCxnSpPr/>
          <p:nvPr/>
        </p:nvCxnSpPr>
        <p:spPr>
          <a:xfrm rot="10800000" flipH="1">
            <a:off x="2847740" y="2112136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27"/>
          <p:cNvSpPr txBox="1"/>
          <p:nvPr/>
        </p:nvSpPr>
        <p:spPr>
          <a:xfrm>
            <a:off x="2847740" y="1652323"/>
            <a:ext cx="275793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Deep-Learning features</a:t>
            </a:r>
            <a:endParaRPr sz="1200" dirty="0"/>
          </a:p>
        </p:txBody>
      </p:sp>
      <p:cxnSp>
        <p:nvCxnSpPr>
          <p:cNvPr id="212" name="Google Shape;212;p27"/>
          <p:cNvCxnSpPr/>
          <p:nvPr/>
        </p:nvCxnSpPr>
        <p:spPr>
          <a:xfrm rot="10800000" flipH="1">
            <a:off x="2847740" y="2571961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27"/>
          <p:cNvSpPr txBox="1"/>
          <p:nvPr/>
        </p:nvSpPr>
        <p:spPr>
          <a:xfrm>
            <a:off x="2847740" y="2112148"/>
            <a:ext cx="2571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Tensor features</a:t>
            </a:r>
            <a:endParaRPr sz="1200" dirty="0"/>
          </a:p>
        </p:txBody>
      </p:sp>
      <p:cxnSp>
        <p:nvCxnSpPr>
          <p:cNvPr id="214" name="Google Shape;214;p27"/>
          <p:cNvCxnSpPr/>
          <p:nvPr/>
        </p:nvCxnSpPr>
        <p:spPr>
          <a:xfrm rot="10800000" flipH="1">
            <a:off x="2847740" y="3049711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27"/>
          <p:cNvSpPr txBox="1"/>
          <p:nvPr/>
        </p:nvSpPr>
        <p:spPr>
          <a:xfrm>
            <a:off x="2847739" y="2589898"/>
            <a:ext cx="292490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Supported architectures</a:t>
            </a:r>
            <a:endParaRPr sz="1200" dirty="0"/>
          </a:p>
        </p:txBody>
      </p:sp>
      <p:cxnSp>
        <p:nvCxnSpPr>
          <p:cNvPr id="216" name="Google Shape;216;p27"/>
          <p:cNvCxnSpPr/>
          <p:nvPr/>
        </p:nvCxnSpPr>
        <p:spPr>
          <a:xfrm rot="10800000" flipH="1">
            <a:off x="2847740" y="3527461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27"/>
          <p:cNvSpPr txBox="1"/>
          <p:nvPr/>
        </p:nvSpPr>
        <p:spPr>
          <a:xfrm>
            <a:off x="2847740" y="3067648"/>
            <a:ext cx="2571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Installation</a:t>
            </a:r>
            <a:endParaRPr sz="1200" dirty="0"/>
          </a:p>
        </p:txBody>
      </p:sp>
      <p:sp>
        <p:nvSpPr>
          <p:cNvPr id="218" name="Google Shape;218;p27"/>
          <p:cNvSpPr txBox="1"/>
          <p:nvPr/>
        </p:nvSpPr>
        <p:spPr>
          <a:xfrm>
            <a:off x="5419640" y="2580923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10</a:t>
            </a:r>
            <a:endParaRPr sz="1200" dirty="0"/>
          </a:p>
        </p:txBody>
      </p:sp>
      <p:sp>
        <p:nvSpPr>
          <p:cNvPr id="219" name="Google Shape;219;p27"/>
          <p:cNvSpPr txBox="1"/>
          <p:nvPr/>
        </p:nvSpPr>
        <p:spPr>
          <a:xfrm>
            <a:off x="5419640" y="2102248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8</a:t>
            </a:r>
            <a:endParaRPr sz="1200" dirty="0"/>
          </a:p>
        </p:txBody>
      </p:sp>
      <p:sp>
        <p:nvSpPr>
          <p:cNvPr id="220" name="Google Shape;220;p27"/>
          <p:cNvSpPr txBox="1"/>
          <p:nvPr/>
        </p:nvSpPr>
        <p:spPr>
          <a:xfrm>
            <a:off x="5419640" y="1650448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endParaRPr sz="1200"/>
          </a:p>
        </p:txBody>
      </p:sp>
      <p:sp>
        <p:nvSpPr>
          <p:cNvPr id="221" name="Google Shape;221;p27"/>
          <p:cNvSpPr txBox="1"/>
          <p:nvPr/>
        </p:nvSpPr>
        <p:spPr>
          <a:xfrm>
            <a:off x="5419640" y="1180723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sz="1200"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419640" y="3054198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12</a:t>
            </a:r>
            <a:endParaRPr sz="1200" dirty="0"/>
          </a:p>
        </p:txBody>
      </p:sp>
      <p:cxnSp>
        <p:nvCxnSpPr>
          <p:cNvPr id="18" name="Google Shape;208;p27">
            <a:extLst>
              <a:ext uri="{FF2B5EF4-FFF2-40B4-BE49-F238E27FC236}">
                <a16:creationId xmlns:a16="http://schemas.microsoft.com/office/drawing/2014/main" id="{DB58B829-BF96-CE4A-97EC-98C8734F12A3}"/>
              </a:ext>
            </a:extLst>
          </p:cNvPr>
          <p:cNvCxnSpPr/>
          <p:nvPr/>
        </p:nvCxnSpPr>
        <p:spPr>
          <a:xfrm rot="10800000" flipH="1">
            <a:off x="2847740" y="3989939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1;p27">
            <a:extLst>
              <a:ext uri="{FF2B5EF4-FFF2-40B4-BE49-F238E27FC236}">
                <a16:creationId xmlns:a16="http://schemas.microsoft.com/office/drawing/2014/main" id="{A2345D22-0793-A146-AED1-309652F55A77}"/>
              </a:ext>
            </a:extLst>
          </p:cNvPr>
          <p:cNvSpPr txBox="1"/>
          <p:nvPr/>
        </p:nvSpPr>
        <p:spPr>
          <a:xfrm>
            <a:off x="2847740" y="3999851"/>
            <a:ext cx="275793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Resources</a:t>
            </a:r>
            <a:endParaRPr lang="en-US" sz="1200" dirty="0"/>
          </a:p>
        </p:txBody>
      </p:sp>
      <p:sp>
        <p:nvSpPr>
          <p:cNvPr id="30" name="Google Shape;220;p27">
            <a:extLst>
              <a:ext uri="{FF2B5EF4-FFF2-40B4-BE49-F238E27FC236}">
                <a16:creationId xmlns:a16="http://schemas.microsoft.com/office/drawing/2014/main" id="{E1D85626-F501-C44F-8848-B8042C9AB8F9}"/>
              </a:ext>
            </a:extLst>
          </p:cNvPr>
          <p:cNvSpPr txBox="1"/>
          <p:nvPr/>
        </p:nvSpPr>
        <p:spPr>
          <a:xfrm>
            <a:off x="5419640" y="3997976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16</a:t>
            </a:r>
            <a:endParaRPr sz="1200" dirty="0"/>
          </a:p>
        </p:txBody>
      </p:sp>
      <p:sp>
        <p:nvSpPr>
          <p:cNvPr id="31" name="Google Shape;221;p27">
            <a:extLst>
              <a:ext uri="{FF2B5EF4-FFF2-40B4-BE49-F238E27FC236}">
                <a16:creationId xmlns:a16="http://schemas.microsoft.com/office/drawing/2014/main" id="{2B73F5BC-21E8-D44D-BBE4-BB7159804EA3}"/>
              </a:ext>
            </a:extLst>
          </p:cNvPr>
          <p:cNvSpPr txBox="1"/>
          <p:nvPr/>
        </p:nvSpPr>
        <p:spPr>
          <a:xfrm>
            <a:off x="5419640" y="3528251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14</a:t>
            </a:r>
            <a:endParaRPr sz="1200" dirty="0"/>
          </a:p>
        </p:txBody>
      </p:sp>
      <p:sp>
        <p:nvSpPr>
          <p:cNvPr id="34" name="Google Shape;211;p27">
            <a:extLst>
              <a:ext uri="{FF2B5EF4-FFF2-40B4-BE49-F238E27FC236}">
                <a16:creationId xmlns:a16="http://schemas.microsoft.com/office/drawing/2014/main" id="{F022611E-6577-4B40-BDA3-EE9964607980}"/>
              </a:ext>
            </a:extLst>
          </p:cNvPr>
          <p:cNvSpPr txBox="1"/>
          <p:nvPr/>
        </p:nvSpPr>
        <p:spPr>
          <a:xfrm>
            <a:off x="2847740" y="3557207"/>
            <a:ext cx="275793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Documentation</a:t>
            </a:r>
            <a:endParaRPr lang="en-US" sz="1200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2190878" y="2220040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EDDL?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body" idx="3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dirty="0"/>
              <a:t>What is EDDL?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4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 dirty="0"/>
              <a:t>European Distributed Deep Learning Library</a:t>
            </a:r>
            <a:endParaRPr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1"/>
          </p:nvPr>
        </p:nvSpPr>
        <p:spPr>
          <a:xfrm>
            <a:off x="933450" y="1653275"/>
            <a:ext cx="58434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400" dirty="0"/>
              <a:t>Open-source library that provides two high-level features:</a:t>
            </a:r>
          </a:p>
          <a:p>
            <a:pPr marL="685800" lvl="1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200" dirty="0"/>
              <a:t>Distributed Deep Learning</a:t>
            </a:r>
          </a:p>
          <a:p>
            <a:pPr marL="685800" lvl="1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200" dirty="0"/>
              <a:t>Tensor computation</a:t>
            </a:r>
          </a:p>
          <a:p>
            <a:pPr marL="228600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400" dirty="0"/>
              <a:t>API for C++ and Python</a:t>
            </a:r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1"/>
          </p:nvPr>
        </p:nvSpPr>
        <p:spPr>
          <a:xfrm>
            <a:off x="933449" y="3532176"/>
            <a:ext cx="6341993" cy="104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/>
            <a:r>
              <a:rPr lang="en-US" dirty="0"/>
              <a:t>Hardware transparency support for CPU, GPU and FPGA</a:t>
            </a:r>
          </a:p>
          <a:p>
            <a:pPr marL="228600" lvl="0" indent="-228600"/>
            <a:r>
              <a:rPr lang="en-US" dirty="0"/>
              <a:t>Support for Clusters, Clouds and containerized platforms</a:t>
            </a:r>
          </a:p>
          <a:p>
            <a:pPr marL="228600" lvl="0" indent="-228600"/>
            <a:r>
              <a:rPr lang="en-US" dirty="0"/>
              <a:t>Framework interoperability</a:t>
            </a:r>
          </a:p>
        </p:txBody>
      </p:sp>
      <p:cxnSp>
        <p:nvCxnSpPr>
          <p:cNvPr id="237" name="Google Shape;237;p29"/>
          <p:cNvCxnSpPr/>
          <p:nvPr/>
        </p:nvCxnSpPr>
        <p:spPr>
          <a:xfrm rot="10800000" flipH="1">
            <a:off x="933450" y="3422950"/>
            <a:ext cx="3098100" cy="9900"/>
          </a:xfrm>
          <a:prstGeom prst="straightConnector1">
            <a:avLst/>
          </a:prstGeom>
          <a:noFill/>
          <a:ln w="76200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9"/>
          <p:cNvSpPr txBox="1"/>
          <p:nvPr/>
        </p:nvSpPr>
        <p:spPr>
          <a:xfrm>
            <a:off x="933450" y="3023550"/>
            <a:ext cx="308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AAACB"/>
                </a:solidFill>
              </a:rPr>
              <a:t>Key benefits</a:t>
            </a:r>
            <a:endParaRPr b="1">
              <a:solidFill>
                <a:srgbClr val="2AAAC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>
            <a:spLocks noGrp="1"/>
          </p:cNvSpPr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Deep-learning features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body" idx="3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dirty="0"/>
              <a:t>Deep-learning features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4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 dirty="0"/>
              <a:t>Layers supported</a:t>
            </a:r>
            <a:endParaRPr dirty="0"/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1"/>
          </p:nvPr>
        </p:nvSpPr>
        <p:spPr>
          <a:xfrm>
            <a:off x="933450" y="1653275"/>
            <a:ext cx="7506600" cy="27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All the main deep-learning operations are supported (See </a:t>
            </a:r>
            <a:r>
              <a:rPr lang="en-US" sz="1400" u="sng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1400" dirty="0"/>
              <a:t>):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Core layers: </a:t>
            </a:r>
            <a:r>
              <a:rPr lang="en-US" sz="1400" dirty="0"/>
              <a:t>Dense, Dropout, Select, </a:t>
            </a:r>
            <a:r>
              <a:rPr lang="en-US" sz="1400" dirty="0" err="1"/>
              <a:t>Concat</a:t>
            </a:r>
            <a:r>
              <a:rPr lang="en-US" sz="1400" dirty="0"/>
              <a:t>, Broadcasting,…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Activations: </a:t>
            </a:r>
            <a:r>
              <a:rPr lang="en-US" sz="1400" dirty="0" err="1"/>
              <a:t>ReLU</a:t>
            </a:r>
            <a:r>
              <a:rPr lang="en-US" sz="1400" dirty="0"/>
              <a:t>, </a:t>
            </a:r>
            <a:r>
              <a:rPr lang="en-US" sz="1400" dirty="0" err="1"/>
              <a:t>Softmax</a:t>
            </a:r>
            <a:r>
              <a:rPr lang="en-US" sz="1400" dirty="0"/>
              <a:t>, Sigmoid,…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Convolutions &amp; </a:t>
            </a:r>
            <a:r>
              <a:rPr lang="en-US" sz="1400" b="1" dirty="0" err="1"/>
              <a:t>Poolings</a:t>
            </a:r>
            <a:r>
              <a:rPr lang="en-US" sz="1400" b="1" dirty="0"/>
              <a:t>: </a:t>
            </a:r>
            <a:r>
              <a:rPr lang="en-US" sz="1400" dirty="0"/>
              <a:t>conv, pool, </a:t>
            </a:r>
            <a:r>
              <a:rPr lang="en-US" sz="1400" dirty="0" err="1"/>
              <a:t>upsampling</a:t>
            </a:r>
            <a:r>
              <a:rPr lang="en-US" sz="1400" dirty="0"/>
              <a:t>, transposed,… (1d, 2d, 3d)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Recurrent: </a:t>
            </a:r>
            <a:r>
              <a:rPr lang="en-US" sz="1400" dirty="0"/>
              <a:t>RNN, LSTM, GRU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Normalization: </a:t>
            </a:r>
            <a:r>
              <a:rPr lang="en-US" sz="1400" dirty="0" err="1"/>
              <a:t>BatchNorm</a:t>
            </a:r>
            <a:r>
              <a:rPr lang="en-US" sz="1400" dirty="0"/>
              <a:t>, </a:t>
            </a:r>
            <a:r>
              <a:rPr lang="en-US" sz="1400" dirty="0" err="1"/>
              <a:t>LayerNorm</a:t>
            </a:r>
            <a:r>
              <a:rPr lang="en-US" sz="1400" dirty="0"/>
              <a:t>, </a:t>
            </a:r>
            <a:r>
              <a:rPr lang="en-US" sz="1400" dirty="0" err="1"/>
              <a:t>GroupNorm</a:t>
            </a:r>
            <a:r>
              <a:rPr lang="en-US" sz="1400" dirty="0"/>
              <a:t>,…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Tensor operators: </a:t>
            </a:r>
            <a:r>
              <a:rPr lang="en-US" sz="1400" dirty="0"/>
              <a:t>Max, Min, Sum, Mean, Equal,…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Data transformation &amp; Augmentation: </a:t>
            </a:r>
            <a:r>
              <a:rPr lang="en-US" sz="1400" dirty="0"/>
              <a:t>Crop, Rotate, Flip, Pad, Cutout,…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sz="1400" dirty="0">
              <a:solidFill>
                <a:srgbClr val="2AAAC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>
            <a:spLocks noGrp="1"/>
          </p:cNvSpPr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Tensor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111586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body" idx="3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dirty="0"/>
              <a:t>Tensor features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4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 dirty="0"/>
              <a:t>Operations supported</a:t>
            </a:r>
            <a:endParaRPr dirty="0"/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1"/>
          </p:nvPr>
        </p:nvSpPr>
        <p:spPr>
          <a:xfrm>
            <a:off x="933450" y="1653275"/>
            <a:ext cx="7506600" cy="27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All the main tensor operations are supported (See </a:t>
            </a:r>
            <a:r>
              <a:rPr lang="en-US" sz="1400" u="sng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1400" dirty="0"/>
              <a:t>):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Array creation: </a:t>
            </a:r>
            <a:r>
              <a:rPr lang="en-US" sz="1400" dirty="0"/>
              <a:t>ones, zeros, </a:t>
            </a:r>
            <a:r>
              <a:rPr lang="en-US" sz="1400" dirty="0" err="1"/>
              <a:t>arange</a:t>
            </a:r>
            <a:r>
              <a:rPr lang="en-US" sz="1400" dirty="0"/>
              <a:t>, </a:t>
            </a:r>
            <a:r>
              <a:rPr lang="en-US" sz="1400" dirty="0" err="1"/>
              <a:t>linespace</a:t>
            </a:r>
            <a:r>
              <a:rPr lang="en-US" sz="1400" dirty="0"/>
              <a:t>, </a:t>
            </a:r>
            <a:r>
              <a:rPr lang="en-US" sz="1400" dirty="0" err="1"/>
              <a:t>randn</a:t>
            </a:r>
            <a:r>
              <a:rPr lang="en-US" sz="1400" dirty="0"/>
              <a:t>, clone,…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Array manipulation: </a:t>
            </a:r>
            <a:r>
              <a:rPr lang="en-US" sz="1400" dirty="0"/>
              <a:t>reshape, permute, un/squeeze, </a:t>
            </a:r>
            <a:r>
              <a:rPr lang="en-US" sz="1400" dirty="0" err="1"/>
              <a:t>concat</a:t>
            </a:r>
            <a:r>
              <a:rPr lang="en-US" sz="1400" dirty="0"/>
              <a:t>, stack, tile, broadcast…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Image manipulation: </a:t>
            </a:r>
            <a:r>
              <a:rPr lang="en-US" sz="1400" dirty="0"/>
              <a:t>Crop, Scale, Rotate, Pad, Flip,… (+ </a:t>
            </a:r>
            <a:r>
              <a:rPr lang="en-US" sz="1400" dirty="0" err="1"/>
              <a:t>randoms</a:t>
            </a:r>
            <a:r>
              <a:rPr lang="en-US" sz="1400" dirty="0"/>
              <a:t>)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Indexing routines: </a:t>
            </a:r>
            <a:r>
              <a:rPr lang="en-US" sz="1400" dirty="0"/>
              <a:t>nonzero, where, select, permute, expand,…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Input/Output: </a:t>
            </a:r>
            <a:r>
              <a:rPr lang="en-US" sz="1400" dirty="0"/>
              <a:t>load, save, </a:t>
            </a:r>
            <a:r>
              <a:rPr lang="en-US" sz="1400" dirty="0" err="1"/>
              <a:t>load_partial</a:t>
            </a:r>
            <a:r>
              <a:rPr lang="en-US" sz="1400" dirty="0"/>
              <a:t>,…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Linear Algebra: </a:t>
            </a:r>
            <a:r>
              <a:rPr lang="en-US" sz="1400" dirty="0"/>
              <a:t>Interpolate, Norm, Trace,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Logical functions: </a:t>
            </a:r>
            <a:r>
              <a:rPr lang="en-US" sz="1400" dirty="0"/>
              <a:t>all, any, </a:t>
            </a:r>
            <a:r>
              <a:rPr lang="en-US" sz="1400" dirty="0" err="1"/>
              <a:t>isclose</a:t>
            </a:r>
            <a:r>
              <a:rPr lang="en-US" sz="1400" dirty="0"/>
              <a:t>, </a:t>
            </a:r>
            <a:r>
              <a:rPr lang="en-US" sz="1400" dirty="0" err="1"/>
              <a:t>isinf</a:t>
            </a:r>
            <a:r>
              <a:rPr lang="en-US" sz="1400" dirty="0"/>
              <a:t>, </a:t>
            </a:r>
            <a:r>
              <a:rPr lang="en-US" sz="1400" dirty="0" err="1"/>
              <a:t>logical_and</a:t>
            </a:r>
            <a:r>
              <a:rPr lang="en-US" sz="1400" dirty="0"/>
              <a:t>, </a:t>
            </a:r>
            <a:r>
              <a:rPr lang="en-US" sz="1400" dirty="0" err="1"/>
              <a:t>logical_or</a:t>
            </a:r>
            <a:r>
              <a:rPr lang="en-US" sz="1400" dirty="0"/>
              <a:t>,…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Mathematical functions: </a:t>
            </a:r>
            <a:r>
              <a:rPr lang="en-US" sz="1400" dirty="0"/>
              <a:t>abs, cos, clamp, log, add, </a:t>
            </a:r>
            <a:r>
              <a:rPr lang="en-US" sz="1400" dirty="0" err="1"/>
              <a:t>mult</a:t>
            </a:r>
            <a:r>
              <a:rPr lang="en-US" sz="1400" dirty="0"/>
              <a:t>, max, min,…</a:t>
            </a:r>
          </a:p>
        </p:txBody>
      </p:sp>
    </p:spTree>
    <p:extLst>
      <p:ext uri="{BB962C8B-B14F-4D97-AF65-F5344CB8AC3E}">
        <p14:creationId xmlns:p14="http://schemas.microsoft.com/office/powerpoint/2010/main" val="360448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>
            <a:spLocks noGrp="1"/>
          </p:cNvSpPr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Supported</a:t>
            </a:r>
            <a:r>
              <a:rPr lang="es-ES" dirty="0"/>
              <a:t> </a:t>
            </a:r>
            <a:r>
              <a:rPr lang="es-ES" dirty="0" err="1"/>
              <a:t>architectures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iseño personalizado">
  <a:themeElements>
    <a:clrScheme name="Personalizado 3">
      <a:dk1>
        <a:srgbClr val="000000"/>
      </a:dk1>
      <a:lt1>
        <a:srgbClr val="A9E0ED"/>
      </a:lt1>
      <a:dk2>
        <a:srgbClr val="155073"/>
      </a:dk2>
      <a:lt2>
        <a:srgbClr val="BFBFB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486</Words>
  <Application>Microsoft Macintosh PowerPoint</Application>
  <PresentationFormat>On-screen Show (16:9)</PresentationFormat>
  <Paragraphs>90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Raleway</vt:lpstr>
      <vt:lpstr>Raleway SemiBold</vt:lpstr>
      <vt:lpstr>Raleway Light</vt:lpstr>
      <vt:lpstr>Lato</vt:lpstr>
      <vt:lpstr>Raleway Medium</vt:lpstr>
      <vt:lpstr>Calibri</vt:lpstr>
      <vt:lpstr>Arial</vt:lpstr>
      <vt:lpstr>Raleway Black</vt:lpstr>
      <vt:lpstr>Diseño personalizado</vt:lpstr>
      <vt:lpstr>EDDL</vt:lpstr>
      <vt:lpstr>PowerPoint Presentation</vt:lpstr>
      <vt:lpstr>What is EDDL?</vt:lpstr>
      <vt:lpstr>PowerPoint Presentation</vt:lpstr>
      <vt:lpstr>Deep-learning features</vt:lpstr>
      <vt:lpstr>PowerPoint Presentation</vt:lpstr>
      <vt:lpstr>Tensor features</vt:lpstr>
      <vt:lpstr>PowerPoint Presentation</vt:lpstr>
      <vt:lpstr>Supported architectures</vt:lpstr>
      <vt:lpstr>PowerPoint Presentation</vt:lpstr>
      <vt:lpstr>Installation</vt:lpstr>
      <vt:lpstr>PowerPoint Presentation</vt:lpstr>
      <vt:lpstr>Documentation</vt:lpstr>
      <vt:lpstr>PowerPoint Presentation</vt:lpstr>
      <vt:lpstr>Resources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EDDL</dc:title>
  <cp:lastModifiedBy>SALVADOR CARRIÓN PONZ</cp:lastModifiedBy>
  <cp:revision>3</cp:revision>
  <dcterms:modified xsi:type="dcterms:W3CDTF">2021-12-28T20:06:47Z</dcterms:modified>
</cp:coreProperties>
</file>