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4" r:id="rId9"/>
    <p:sldId id="262" r:id="rId10"/>
    <p:sldId id="263" r:id="rId11"/>
    <p:sldId id="277" r:id="rId12"/>
    <p:sldId id="278" r:id="rId13"/>
    <p:sldId id="275" r:id="rId14"/>
    <p:sldId id="276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Raleway" pitchFamily="2" charset="77"/>
      <p:regular r:id="rId28"/>
      <p:bold r:id="rId29"/>
      <p:italic r:id="rId30"/>
      <p:boldItalic r:id="rId31"/>
    </p:embeddedFont>
    <p:embeddedFont>
      <p:font typeface="Raleway Black" panose="020F0502020204030204" pitchFamily="34" charset="0"/>
      <p:bold r:id="rId32"/>
      <p:italic r:id="rId33"/>
      <p:boldItalic r:id="rId34"/>
    </p:embeddedFont>
    <p:embeddedFont>
      <p:font typeface="Raleway Light" panose="020F0302020204030204" pitchFamily="34" charset="0"/>
      <p:regular r:id="rId35"/>
      <p:bold r:id="rId36"/>
      <p:italic r:id="rId37"/>
      <p:boldItalic r:id="rId38"/>
    </p:embeddedFont>
    <p:embeddedFont>
      <p:font typeface="Raleway Medium" panose="020F0502020204030204" pitchFamily="34" charset="0"/>
      <p:regular r:id="rId39"/>
      <p:bold r:id="rId40"/>
      <p:italic r:id="rId41"/>
      <p:boldItalic r:id="rId42"/>
    </p:embeddedFont>
    <p:embeddedFont>
      <p:font typeface="Raleway SemiBold" panose="020F050202020403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54">
          <p15:clr>
            <a:srgbClr val="A4A3A4"/>
          </p15:clr>
        </p15:guide>
        <p15:guide id="2" orient="horz" pos="1166">
          <p15:clr>
            <a:srgbClr val="A4A3A4"/>
          </p15:clr>
        </p15:guide>
        <p15:guide id="3" orient="horz" pos="516">
          <p15:clr>
            <a:srgbClr val="A4A3A4"/>
          </p15:clr>
        </p15:guide>
        <p15:guide id="4" orient="horz" pos="894">
          <p15:clr>
            <a:srgbClr val="A4A3A4"/>
          </p15:clr>
        </p15:guide>
        <p15:guide id="5" orient="horz" pos="2214">
          <p15:clr>
            <a:srgbClr val="A4A3A4"/>
          </p15:clr>
        </p15:guide>
        <p15:guide id="6" pos="2216">
          <p15:clr>
            <a:srgbClr val="A4A3A4"/>
          </p15:clr>
        </p15:guide>
        <p15:guide id="7" pos="2880">
          <p15:clr>
            <a:srgbClr val="A4A3A4"/>
          </p15:clr>
        </p15:guide>
        <p15:guide id="8" pos="3674">
          <p15:clr>
            <a:srgbClr val="A4A3A4"/>
          </p15:clr>
        </p15:guide>
        <p15:guide id="9" pos="588">
          <p15:clr>
            <a:srgbClr val="A4A3A4"/>
          </p15:clr>
        </p15:guide>
        <p15:guide id="10" pos="2089">
          <p15:clr>
            <a:srgbClr val="A4A3A4"/>
          </p15:clr>
        </p15:guide>
        <p15:guide id="11" pos="2233">
          <p15:clr>
            <a:srgbClr val="A4A3A4"/>
          </p15:clr>
        </p15:guide>
        <p15:guide id="12" pos="3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7440"/>
  </p:normalViewPr>
  <p:slideViewPr>
    <p:cSldViewPr snapToGrid="0">
      <p:cViewPr varScale="1">
        <p:scale>
          <a:sx n="125" d="100"/>
          <a:sy n="125" d="100"/>
        </p:scale>
        <p:origin x="600" y="176"/>
      </p:cViewPr>
      <p:guideLst>
        <p:guide orient="horz" pos="2354"/>
        <p:guide orient="horz" pos="1166"/>
        <p:guide orient="horz" pos="516"/>
        <p:guide orient="horz" pos="894"/>
        <p:guide orient="horz" pos="2214"/>
        <p:guide pos="2216"/>
        <p:guide pos="2880"/>
        <p:guide pos="3674"/>
        <p:guide pos="588"/>
        <p:guide pos="2089"/>
        <p:guide pos="2233"/>
        <p:guide pos="3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font" Target="fonts/font2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0.fntdata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font" Target="fonts/font2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font" Target="fonts/font2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font" Target="fonts/font24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46" Type="http://schemas.openxmlformats.org/officeDocument/2006/relationships/font" Target="fonts/font27.fntdata"/><Relationship Id="rId20" Type="http://schemas.openxmlformats.org/officeDocument/2006/relationships/font" Target="fonts/font1.fntdata"/><Relationship Id="rId41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9f733883f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9f733883f_1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" name="Google Shape;260;g109f733883f_1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9f733883f_1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109f733883f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8827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9f733883f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9f733883f_1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s-ES" dirty="0" err="1"/>
              <a:t>Overview</a:t>
            </a:r>
            <a:r>
              <a:rPr lang="es-ES" dirty="0"/>
              <a:t>. </a:t>
            </a:r>
            <a:r>
              <a:rPr lang="es-ES" dirty="0" err="1"/>
              <a:t>Lab</a:t>
            </a:r>
            <a:r>
              <a:rPr lang="es-ES" dirty="0"/>
              <a:t> </a:t>
            </a:r>
            <a:r>
              <a:rPr lang="es-ES" dirty="0" err="1"/>
              <a:t>later</a:t>
            </a:r>
            <a:r>
              <a:rPr lang="es-ES" dirty="0"/>
              <a:t>.</a:t>
            </a:r>
            <a:endParaRPr dirty="0"/>
          </a:p>
        </p:txBody>
      </p:sp>
      <p:sp>
        <p:nvSpPr>
          <p:cNvPr id="260" name="Google Shape;260;g109f733883f_1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7150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9f733883f_1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109f733883f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4363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9f733883f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9f733883f_1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109f733883f_1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1767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9f733883f_1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109f733883f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9b9958846_1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f9b9958846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0a468ad53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10a468ad5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9b9958846_1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f9b9958846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f733883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9f733883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109f733883f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9f733883f_1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109f733883f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9f733883f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9f733883f_1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s-ES" dirty="0"/>
              <a:t>CUDA </a:t>
            </a:r>
            <a:r>
              <a:rPr lang="es-ES" dirty="0" err="1"/>
              <a:t>support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data </a:t>
            </a:r>
            <a:r>
              <a:rPr lang="es-ES" dirty="0" err="1"/>
              <a:t>augmentation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EDDL, </a:t>
            </a:r>
            <a:r>
              <a:rPr lang="es-ES" dirty="0" err="1"/>
              <a:t>complementary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ECVL</a:t>
            </a:r>
            <a:endParaRPr dirty="0"/>
          </a:p>
        </p:txBody>
      </p:sp>
      <p:sp>
        <p:nvSpPr>
          <p:cNvPr id="247" name="Google Shape;247;g109f733883f_1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9f733883f_1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109f733883f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959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9f733883f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9f733883f_1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7" name="Google Shape;247;g109f733883f_1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145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9f733883f_1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109f733883f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 descr="cover_art_0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 descr="DEEPHEALTH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3306" y="144828"/>
            <a:ext cx="2395537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2330329" y="2506167"/>
            <a:ext cx="4301490" cy="621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" name="Google Shape;21;p2" descr="Bandera_de_la_Union_Europea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812" y="4863781"/>
            <a:ext cx="339725" cy="2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/>
        </p:nvSpPr>
        <p:spPr>
          <a:xfrm>
            <a:off x="339169" y="4889151"/>
            <a:ext cx="615982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1">
                <a:solidFill>
                  <a:srgbClr val="EDF8FB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project has received funding from the European Union’s Horizon 2020 research and innovation programme under grant agreement No 825111</a:t>
            </a:r>
            <a:r>
              <a:rPr lang="en-US" sz="700" b="0" i="0">
                <a:solidFill>
                  <a:srgbClr val="EDF8FB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</a:t>
            </a:r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1"/>
          </p:nvPr>
        </p:nvSpPr>
        <p:spPr>
          <a:xfrm>
            <a:off x="2330450" y="3479800"/>
            <a:ext cx="4359275" cy="42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body" idx="2"/>
          </p:nvPr>
        </p:nvSpPr>
        <p:spPr>
          <a:xfrm>
            <a:off x="2330450" y="4027488"/>
            <a:ext cx="4359275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op center title">
  <p:cSld name="10_Top center titl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>
            <a:spLocks noGrp="1"/>
          </p:cNvSpPr>
          <p:nvPr>
            <p:ph type="pic" idx="2"/>
          </p:nvPr>
        </p:nvSpPr>
        <p:spPr>
          <a:xfrm>
            <a:off x="870441" y="1696919"/>
            <a:ext cx="1960682" cy="1960682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11"/>
          <p:cNvSpPr>
            <a:spLocks noGrp="1"/>
          </p:cNvSpPr>
          <p:nvPr>
            <p:ph type="pic" idx="3"/>
          </p:nvPr>
        </p:nvSpPr>
        <p:spPr>
          <a:xfrm>
            <a:off x="3591659" y="1696919"/>
            <a:ext cx="1960682" cy="196068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1"/>
          <p:cNvSpPr>
            <a:spLocks noGrp="1"/>
          </p:cNvSpPr>
          <p:nvPr>
            <p:ph type="pic" idx="4"/>
          </p:nvPr>
        </p:nvSpPr>
        <p:spPr>
          <a:xfrm>
            <a:off x="6229348" y="1696919"/>
            <a:ext cx="1960682" cy="1960682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1"/>
          <p:cNvSpPr txBox="1">
            <a:spLocks noGrp="1"/>
          </p:cNvSpPr>
          <p:nvPr>
            <p:ph type="body" idx="1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11"/>
          <p:cNvSpPr txBox="1">
            <a:spLocks noGrp="1"/>
          </p:cNvSpPr>
          <p:nvPr>
            <p:ph type="body" idx="5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op center title">
  <p:cSld name="7_Top center title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>
            <a:spLocks noGrp="1"/>
          </p:cNvSpPr>
          <p:nvPr>
            <p:ph type="pic" idx="2"/>
          </p:nvPr>
        </p:nvSpPr>
        <p:spPr>
          <a:xfrm>
            <a:off x="468313" y="1600203"/>
            <a:ext cx="1758460" cy="175846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2"/>
          <p:cNvSpPr>
            <a:spLocks noGrp="1"/>
          </p:cNvSpPr>
          <p:nvPr>
            <p:ph type="pic" idx="3"/>
          </p:nvPr>
        </p:nvSpPr>
        <p:spPr>
          <a:xfrm>
            <a:off x="2618031" y="1600203"/>
            <a:ext cx="1758460" cy="175846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12"/>
          <p:cNvSpPr>
            <a:spLocks noGrp="1"/>
          </p:cNvSpPr>
          <p:nvPr>
            <p:ph type="pic" idx="4"/>
          </p:nvPr>
        </p:nvSpPr>
        <p:spPr>
          <a:xfrm>
            <a:off x="4767749" y="1600203"/>
            <a:ext cx="1758460" cy="175846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12"/>
          <p:cNvSpPr>
            <a:spLocks noGrp="1"/>
          </p:cNvSpPr>
          <p:nvPr>
            <p:ph type="pic" idx="5"/>
          </p:nvPr>
        </p:nvSpPr>
        <p:spPr>
          <a:xfrm>
            <a:off x="6917228" y="1600203"/>
            <a:ext cx="1758460" cy="175846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2"/>
          <p:cNvSpPr txBox="1">
            <a:spLocks noGrp="1"/>
          </p:cNvSpPr>
          <p:nvPr>
            <p:ph type="body" idx="1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12"/>
          <p:cNvSpPr txBox="1">
            <a:spLocks noGrp="1"/>
          </p:cNvSpPr>
          <p:nvPr>
            <p:ph type="body" idx="6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op center title">
  <p:cSld name="9_Top center titl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>
            <a:spLocks noGrp="1"/>
          </p:cNvSpPr>
          <p:nvPr>
            <p:ph type="pic" idx="2"/>
          </p:nvPr>
        </p:nvSpPr>
        <p:spPr>
          <a:xfrm>
            <a:off x="468313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13"/>
          <p:cNvSpPr>
            <a:spLocks noGrp="1"/>
          </p:cNvSpPr>
          <p:nvPr>
            <p:ph type="pic" idx="3"/>
          </p:nvPr>
        </p:nvSpPr>
        <p:spPr>
          <a:xfrm>
            <a:off x="468313" y="3217989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13"/>
          <p:cNvSpPr>
            <a:spLocks noGrp="1"/>
          </p:cNvSpPr>
          <p:nvPr>
            <p:ph type="pic" idx="4"/>
          </p:nvPr>
        </p:nvSpPr>
        <p:spPr>
          <a:xfrm>
            <a:off x="4572000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3"/>
          <p:cNvSpPr>
            <a:spLocks noGrp="1"/>
          </p:cNvSpPr>
          <p:nvPr>
            <p:ph type="pic" idx="5"/>
          </p:nvPr>
        </p:nvSpPr>
        <p:spPr>
          <a:xfrm>
            <a:off x="4572000" y="3217989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3"/>
          <p:cNvSpPr txBox="1">
            <a:spLocks noGrp="1"/>
          </p:cNvSpPr>
          <p:nvPr>
            <p:ph type="body" idx="1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body" idx="6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op center title">
  <p:cSld name="1_Top center titl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>
            <a:spLocks noGrp="1"/>
          </p:cNvSpPr>
          <p:nvPr>
            <p:ph type="body" idx="1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body" idx="2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center title and text">
  <p:cSld name="Top center title and 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>
            <a:spLocks noGrp="1"/>
          </p:cNvSpPr>
          <p:nvPr>
            <p:ph type="body" idx="1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2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3"/>
          </p:nvPr>
        </p:nvSpPr>
        <p:spPr>
          <a:xfrm>
            <a:off x="1012590" y="1110781"/>
            <a:ext cx="7425665" cy="3469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97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97B9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3178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1625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op center title">
  <p:cSld name="2_Top center title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/>
          <p:nvPr/>
        </p:nvSpPr>
        <p:spPr>
          <a:xfrm flipH="1">
            <a:off x="511175" y="3430227"/>
            <a:ext cx="180975" cy="1793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38EA7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29" name="Google Shape;129;p16"/>
          <p:cNvSpPr/>
          <p:nvPr/>
        </p:nvSpPr>
        <p:spPr>
          <a:xfrm flipH="1">
            <a:off x="511175" y="3735027"/>
            <a:ext cx="180975" cy="179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38EA7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0" name="Google Shape;130;p16"/>
          <p:cNvSpPr/>
          <p:nvPr/>
        </p:nvSpPr>
        <p:spPr>
          <a:xfrm flipH="1">
            <a:off x="2590800" y="3430227"/>
            <a:ext cx="180975" cy="1793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33B5D4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1" name="Google Shape;131;p16"/>
          <p:cNvSpPr/>
          <p:nvPr/>
        </p:nvSpPr>
        <p:spPr>
          <a:xfrm flipH="1">
            <a:off x="2590800" y="3735027"/>
            <a:ext cx="180975" cy="1793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33B5D4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2" name="Google Shape;132;p16"/>
          <p:cNvSpPr/>
          <p:nvPr/>
        </p:nvSpPr>
        <p:spPr>
          <a:xfrm flipH="1">
            <a:off x="4606925" y="3430227"/>
            <a:ext cx="180975" cy="1793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33B5D4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3" name="Google Shape;133;p16"/>
          <p:cNvSpPr/>
          <p:nvPr/>
        </p:nvSpPr>
        <p:spPr>
          <a:xfrm flipH="1">
            <a:off x="4606925" y="3735027"/>
            <a:ext cx="180975" cy="179388"/>
          </a:xfrm>
          <a:prstGeom prst="ellipse">
            <a:avLst/>
          </a:prstGeom>
          <a:solidFill>
            <a:srgbClr val="196F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33B5D4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4" name="Google Shape;134;p16"/>
          <p:cNvSpPr/>
          <p:nvPr/>
        </p:nvSpPr>
        <p:spPr>
          <a:xfrm flipH="1">
            <a:off x="6623050" y="3430227"/>
            <a:ext cx="180975" cy="179388"/>
          </a:xfrm>
          <a:prstGeom prst="ellipse">
            <a:avLst/>
          </a:prstGeom>
          <a:solidFill>
            <a:srgbClr val="9FBA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33B5D4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5" name="Google Shape;135;p16"/>
          <p:cNvSpPr/>
          <p:nvPr/>
        </p:nvSpPr>
        <p:spPr>
          <a:xfrm flipH="1">
            <a:off x="6623050" y="3735027"/>
            <a:ext cx="180975" cy="179388"/>
          </a:xfrm>
          <a:prstGeom prst="ellipse">
            <a:avLst/>
          </a:prstGeom>
          <a:solidFill>
            <a:srgbClr val="D0B8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33B5D4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6" name="Google Shape;136;p16"/>
          <p:cNvSpPr txBox="1">
            <a:spLocks noGrp="1"/>
          </p:cNvSpPr>
          <p:nvPr>
            <p:ph type="body" idx="1"/>
          </p:nvPr>
        </p:nvSpPr>
        <p:spPr>
          <a:xfrm>
            <a:off x="775016" y="34272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body" idx="2"/>
          </p:nvPr>
        </p:nvSpPr>
        <p:spPr>
          <a:xfrm>
            <a:off x="775016" y="37320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3"/>
          </p:nvPr>
        </p:nvSpPr>
        <p:spPr>
          <a:xfrm>
            <a:off x="2854512" y="34272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body" idx="4"/>
          </p:nvPr>
        </p:nvSpPr>
        <p:spPr>
          <a:xfrm>
            <a:off x="2854512" y="37320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body" idx="5"/>
          </p:nvPr>
        </p:nvSpPr>
        <p:spPr>
          <a:xfrm>
            <a:off x="4870508" y="34272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body" idx="6"/>
          </p:nvPr>
        </p:nvSpPr>
        <p:spPr>
          <a:xfrm>
            <a:off x="4870508" y="37320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body" idx="7"/>
          </p:nvPr>
        </p:nvSpPr>
        <p:spPr>
          <a:xfrm>
            <a:off x="6886504" y="34272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body" idx="8"/>
          </p:nvPr>
        </p:nvSpPr>
        <p:spPr>
          <a:xfrm>
            <a:off x="6886504" y="37320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body" idx="9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body" idx="13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List 3">
  <p:cSld name="Contents List 3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body" idx="1"/>
          </p:nvPr>
        </p:nvSpPr>
        <p:spPr>
          <a:xfrm>
            <a:off x="897897" y="836164"/>
            <a:ext cx="5306521" cy="39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body" idx="2"/>
          </p:nvPr>
        </p:nvSpPr>
        <p:spPr>
          <a:xfrm>
            <a:off x="897897" y="1296883"/>
            <a:ext cx="4103688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797B9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body" idx="3"/>
          </p:nvPr>
        </p:nvSpPr>
        <p:spPr>
          <a:xfrm>
            <a:off x="3421063" y="1604972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body" idx="4"/>
          </p:nvPr>
        </p:nvSpPr>
        <p:spPr>
          <a:xfrm>
            <a:off x="3421063" y="1843467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5"/>
          </p:nvPr>
        </p:nvSpPr>
        <p:spPr>
          <a:xfrm>
            <a:off x="3421063" y="2380592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body" idx="6"/>
          </p:nvPr>
        </p:nvSpPr>
        <p:spPr>
          <a:xfrm>
            <a:off x="3421063" y="2619087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7"/>
          </p:nvPr>
        </p:nvSpPr>
        <p:spPr>
          <a:xfrm>
            <a:off x="3421063" y="3171324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8"/>
          </p:nvPr>
        </p:nvSpPr>
        <p:spPr>
          <a:xfrm>
            <a:off x="3421063" y="3409819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body" idx="9"/>
          </p:nvPr>
        </p:nvSpPr>
        <p:spPr>
          <a:xfrm>
            <a:off x="3421063" y="3948147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body" idx="13"/>
          </p:nvPr>
        </p:nvSpPr>
        <p:spPr>
          <a:xfrm>
            <a:off x="3421063" y="4186642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body" idx="14"/>
          </p:nvPr>
        </p:nvSpPr>
        <p:spPr>
          <a:xfrm>
            <a:off x="2449667" y="1604972"/>
            <a:ext cx="922183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15"/>
          </p:nvPr>
        </p:nvSpPr>
        <p:spPr>
          <a:xfrm>
            <a:off x="2454568" y="2390218"/>
            <a:ext cx="922183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797B9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2797B9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6"/>
          </p:nvPr>
        </p:nvSpPr>
        <p:spPr>
          <a:xfrm>
            <a:off x="2449666" y="3133526"/>
            <a:ext cx="922183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5C1DB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55C1DB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7"/>
          </p:nvPr>
        </p:nvSpPr>
        <p:spPr>
          <a:xfrm>
            <a:off x="2449665" y="3948707"/>
            <a:ext cx="922183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F8F8F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F8F8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center title_Image and text_2">
  <p:cSld name="Top center title_Image and text_2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>
            <a:spLocks noGrp="1"/>
          </p:cNvSpPr>
          <p:nvPr>
            <p:ph type="pic" idx="2"/>
          </p:nvPr>
        </p:nvSpPr>
        <p:spPr>
          <a:xfrm>
            <a:off x="542009" y="1806820"/>
            <a:ext cx="3936632" cy="247971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18"/>
          <p:cNvSpPr txBox="1">
            <a:spLocks noGrp="1"/>
          </p:cNvSpPr>
          <p:nvPr>
            <p:ph type="body" idx="1"/>
          </p:nvPr>
        </p:nvSpPr>
        <p:spPr>
          <a:xfrm>
            <a:off x="4621095" y="1809388"/>
            <a:ext cx="3722570" cy="247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97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97B9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3178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1625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3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4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 simple">
  <p:cSld name="1_Cover simple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9" descr="session_art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 descr="Bandera_de_la_Union_Europe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12" y="4889151"/>
            <a:ext cx="339725" cy="2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/>
          <p:nvPr/>
        </p:nvSpPr>
        <p:spPr>
          <a:xfrm>
            <a:off x="339169" y="4914521"/>
            <a:ext cx="615982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project has received funding from the European Union’s Horizon 2020 research and innovation programme under grant agreement No 825111</a:t>
            </a:r>
            <a:r>
              <a:rPr lang="en-US" sz="700" b="0" i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</a:t>
            </a:r>
            <a:endParaRPr/>
          </a:p>
        </p:txBody>
      </p:sp>
      <p:pic>
        <p:nvPicPr>
          <p:cNvPr id="170" name="Google Shape;170;p19" descr="DEEPHEALTH_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30121" y="1054754"/>
            <a:ext cx="1491598" cy="109630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3232101" y="3290114"/>
            <a:ext cx="2687637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3E6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23E6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2"/>
          </p:nvPr>
        </p:nvSpPr>
        <p:spPr>
          <a:xfrm>
            <a:off x="2494708" y="2422007"/>
            <a:ext cx="4162425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97B9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2797B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Right and Subtitle">
  <p:cSld name="TitleRight and Subtitle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body" idx="1"/>
          </p:nvPr>
        </p:nvSpPr>
        <p:spPr>
          <a:xfrm>
            <a:off x="897897" y="836164"/>
            <a:ext cx="5306521" cy="39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body" idx="2"/>
          </p:nvPr>
        </p:nvSpPr>
        <p:spPr>
          <a:xfrm>
            <a:off x="897897" y="1296883"/>
            <a:ext cx="4103688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797B9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content">
  <p:cSld name="Text_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897897" y="836164"/>
            <a:ext cx="5306521" cy="39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2"/>
          </p:nvPr>
        </p:nvSpPr>
        <p:spPr>
          <a:xfrm>
            <a:off x="897897" y="1296883"/>
            <a:ext cx="4103688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797B9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3"/>
          </p:nvPr>
        </p:nvSpPr>
        <p:spPr>
          <a:xfrm>
            <a:off x="898525" y="1586239"/>
            <a:ext cx="7215188" cy="299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97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97B9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3178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1625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ntent 2">
  <p:cSld name="Text content 2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body" idx="1"/>
          </p:nvPr>
        </p:nvSpPr>
        <p:spPr>
          <a:xfrm>
            <a:off x="897897" y="836164"/>
            <a:ext cx="5306521" cy="39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body" idx="2"/>
          </p:nvPr>
        </p:nvSpPr>
        <p:spPr>
          <a:xfrm>
            <a:off x="898525" y="1325573"/>
            <a:ext cx="7269706" cy="3254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97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97B9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3178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1625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up right">
  <p:cSld name="Title up righ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1988145" y="23150"/>
            <a:ext cx="5454556" cy="433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body" idx="2"/>
          </p:nvPr>
        </p:nvSpPr>
        <p:spPr>
          <a:xfrm>
            <a:off x="2093341" y="516342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dle title ">
  <p:cSld name="Midle title 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>
            <a:spLocks noGrp="1"/>
          </p:cNvSpPr>
          <p:nvPr>
            <p:ph type="body" idx="1"/>
          </p:nvPr>
        </p:nvSpPr>
        <p:spPr>
          <a:xfrm>
            <a:off x="476373" y="2423696"/>
            <a:ext cx="6163767" cy="41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body" idx="2"/>
          </p:nvPr>
        </p:nvSpPr>
        <p:spPr>
          <a:xfrm>
            <a:off x="476373" y="2910752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op center title">
  <p:cSld name="11_Top center title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>
            <a:spLocks noGrp="1"/>
          </p:cNvSpPr>
          <p:nvPr>
            <p:ph type="pic" idx="2"/>
          </p:nvPr>
        </p:nvSpPr>
        <p:spPr>
          <a:xfrm>
            <a:off x="468315" y="1279281"/>
            <a:ext cx="3936632" cy="2479710"/>
          </a:xfrm>
          <a:prstGeom prst="rect">
            <a:avLst/>
          </a:prstGeom>
          <a:noFill/>
          <a:ln>
            <a:noFill/>
          </a:ln>
        </p:spPr>
      </p:sp>
      <p:sp>
        <p:nvSpPr>
          <p:cNvPr id="187" name="Google Shape;187;p24"/>
          <p:cNvSpPr>
            <a:spLocks noGrp="1"/>
          </p:cNvSpPr>
          <p:nvPr>
            <p:ph type="pic" idx="3"/>
          </p:nvPr>
        </p:nvSpPr>
        <p:spPr>
          <a:xfrm>
            <a:off x="4739056" y="1279281"/>
            <a:ext cx="3936632" cy="247971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op center title">
  <p:cSld name="8_Top center title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>
            <a:spLocks noGrp="1"/>
          </p:cNvSpPr>
          <p:nvPr>
            <p:ph type="pic" idx="2"/>
          </p:nvPr>
        </p:nvSpPr>
        <p:spPr>
          <a:xfrm>
            <a:off x="468313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25"/>
          <p:cNvSpPr>
            <a:spLocks noGrp="1"/>
          </p:cNvSpPr>
          <p:nvPr>
            <p:ph type="pic" idx="3"/>
          </p:nvPr>
        </p:nvSpPr>
        <p:spPr>
          <a:xfrm>
            <a:off x="2152082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25"/>
          <p:cNvSpPr>
            <a:spLocks noGrp="1"/>
          </p:cNvSpPr>
          <p:nvPr>
            <p:ph type="pic" idx="4"/>
          </p:nvPr>
        </p:nvSpPr>
        <p:spPr>
          <a:xfrm>
            <a:off x="3835852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25"/>
          <p:cNvSpPr>
            <a:spLocks noGrp="1"/>
          </p:cNvSpPr>
          <p:nvPr>
            <p:ph type="pic" idx="5"/>
          </p:nvPr>
        </p:nvSpPr>
        <p:spPr>
          <a:xfrm>
            <a:off x="5519622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Google Shape;193;p25"/>
          <p:cNvSpPr>
            <a:spLocks noGrp="1"/>
          </p:cNvSpPr>
          <p:nvPr>
            <p:ph type="pic" idx="6"/>
          </p:nvPr>
        </p:nvSpPr>
        <p:spPr>
          <a:xfrm>
            <a:off x="7203392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p25"/>
          <p:cNvSpPr txBox="1">
            <a:spLocks noGrp="1"/>
          </p:cNvSpPr>
          <p:nvPr>
            <p:ph type="body" idx="1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7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List">
  <p:cSld name="Contents Lis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897897" y="836164"/>
            <a:ext cx="5306521" cy="39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4"/>
          <p:cNvCxnSpPr/>
          <p:nvPr/>
        </p:nvCxnSpPr>
        <p:spPr>
          <a:xfrm>
            <a:off x="3421063" y="1998663"/>
            <a:ext cx="2955925" cy="0"/>
          </a:xfrm>
          <a:prstGeom prst="straightConnector1">
            <a:avLst/>
          </a:prstGeom>
          <a:noFill/>
          <a:ln w="9525" cap="flat" cmpd="sng">
            <a:solidFill>
              <a:srgbClr val="55C1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4"/>
          <p:cNvCxnSpPr/>
          <p:nvPr/>
        </p:nvCxnSpPr>
        <p:spPr>
          <a:xfrm>
            <a:off x="3421063" y="2506663"/>
            <a:ext cx="2955925" cy="0"/>
          </a:xfrm>
          <a:prstGeom prst="straightConnector1">
            <a:avLst/>
          </a:prstGeom>
          <a:noFill/>
          <a:ln w="9525" cap="flat" cmpd="sng">
            <a:solidFill>
              <a:srgbClr val="55C1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" name="Google Shape;33;p4"/>
          <p:cNvCxnSpPr/>
          <p:nvPr/>
        </p:nvCxnSpPr>
        <p:spPr>
          <a:xfrm>
            <a:off x="3421063" y="3008313"/>
            <a:ext cx="2955925" cy="0"/>
          </a:xfrm>
          <a:prstGeom prst="straightConnector1">
            <a:avLst/>
          </a:prstGeom>
          <a:noFill/>
          <a:ln w="9525" cap="flat" cmpd="sng">
            <a:solidFill>
              <a:srgbClr val="55C1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" name="Google Shape;34;p4"/>
          <p:cNvCxnSpPr/>
          <p:nvPr/>
        </p:nvCxnSpPr>
        <p:spPr>
          <a:xfrm>
            <a:off x="3421063" y="3508375"/>
            <a:ext cx="2955925" cy="0"/>
          </a:xfrm>
          <a:prstGeom prst="straightConnector1">
            <a:avLst/>
          </a:prstGeom>
          <a:noFill/>
          <a:ln w="9525" cap="flat" cmpd="sng">
            <a:solidFill>
              <a:srgbClr val="55C1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" name="Google Shape;35;p4"/>
          <p:cNvCxnSpPr/>
          <p:nvPr/>
        </p:nvCxnSpPr>
        <p:spPr>
          <a:xfrm>
            <a:off x="3421063" y="4022853"/>
            <a:ext cx="2955925" cy="0"/>
          </a:xfrm>
          <a:prstGeom prst="straightConnector1">
            <a:avLst/>
          </a:prstGeom>
          <a:noFill/>
          <a:ln w="9525" cap="flat" cmpd="sng">
            <a:solidFill>
              <a:srgbClr val="55C1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" name="Google Shape;36;p4"/>
          <p:cNvSpPr txBox="1">
            <a:spLocks noGrp="1"/>
          </p:cNvSpPr>
          <p:nvPr>
            <p:ph type="body" idx="2"/>
          </p:nvPr>
        </p:nvSpPr>
        <p:spPr>
          <a:xfrm>
            <a:off x="3421063" y="1582738"/>
            <a:ext cx="2065337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3"/>
          </p:nvPr>
        </p:nvSpPr>
        <p:spPr>
          <a:xfrm>
            <a:off x="5652097" y="1581130"/>
            <a:ext cx="724891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200000"/>
              </a:lnSpc>
              <a:spcBef>
                <a:spcPts val="650"/>
              </a:spcBef>
              <a:spcAft>
                <a:spcPts val="0"/>
              </a:spcAft>
              <a:buClr>
                <a:srgbClr val="2AAACB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imple">
  <p:cSld name="Cover simp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 descr="session_art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 descr="Bandera_de_la_Union_Europe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12" y="4889151"/>
            <a:ext cx="339725" cy="2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/>
          <p:nvPr/>
        </p:nvSpPr>
        <p:spPr>
          <a:xfrm>
            <a:off x="339169" y="4914521"/>
            <a:ext cx="615982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project has received funding from the European Union’s Horizon 2020 research and innovation programme under grant agreement No 825111</a:t>
            </a:r>
            <a:r>
              <a:rPr lang="en-US" sz="700" b="0" i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2190878" y="2220040"/>
            <a:ext cx="4762244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739775" y="1622425"/>
            <a:ext cx="1344613" cy="1368425"/>
          </a:xfrm>
          <a:prstGeom prst="ellipse">
            <a:avLst/>
          </a:prstGeom>
          <a:noFill/>
          <a:ln w="381000" cap="rnd" cmpd="sng">
            <a:solidFill>
              <a:srgbClr val="2AAAC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76CD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p6"/>
          <p:cNvCxnSpPr/>
          <p:nvPr/>
        </p:nvCxnSpPr>
        <p:spPr>
          <a:xfrm>
            <a:off x="2420938" y="1457325"/>
            <a:ext cx="0" cy="2936875"/>
          </a:xfrm>
          <a:prstGeom prst="straightConnector1">
            <a:avLst/>
          </a:prstGeom>
          <a:noFill/>
          <a:ln w="9525" cap="flat" cmpd="sng">
            <a:solidFill>
              <a:srgbClr val="76CDE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46" name="Google Shape;46;p6"/>
          <p:cNvSpPr/>
          <p:nvPr/>
        </p:nvSpPr>
        <p:spPr>
          <a:xfrm>
            <a:off x="2816225" y="1622425"/>
            <a:ext cx="1346200" cy="1368425"/>
          </a:xfrm>
          <a:prstGeom prst="ellipse">
            <a:avLst/>
          </a:prstGeom>
          <a:noFill/>
          <a:ln w="381000" cap="rnd" cmpd="sng">
            <a:solidFill>
              <a:srgbClr val="2AAAC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6"/>
          <p:cNvCxnSpPr/>
          <p:nvPr/>
        </p:nvCxnSpPr>
        <p:spPr>
          <a:xfrm>
            <a:off x="4575175" y="1457325"/>
            <a:ext cx="0" cy="2936875"/>
          </a:xfrm>
          <a:prstGeom prst="straightConnector1">
            <a:avLst/>
          </a:prstGeom>
          <a:noFill/>
          <a:ln w="9525" cap="flat" cmpd="sng">
            <a:solidFill>
              <a:srgbClr val="76CDE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48" name="Google Shape;48;p6"/>
          <p:cNvSpPr/>
          <p:nvPr/>
        </p:nvSpPr>
        <p:spPr>
          <a:xfrm>
            <a:off x="4910138" y="1622425"/>
            <a:ext cx="1346200" cy="1368425"/>
          </a:xfrm>
          <a:prstGeom prst="ellipse">
            <a:avLst/>
          </a:prstGeom>
          <a:noFill/>
          <a:ln w="381000" cap="rnd" cmpd="sng">
            <a:solidFill>
              <a:srgbClr val="2AAAC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6"/>
          <p:cNvCxnSpPr/>
          <p:nvPr/>
        </p:nvCxnSpPr>
        <p:spPr>
          <a:xfrm>
            <a:off x="6608763" y="1457325"/>
            <a:ext cx="0" cy="2936875"/>
          </a:xfrm>
          <a:prstGeom prst="straightConnector1">
            <a:avLst/>
          </a:prstGeom>
          <a:noFill/>
          <a:ln w="9525" cap="flat" cmpd="sng">
            <a:solidFill>
              <a:srgbClr val="76CDE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50" name="Google Shape;50;p6"/>
          <p:cNvSpPr/>
          <p:nvPr/>
        </p:nvSpPr>
        <p:spPr>
          <a:xfrm>
            <a:off x="6996113" y="1622425"/>
            <a:ext cx="1344612" cy="1368425"/>
          </a:xfrm>
          <a:prstGeom prst="ellipse">
            <a:avLst/>
          </a:prstGeom>
          <a:noFill/>
          <a:ln w="381000" cap="rnd" cmpd="sng">
            <a:solidFill>
              <a:srgbClr val="2AAAC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"/>
          <p:cNvSpPr>
            <a:spLocks noGrp="1"/>
          </p:cNvSpPr>
          <p:nvPr>
            <p:ph type="pic" idx="2"/>
          </p:nvPr>
        </p:nvSpPr>
        <p:spPr>
          <a:xfrm>
            <a:off x="651100" y="1533467"/>
            <a:ext cx="1522436" cy="1547991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643898" y="3118504"/>
            <a:ext cx="1536840" cy="35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8EA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38EA7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3"/>
          </p:nvPr>
        </p:nvSpPr>
        <p:spPr>
          <a:xfrm>
            <a:off x="643898" y="3486474"/>
            <a:ext cx="1536840" cy="19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797B9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4"/>
          </p:nvPr>
        </p:nvSpPr>
        <p:spPr>
          <a:xfrm>
            <a:off x="643898" y="3744584"/>
            <a:ext cx="1536840" cy="649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>
            <a:spLocks noGrp="1"/>
          </p:cNvSpPr>
          <p:nvPr>
            <p:ph type="pic" idx="5"/>
          </p:nvPr>
        </p:nvSpPr>
        <p:spPr>
          <a:xfrm>
            <a:off x="2728454" y="1533467"/>
            <a:ext cx="1522436" cy="1547991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6"/>
          <p:cNvSpPr>
            <a:spLocks noGrp="1"/>
          </p:cNvSpPr>
          <p:nvPr>
            <p:ph type="pic" idx="6"/>
          </p:nvPr>
        </p:nvSpPr>
        <p:spPr>
          <a:xfrm>
            <a:off x="4822170" y="1533467"/>
            <a:ext cx="1522436" cy="1547991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6"/>
          <p:cNvSpPr>
            <a:spLocks noGrp="1"/>
          </p:cNvSpPr>
          <p:nvPr>
            <p:ph type="pic" idx="7"/>
          </p:nvPr>
        </p:nvSpPr>
        <p:spPr>
          <a:xfrm>
            <a:off x="6907258" y="1533467"/>
            <a:ext cx="1522436" cy="1547991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6"/>
          <p:cNvSpPr txBox="1">
            <a:spLocks noGrp="1"/>
          </p:cNvSpPr>
          <p:nvPr>
            <p:ph type="body" idx="8"/>
          </p:nvPr>
        </p:nvSpPr>
        <p:spPr>
          <a:xfrm>
            <a:off x="2816225" y="3118504"/>
            <a:ext cx="1536840" cy="35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8EA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38EA7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body" idx="9"/>
          </p:nvPr>
        </p:nvSpPr>
        <p:spPr>
          <a:xfrm>
            <a:off x="2816225" y="3486474"/>
            <a:ext cx="1536840" cy="19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797B9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13"/>
          </p:nvPr>
        </p:nvSpPr>
        <p:spPr>
          <a:xfrm>
            <a:off x="2816225" y="3744584"/>
            <a:ext cx="1536840" cy="649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4"/>
          </p:nvPr>
        </p:nvSpPr>
        <p:spPr>
          <a:xfrm>
            <a:off x="4867472" y="3128318"/>
            <a:ext cx="1536840" cy="35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8EA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38EA7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15"/>
          </p:nvPr>
        </p:nvSpPr>
        <p:spPr>
          <a:xfrm>
            <a:off x="4867472" y="3496288"/>
            <a:ext cx="1536840" cy="19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797B9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6"/>
          </p:nvPr>
        </p:nvSpPr>
        <p:spPr>
          <a:xfrm>
            <a:off x="4867472" y="3754398"/>
            <a:ext cx="1536840" cy="649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17"/>
          </p:nvPr>
        </p:nvSpPr>
        <p:spPr>
          <a:xfrm>
            <a:off x="6937624" y="3079808"/>
            <a:ext cx="1536840" cy="35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8EA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38EA7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18"/>
          </p:nvPr>
        </p:nvSpPr>
        <p:spPr>
          <a:xfrm>
            <a:off x="6937624" y="3447778"/>
            <a:ext cx="1536840" cy="19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797B9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9"/>
          </p:nvPr>
        </p:nvSpPr>
        <p:spPr>
          <a:xfrm>
            <a:off x="6937624" y="3705888"/>
            <a:ext cx="1536840" cy="649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0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body" idx="21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center title_Image and text">
  <p:cSld name="Top center title_Image and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>
            <a:spLocks noGrp="1"/>
          </p:cNvSpPr>
          <p:nvPr>
            <p:ph type="pic" idx="2"/>
          </p:nvPr>
        </p:nvSpPr>
        <p:spPr>
          <a:xfrm>
            <a:off x="4692214" y="1806820"/>
            <a:ext cx="3936632" cy="247971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898525" y="1806820"/>
            <a:ext cx="3722570" cy="247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97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97B9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3178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1625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3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4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List 2">
  <p:cSld name="Contents List 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>
            <a:spLocks noGrp="1"/>
          </p:cNvSpPr>
          <p:nvPr>
            <p:ph type="body" idx="1"/>
          </p:nvPr>
        </p:nvSpPr>
        <p:spPr>
          <a:xfrm>
            <a:off x="897897" y="836164"/>
            <a:ext cx="5306521" cy="39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body" idx="2"/>
          </p:nvPr>
        </p:nvSpPr>
        <p:spPr>
          <a:xfrm>
            <a:off x="897897" y="1296883"/>
            <a:ext cx="4103688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797B9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3322638" y="1609011"/>
            <a:ext cx="98425" cy="611187"/>
          </a:xfrm>
          <a:prstGeom prst="roundRect">
            <a:avLst>
              <a:gd name="adj" fmla="val 50000"/>
            </a:avLst>
          </a:prstGeom>
          <a:solidFill>
            <a:srgbClr val="14507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8"/>
          <p:cNvSpPr/>
          <p:nvPr/>
        </p:nvSpPr>
        <p:spPr>
          <a:xfrm>
            <a:off x="3322638" y="2390167"/>
            <a:ext cx="98425" cy="611188"/>
          </a:xfrm>
          <a:prstGeom prst="roundRect">
            <a:avLst>
              <a:gd name="adj" fmla="val 50000"/>
            </a:avLst>
          </a:prstGeom>
          <a:solidFill>
            <a:srgbClr val="2797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>
            <a:off x="3322638" y="3171325"/>
            <a:ext cx="98425" cy="6111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3"/>
          </p:nvPr>
        </p:nvSpPr>
        <p:spPr>
          <a:xfrm>
            <a:off x="3421063" y="1604972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body" idx="4"/>
          </p:nvPr>
        </p:nvSpPr>
        <p:spPr>
          <a:xfrm>
            <a:off x="3421063" y="1843467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body" idx="5"/>
          </p:nvPr>
        </p:nvSpPr>
        <p:spPr>
          <a:xfrm>
            <a:off x="3421063" y="2380592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body" idx="6"/>
          </p:nvPr>
        </p:nvSpPr>
        <p:spPr>
          <a:xfrm>
            <a:off x="3421063" y="2619087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body" idx="7"/>
          </p:nvPr>
        </p:nvSpPr>
        <p:spPr>
          <a:xfrm>
            <a:off x="3421063" y="3171324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body" idx="8"/>
          </p:nvPr>
        </p:nvSpPr>
        <p:spPr>
          <a:xfrm>
            <a:off x="3421063" y="3409819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8"/>
          <p:cNvSpPr/>
          <p:nvPr/>
        </p:nvSpPr>
        <p:spPr>
          <a:xfrm>
            <a:off x="3322638" y="3948148"/>
            <a:ext cx="98425" cy="611187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8"/>
          <p:cNvSpPr txBox="1">
            <a:spLocks noGrp="1"/>
          </p:cNvSpPr>
          <p:nvPr>
            <p:ph type="body" idx="9"/>
          </p:nvPr>
        </p:nvSpPr>
        <p:spPr>
          <a:xfrm>
            <a:off x="3421063" y="3948147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8"/>
          <p:cNvSpPr txBox="1">
            <a:spLocks noGrp="1"/>
          </p:cNvSpPr>
          <p:nvPr>
            <p:ph type="body" idx="13"/>
          </p:nvPr>
        </p:nvSpPr>
        <p:spPr>
          <a:xfrm>
            <a:off x="3421063" y="4186642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op center title">
  <p:cSld name="5_Top center titl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>
            <a:spLocks noGrp="1"/>
          </p:cNvSpPr>
          <p:nvPr>
            <p:ph type="pic" idx="2"/>
          </p:nvPr>
        </p:nvSpPr>
        <p:spPr>
          <a:xfrm>
            <a:off x="468312" y="1263783"/>
            <a:ext cx="4006584" cy="2458553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9"/>
          <p:cNvSpPr>
            <a:spLocks noGrp="1"/>
          </p:cNvSpPr>
          <p:nvPr>
            <p:ph type="pic" idx="3"/>
          </p:nvPr>
        </p:nvSpPr>
        <p:spPr>
          <a:xfrm>
            <a:off x="4644828" y="1263783"/>
            <a:ext cx="4030859" cy="2458553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9"/>
          <p:cNvSpPr txBox="1">
            <a:spLocks noGrp="1"/>
          </p:cNvSpPr>
          <p:nvPr>
            <p:ph type="body" idx="1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body" idx="4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op center title">
  <p:cSld name="4_Top center 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>
            <a:spLocks noGrp="1"/>
          </p:cNvSpPr>
          <p:nvPr>
            <p:ph type="pic" idx="2"/>
          </p:nvPr>
        </p:nvSpPr>
        <p:spPr>
          <a:xfrm>
            <a:off x="468312" y="1263783"/>
            <a:ext cx="2606919" cy="2606919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0"/>
          <p:cNvSpPr>
            <a:spLocks noGrp="1"/>
          </p:cNvSpPr>
          <p:nvPr>
            <p:ph type="pic" idx="3"/>
          </p:nvPr>
        </p:nvSpPr>
        <p:spPr>
          <a:xfrm>
            <a:off x="3268540" y="1263783"/>
            <a:ext cx="2606919" cy="2606919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0"/>
          <p:cNvSpPr>
            <a:spLocks noGrp="1"/>
          </p:cNvSpPr>
          <p:nvPr>
            <p:ph type="pic" idx="4"/>
          </p:nvPr>
        </p:nvSpPr>
        <p:spPr>
          <a:xfrm>
            <a:off x="6068768" y="1263783"/>
            <a:ext cx="2606919" cy="2606919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0"/>
          <p:cNvSpPr txBox="1">
            <a:spLocks noGrp="1"/>
          </p:cNvSpPr>
          <p:nvPr>
            <p:ph type="body" idx="1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0"/>
          <p:cNvSpPr txBox="1">
            <a:spLocks noGrp="1"/>
          </p:cNvSpPr>
          <p:nvPr>
            <p:ph type="body" idx="5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image_art03.jpg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8732044" y="4482721"/>
            <a:ext cx="350837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‹#›</a:t>
            </a:fld>
            <a:endParaRPr sz="900"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12" name="Google Shape;12;p1" descr="Bandera_de_la_Union_Europea.png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60812" y="4889151"/>
            <a:ext cx="339725" cy="2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/>
        </p:nvSpPr>
        <p:spPr>
          <a:xfrm>
            <a:off x="339169" y="4914521"/>
            <a:ext cx="615982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1" u="non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project has received funding from the European Union’s Horizon 2020 research and innovation programme under grant agreement No 825111</a:t>
            </a:r>
            <a:r>
              <a:rPr lang="en-US" sz="700" b="0" i="0" u="non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</a:t>
            </a:r>
            <a:endParaRPr/>
          </a:p>
        </p:txBody>
      </p:sp>
      <p:pic>
        <p:nvPicPr>
          <p:cNvPr id="14" name="Google Shape;14;p1" descr="DEEPHEALTH_logo.png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8177213" y="225425"/>
            <a:ext cx="730250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6260805" y="4768797"/>
            <a:ext cx="21916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u="none">
                <a:solidFill>
                  <a:srgbClr val="8F8F8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2</a:t>
            </a:r>
            <a:r>
              <a:rPr lang="en-US" sz="700" b="0" u="none" baseline="30000">
                <a:solidFill>
                  <a:srgbClr val="8F8F8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nd</a:t>
            </a:r>
            <a:r>
              <a:rPr lang="en-US" sz="700" b="0" u="none">
                <a:solidFill>
                  <a:srgbClr val="8F8F8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Plenary Meeting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u="none">
                <a:solidFill>
                  <a:srgbClr val="8F8F8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Best (The Netherlands), 16-17 July 2019</a:t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6354900" y="4622200"/>
            <a:ext cx="1911300" cy="481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ephealthproject/eddl/blob/master/docs/markdown/eddl_progress.m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ephealthproject/eddl/blob/master/docs/markdown/eddl_progress_tensor.m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title"/>
          </p:nvPr>
        </p:nvSpPr>
        <p:spPr>
          <a:xfrm>
            <a:off x="2330329" y="2506167"/>
            <a:ext cx="4301490" cy="621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dirty="0"/>
              <a:t>EDDL</a:t>
            </a:r>
            <a:endParaRPr dirty="0"/>
          </a:p>
        </p:txBody>
      </p:sp>
      <p:sp>
        <p:nvSpPr>
          <p:cNvPr id="201" name="Google Shape;201;p26"/>
          <p:cNvSpPr txBox="1">
            <a:spLocks noGrp="1"/>
          </p:cNvSpPr>
          <p:nvPr>
            <p:ph type="body" idx="1"/>
          </p:nvPr>
        </p:nvSpPr>
        <p:spPr>
          <a:xfrm>
            <a:off x="2330450" y="3479800"/>
            <a:ext cx="4359275" cy="42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dirty="0">
                <a:latin typeface="Raleway" pitchFamily="2" charset="77"/>
              </a:rPr>
              <a:t>Lab 0: ECVL + EDDL environment</a:t>
            </a:r>
            <a:endParaRPr dirty="0">
              <a:latin typeface="Raleway" pitchFamily="2" charset="77"/>
            </a:endParaRPr>
          </a:p>
        </p:txBody>
      </p:sp>
      <p:sp>
        <p:nvSpPr>
          <p:cNvPr id="202" name="Google Shape;202;p26"/>
          <p:cNvSpPr txBox="1">
            <a:spLocks noGrp="1"/>
          </p:cNvSpPr>
          <p:nvPr>
            <p:ph type="body" idx="2"/>
          </p:nvPr>
        </p:nvSpPr>
        <p:spPr>
          <a:xfrm>
            <a:off x="2330450" y="4027488"/>
            <a:ext cx="4359275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r>
              <a:rPr lang="en-US"/>
              <a:t>Winter School  24/01/2022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>
            <a:spLocks noGrp="1"/>
          </p:cNvSpPr>
          <p:nvPr>
            <p:ph type="body" idx="3"/>
          </p:nvPr>
        </p:nvSpPr>
        <p:spPr>
          <a:xfrm>
            <a:off x="933448" y="819138"/>
            <a:ext cx="55239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dirty="0"/>
              <a:t>Supported architectures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3" name="Google Shape;263;p33"/>
          <p:cNvSpPr txBox="1">
            <a:spLocks noGrp="1"/>
          </p:cNvSpPr>
          <p:nvPr>
            <p:ph type="body" idx="4"/>
          </p:nvPr>
        </p:nvSpPr>
        <p:spPr>
          <a:xfrm>
            <a:off x="933456" y="1256240"/>
            <a:ext cx="4163400" cy="2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AACB"/>
              </a:buClr>
              <a:buSzPts val="1000"/>
              <a:buNone/>
            </a:pPr>
            <a:r>
              <a:rPr lang="en-US" dirty="0"/>
              <a:t>Working models</a:t>
            </a:r>
            <a:endParaRPr dirty="0"/>
          </a:p>
        </p:txBody>
      </p:sp>
      <p:sp>
        <p:nvSpPr>
          <p:cNvPr id="264" name="Google Shape;264;p33"/>
          <p:cNvSpPr txBox="1">
            <a:spLocks noGrp="1"/>
          </p:cNvSpPr>
          <p:nvPr>
            <p:ph type="body" idx="1"/>
          </p:nvPr>
        </p:nvSpPr>
        <p:spPr>
          <a:xfrm>
            <a:off x="933450" y="1767450"/>
            <a:ext cx="6250500" cy="28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2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400" b="1" dirty="0"/>
              <a:t>Image classification: </a:t>
            </a:r>
            <a:r>
              <a:rPr lang="en-US" sz="1400" dirty="0" err="1"/>
              <a:t>AlexNet</a:t>
            </a:r>
            <a:r>
              <a:rPr lang="en-US" sz="1400" dirty="0"/>
              <a:t>, </a:t>
            </a:r>
            <a:r>
              <a:rPr lang="en-US" sz="1400" dirty="0" err="1"/>
              <a:t>ResNet</a:t>
            </a:r>
            <a:r>
              <a:rPr lang="en-US" sz="1400" dirty="0"/>
              <a:t>, </a:t>
            </a:r>
            <a:r>
              <a:rPr lang="en-US" sz="1400" dirty="0" err="1"/>
              <a:t>GoogLeNet</a:t>
            </a:r>
            <a:r>
              <a:rPr lang="en-US" sz="1400" dirty="0"/>
              <a:t>, </a:t>
            </a:r>
            <a:r>
              <a:rPr lang="en-US" sz="1400" dirty="0" err="1"/>
              <a:t>DenseNet</a:t>
            </a:r>
            <a:r>
              <a:rPr lang="en-US" sz="1400" dirty="0"/>
              <a:t>,…</a:t>
            </a:r>
          </a:p>
          <a:p>
            <a:pPr marL="228600" lvl="0" indent="-222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400" b="1" dirty="0"/>
              <a:t>Object Detection: </a:t>
            </a:r>
            <a:r>
              <a:rPr lang="en-US" sz="1400" dirty="0"/>
              <a:t>YOLO, </a:t>
            </a:r>
            <a:r>
              <a:rPr lang="en-US" sz="1400" dirty="0" err="1"/>
              <a:t>RetinaNet</a:t>
            </a:r>
            <a:r>
              <a:rPr lang="en-US" sz="1400" dirty="0"/>
              <a:t>,…</a:t>
            </a:r>
          </a:p>
          <a:p>
            <a:pPr marL="228600" lvl="0" indent="-222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400" b="1" dirty="0"/>
              <a:t>Object Segmentation: </a:t>
            </a:r>
            <a:r>
              <a:rPr lang="en-US" sz="1400" dirty="0"/>
              <a:t>U-Nets, DUC,…</a:t>
            </a:r>
          </a:p>
          <a:p>
            <a:pPr marL="228600" lvl="0" indent="-222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400" b="1" dirty="0"/>
              <a:t>Encoder-Decoder: </a:t>
            </a:r>
            <a:r>
              <a:rPr lang="en-US" sz="1400" dirty="0"/>
              <a:t>Machine translation, Image Captioning, Sentiment,…</a:t>
            </a:r>
          </a:p>
          <a:p>
            <a:pPr marL="228600" lvl="0" indent="-222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400" b="1" dirty="0"/>
              <a:t>Generative Adversarial Networks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>
            <a:spLocks noGrp="1"/>
          </p:cNvSpPr>
          <p:nvPr>
            <p:ph type="title"/>
          </p:nvPr>
        </p:nvSpPr>
        <p:spPr>
          <a:xfrm>
            <a:off x="2190878" y="2220040"/>
            <a:ext cx="47622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Installation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4969359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>
            <a:spLocks noGrp="1"/>
          </p:cNvSpPr>
          <p:nvPr>
            <p:ph type="body" idx="3"/>
          </p:nvPr>
        </p:nvSpPr>
        <p:spPr>
          <a:xfrm>
            <a:off x="933448" y="819138"/>
            <a:ext cx="55239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dirty="0"/>
              <a:t>Installation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3" name="Google Shape;263;p33"/>
          <p:cNvSpPr txBox="1">
            <a:spLocks noGrp="1"/>
          </p:cNvSpPr>
          <p:nvPr>
            <p:ph type="body" idx="4"/>
          </p:nvPr>
        </p:nvSpPr>
        <p:spPr>
          <a:xfrm>
            <a:off x="933456" y="1256240"/>
            <a:ext cx="4163400" cy="2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AACB"/>
              </a:buClr>
              <a:buSzPts val="1000"/>
              <a:buNone/>
            </a:pPr>
            <a:r>
              <a:rPr lang="en-US" dirty="0"/>
              <a:t>EDDL</a:t>
            </a:r>
            <a:endParaRPr dirty="0"/>
          </a:p>
        </p:txBody>
      </p:sp>
      <p:sp>
        <p:nvSpPr>
          <p:cNvPr id="264" name="Google Shape;264;p33"/>
          <p:cNvSpPr txBox="1">
            <a:spLocks noGrp="1"/>
          </p:cNvSpPr>
          <p:nvPr>
            <p:ph type="body" idx="1"/>
          </p:nvPr>
        </p:nvSpPr>
        <p:spPr>
          <a:xfrm>
            <a:off x="933449" y="1767450"/>
            <a:ext cx="6971031" cy="28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2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400" b="1" dirty="0"/>
              <a:t>Operating system: </a:t>
            </a:r>
            <a:r>
              <a:rPr lang="en-US" sz="1400" dirty="0"/>
              <a:t>Windows, MacOS and Linux</a:t>
            </a:r>
          </a:p>
          <a:p>
            <a:pPr marL="228600" lvl="0" indent="-222250">
              <a:lnSpc>
                <a:spcPct val="150000"/>
              </a:lnSpc>
              <a:spcBef>
                <a:spcPts val="0"/>
              </a:spcBef>
              <a:buSzPts val="1900"/>
            </a:pPr>
            <a:r>
              <a:rPr lang="en-US" sz="1400" b="1" dirty="0"/>
              <a:t>Hardware acceleration: </a:t>
            </a:r>
            <a:r>
              <a:rPr lang="en-US" sz="1400" dirty="0"/>
              <a:t>CPU, GPU (</a:t>
            </a:r>
            <a:r>
              <a:rPr lang="en-US" sz="1400" dirty="0" err="1"/>
              <a:t>cuda</a:t>
            </a:r>
            <a:r>
              <a:rPr lang="en-US" sz="1400" dirty="0"/>
              <a:t> native/</a:t>
            </a:r>
            <a:r>
              <a:rPr lang="en-US" sz="1400" dirty="0" err="1"/>
              <a:t>cuDNN</a:t>
            </a:r>
            <a:r>
              <a:rPr lang="en-US" sz="1400" dirty="0"/>
              <a:t>), FPGA and COMPSs</a:t>
            </a:r>
          </a:p>
          <a:p>
            <a:pPr marL="228600" lvl="0" indent="-222250">
              <a:lnSpc>
                <a:spcPct val="150000"/>
              </a:lnSpc>
              <a:spcBef>
                <a:spcPts val="0"/>
              </a:spcBef>
              <a:buSzPts val="1900"/>
            </a:pPr>
            <a:r>
              <a:rPr lang="en-US" sz="1400" b="1" dirty="0"/>
              <a:t>Installation:</a:t>
            </a:r>
          </a:p>
          <a:p>
            <a:pPr marL="685800" lvl="1" indent="-222250">
              <a:lnSpc>
                <a:spcPct val="150000"/>
              </a:lnSpc>
              <a:spcBef>
                <a:spcPts val="0"/>
              </a:spcBef>
              <a:buSzPts val="1900"/>
            </a:pPr>
            <a:r>
              <a:rPr lang="en-US" sz="1200" b="1" dirty="0"/>
              <a:t>Source: </a:t>
            </a:r>
            <a:r>
              <a:rPr lang="en-US" sz="1200" dirty="0" err="1"/>
              <a:t>cmake</a:t>
            </a:r>
            <a:endParaRPr lang="en-US" sz="1200" dirty="0"/>
          </a:p>
          <a:p>
            <a:pPr marL="685800" lvl="1" indent="-222250">
              <a:lnSpc>
                <a:spcPct val="150000"/>
              </a:lnSpc>
              <a:spcBef>
                <a:spcPts val="0"/>
              </a:spcBef>
              <a:buSzPts val="1900"/>
            </a:pPr>
            <a:r>
              <a:rPr lang="en-US" sz="1200" b="1" dirty="0"/>
              <a:t>Image:</a:t>
            </a:r>
            <a:r>
              <a:rPr lang="en-US" sz="1200" dirty="0"/>
              <a:t> Docker</a:t>
            </a:r>
          </a:p>
          <a:p>
            <a:pPr marL="685800" lvl="1" indent="-222250">
              <a:lnSpc>
                <a:spcPct val="150000"/>
              </a:lnSpc>
              <a:spcBef>
                <a:spcPts val="0"/>
              </a:spcBef>
              <a:buSzPts val="1900"/>
            </a:pPr>
            <a:r>
              <a:rPr lang="en-US" sz="1200" b="1" dirty="0"/>
              <a:t>Package management: </a:t>
            </a:r>
            <a:r>
              <a:rPr lang="en-US" sz="1200" dirty="0" err="1"/>
              <a:t>conda</a:t>
            </a:r>
            <a:r>
              <a:rPr lang="en-US" sz="1200" dirty="0"/>
              <a:t>*, brew and pip</a:t>
            </a:r>
          </a:p>
          <a:p>
            <a:pPr marL="228600" indent="-222250">
              <a:lnSpc>
                <a:spcPct val="150000"/>
              </a:lnSpc>
              <a:spcBef>
                <a:spcPts val="0"/>
              </a:spcBef>
              <a:buSzPts val="1900"/>
            </a:pPr>
            <a:endParaRPr lang="en-US" sz="1400" b="1" dirty="0"/>
          </a:p>
          <a:p>
            <a:pPr marL="228600" indent="-222250">
              <a:lnSpc>
                <a:spcPct val="150000"/>
              </a:lnSpc>
              <a:spcBef>
                <a:spcPts val="0"/>
              </a:spcBef>
              <a:buSzPts val="1900"/>
            </a:pPr>
            <a:endParaRPr lang="en-US" sz="1400" b="1" dirty="0"/>
          </a:p>
          <a:p>
            <a:pPr marL="6350" indent="0">
              <a:lnSpc>
                <a:spcPct val="150000"/>
              </a:lnSpc>
              <a:spcBef>
                <a:spcPts val="0"/>
              </a:spcBef>
              <a:buSzPts val="1900"/>
              <a:buNone/>
            </a:pPr>
            <a:r>
              <a:rPr lang="en-US" sz="1400" i="1" dirty="0"/>
              <a:t>*It will be seen in detail in the next lab session</a:t>
            </a:r>
          </a:p>
          <a:p>
            <a:pPr marL="228600" indent="-222250">
              <a:lnSpc>
                <a:spcPct val="150000"/>
              </a:lnSpc>
              <a:spcBef>
                <a:spcPts val="0"/>
              </a:spcBef>
              <a:buSzPts val="1900"/>
            </a:pPr>
            <a:endParaRPr lang="en-US" sz="1400" dirty="0"/>
          </a:p>
          <a:p>
            <a:pPr marL="228600" lvl="0" indent="-222250">
              <a:lnSpc>
                <a:spcPct val="150000"/>
              </a:lnSpc>
              <a:spcBef>
                <a:spcPts val="0"/>
              </a:spcBef>
              <a:buSzPts val="1900"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909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>
            <a:spLocks noGrp="1"/>
          </p:cNvSpPr>
          <p:nvPr>
            <p:ph type="title"/>
          </p:nvPr>
        </p:nvSpPr>
        <p:spPr>
          <a:xfrm>
            <a:off x="2190878" y="2220040"/>
            <a:ext cx="47622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Documentation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0582407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>
            <a:spLocks noGrp="1"/>
          </p:cNvSpPr>
          <p:nvPr>
            <p:ph type="body" idx="3"/>
          </p:nvPr>
        </p:nvSpPr>
        <p:spPr>
          <a:xfrm>
            <a:off x="933448" y="819138"/>
            <a:ext cx="55239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dirty="0"/>
              <a:t>Documentation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3" name="Google Shape;263;p33"/>
          <p:cNvSpPr txBox="1">
            <a:spLocks noGrp="1"/>
          </p:cNvSpPr>
          <p:nvPr>
            <p:ph type="body" idx="4"/>
          </p:nvPr>
        </p:nvSpPr>
        <p:spPr>
          <a:xfrm>
            <a:off x="933456" y="1256240"/>
            <a:ext cx="4163400" cy="2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AACB"/>
              </a:buClr>
              <a:buSzPts val="1000"/>
              <a:buNone/>
            </a:pPr>
            <a:r>
              <a:rPr lang="en-US" dirty="0"/>
              <a:t>EDDL</a:t>
            </a:r>
            <a:endParaRPr dirty="0"/>
          </a:p>
        </p:txBody>
      </p:sp>
      <p:sp>
        <p:nvSpPr>
          <p:cNvPr id="264" name="Google Shape;264;p33"/>
          <p:cNvSpPr txBox="1">
            <a:spLocks noGrp="1"/>
          </p:cNvSpPr>
          <p:nvPr>
            <p:ph type="body" idx="1"/>
          </p:nvPr>
        </p:nvSpPr>
        <p:spPr>
          <a:xfrm>
            <a:off x="933450" y="1767450"/>
            <a:ext cx="6250500" cy="28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2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D9DCF9BC-B450-9047-B3E8-3371C4597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48" y="1514740"/>
            <a:ext cx="2135050" cy="3117410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A2C0EFD-CA84-A24F-AD3A-3D7179859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872" y="1514740"/>
            <a:ext cx="2158816" cy="3117410"/>
          </a:xfrm>
          <a:prstGeom prst="rect">
            <a:avLst/>
          </a:prstGeom>
        </p:spPr>
      </p:pic>
      <p:pic>
        <p:nvPicPr>
          <p:cNvPr id="9" name="Picture 8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EB6E91A-5970-4D4B-B447-E54E79DA4F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4063" y="1495305"/>
            <a:ext cx="2158817" cy="313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76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>
            <a:spLocks noGrp="1"/>
          </p:cNvSpPr>
          <p:nvPr>
            <p:ph type="title"/>
          </p:nvPr>
        </p:nvSpPr>
        <p:spPr>
          <a:xfrm>
            <a:off x="2190878" y="2220040"/>
            <a:ext cx="47622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Resources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>
            <a:spLocks noGrp="1"/>
          </p:cNvSpPr>
          <p:nvPr>
            <p:ph type="body" idx="3"/>
          </p:nvPr>
        </p:nvSpPr>
        <p:spPr>
          <a:xfrm>
            <a:off x="933448" y="819138"/>
            <a:ext cx="55239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dirty="0"/>
              <a:t>Resources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0" name="Google Shape;320;p41"/>
          <p:cNvSpPr txBox="1">
            <a:spLocks noGrp="1"/>
          </p:cNvSpPr>
          <p:nvPr>
            <p:ph type="body" idx="4"/>
          </p:nvPr>
        </p:nvSpPr>
        <p:spPr>
          <a:xfrm>
            <a:off x="933456" y="1256240"/>
            <a:ext cx="4163400" cy="2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AACB"/>
              </a:buClr>
              <a:buSzPts val="1000"/>
              <a:buNone/>
            </a:pPr>
            <a:r>
              <a:rPr lang="en-US"/>
              <a:t>Additional links with useful information</a:t>
            </a:r>
            <a:endParaRPr/>
          </a:p>
        </p:txBody>
      </p:sp>
      <p:cxnSp>
        <p:nvCxnSpPr>
          <p:cNvPr id="321" name="Google Shape;321;p41"/>
          <p:cNvCxnSpPr/>
          <p:nvPr/>
        </p:nvCxnSpPr>
        <p:spPr>
          <a:xfrm>
            <a:off x="2797088" y="1851025"/>
            <a:ext cx="4800" cy="794700"/>
          </a:xfrm>
          <a:prstGeom prst="straightConnector1">
            <a:avLst/>
          </a:prstGeom>
          <a:noFill/>
          <a:ln w="76200" cap="flat" cmpd="sng">
            <a:solidFill>
              <a:srgbClr val="14507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p41"/>
          <p:cNvSpPr txBox="1"/>
          <p:nvPr/>
        </p:nvSpPr>
        <p:spPr>
          <a:xfrm>
            <a:off x="2861513" y="1851025"/>
            <a:ext cx="3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145074"/>
                </a:solidFill>
                <a:latin typeface="Raleway" pitchFamily="2" charset="77"/>
              </a:rPr>
              <a:t>EDDL documentation</a:t>
            </a:r>
            <a:endParaRPr b="1" dirty="0">
              <a:solidFill>
                <a:srgbClr val="145074"/>
              </a:solidFill>
              <a:latin typeface="Raleway" pitchFamily="2" charset="77"/>
            </a:endParaRPr>
          </a:p>
        </p:txBody>
      </p:sp>
      <p:sp>
        <p:nvSpPr>
          <p:cNvPr id="323" name="Google Shape;323;p41"/>
          <p:cNvSpPr txBox="1"/>
          <p:nvPr/>
        </p:nvSpPr>
        <p:spPr>
          <a:xfrm>
            <a:off x="2861525" y="2198975"/>
            <a:ext cx="412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1200" u="sng" dirty="0">
                <a:solidFill>
                  <a:srgbClr val="2AAACB"/>
                </a:solidFill>
                <a:latin typeface="Raleway" pitchFamily="2" charset="77"/>
              </a:rPr>
              <a:t>https://</a:t>
            </a:r>
            <a:r>
              <a:rPr lang="en-US" sz="1200" u="sng" dirty="0" err="1">
                <a:solidFill>
                  <a:srgbClr val="2AAACB"/>
                </a:solidFill>
                <a:latin typeface="Raleway" pitchFamily="2" charset="77"/>
              </a:rPr>
              <a:t>deephealthproject.github.io</a:t>
            </a:r>
            <a:r>
              <a:rPr lang="en-US" sz="1200" u="sng" dirty="0">
                <a:solidFill>
                  <a:srgbClr val="2AAACB"/>
                </a:solidFill>
                <a:latin typeface="Raleway" pitchFamily="2" charset="77"/>
              </a:rPr>
              <a:t>/</a:t>
            </a:r>
            <a:r>
              <a:rPr lang="en-US" sz="1200" u="sng" dirty="0" err="1">
                <a:solidFill>
                  <a:srgbClr val="2AAACB"/>
                </a:solidFill>
                <a:latin typeface="Raleway" pitchFamily="2" charset="77"/>
              </a:rPr>
              <a:t>eddl</a:t>
            </a:r>
            <a:r>
              <a:rPr lang="en-US" sz="1200" u="sng" dirty="0">
                <a:solidFill>
                  <a:srgbClr val="2AAACB"/>
                </a:solidFill>
                <a:latin typeface="Raleway" pitchFamily="2" charset="77"/>
              </a:rPr>
              <a:t>/</a:t>
            </a:r>
            <a:r>
              <a:rPr lang="en-US" sz="1200" u="sng" dirty="0" err="1">
                <a:solidFill>
                  <a:srgbClr val="2AAACB"/>
                </a:solidFill>
                <a:latin typeface="Raleway" pitchFamily="2" charset="77"/>
              </a:rPr>
              <a:t>index.html</a:t>
            </a:r>
            <a:endParaRPr sz="1200" dirty="0">
              <a:solidFill>
                <a:srgbClr val="2AAACB"/>
              </a:solidFill>
              <a:latin typeface="Raleway" pitchFamily="2" charset="77"/>
            </a:endParaRPr>
          </a:p>
        </p:txBody>
      </p:sp>
      <p:cxnSp>
        <p:nvCxnSpPr>
          <p:cNvPr id="324" name="Google Shape;324;p41"/>
          <p:cNvCxnSpPr/>
          <p:nvPr/>
        </p:nvCxnSpPr>
        <p:spPr>
          <a:xfrm>
            <a:off x="2797088" y="2793788"/>
            <a:ext cx="4800" cy="794700"/>
          </a:xfrm>
          <a:prstGeom prst="straightConnector1">
            <a:avLst/>
          </a:prstGeom>
          <a:noFill/>
          <a:ln w="76200" cap="flat" cmpd="sng">
            <a:solidFill>
              <a:srgbClr val="2797B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41"/>
          <p:cNvSpPr txBox="1"/>
          <p:nvPr/>
        </p:nvSpPr>
        <p:spPr>
          <a:xfrm>
            <a:off x="2861513" y="2793788"/>
            <a:ext cx="3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2797B9"/>
                </a:solidFill>
                <a:latin typeface="Raleway" pitchFamily="2" charset="77"/>
              </a:rPr>
              <a:t>GitHub</a:t>
            </a:r>
            <a:endParaRPr b="1" dirty="0">
              <a:solidFill>
                <a:srgbClr val="2797B9"/>
              </a:solidFill>
              <a:latin typeface="Raleway" pitchFamily="2" charset="77"/>
            </a:endParaRPr>
          </a:p>
        </p:txBody>
      </p:sp>
      <p:sp>
        <p:nvSpPr>
          <p:cNvPr id="326" name="Google Shape;326;p41"/>
          <p:cNvSpPr txBox="1"/>
          <p:nvPr/>
        </p:nvSpPr>
        <p:spPr>
          <a:xfrm>
            <a:off x="2861527" y="3141738"/>
            <a:ext cx="41289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1200" u="sng" dirty="0">
                <a:solidFill>
                  <a:srgbClr val="2AAACB"/>
                </a:solidFill>
                <a:latin typeface="Raleway" pitchFamily="2" charset="77"/>
              </a:rPr>
              <a:t>https://</a:t>
            </a:r>
            <a:r>
              <a:rPr lang="en-US" sz="1200" u="sng" dirty="0" err="1">
                <a:solidFill>
                  <a:srgbClr val="2AAACB"/>
                </a:solidFill>
                <a:latin typeface="Raleway" pitchFamily="2" charset="77"/>
              </a:rPr>
              <a:t>github.com</a:t>
            </a:r>
            <a:r>
              <a:rPr lang="en-US" sz="1200" u="sng" dirty="0">
                <a:solidFill>
                  <a:srgbClr val="2AAACB"/>
                </a:solidFill>
                <a:latin typeface="Raleway" pitchFamily="2" charset="77"/>
              </a:rPr>
              <a:t>/</a:t>
            </a:r>
            <a:r>
              <a:rPr lang="en-US" sz="1200" u="sng" dirty="0" err="1">
                <a:solidFill>
                  <a:srgbClr val="2AAACB"/>
                </a:solidFill>
                <a:latin typeface="Raleway" pitchFamily="2" charset="77"/>
              </a:rPr>
              <a:t>deephealthproject</a:t>
            </a:r>
            <a:r>
              <a:rPr lang="en-US" sz="1200" u="sng" dirty="0">
                <a:solidFill>
                  <a:srgbClr val="2AAACB"/>
                </a:solidFill>
                <a:latin typeface="Raleway" pitchFamily="2" charset="77"/>
              </a:rPr>
              <a:t>/</a:t>
            </a:r>
            <a:r>
              <a:rPr lang="en-US" sz="1200" u="sng" dirty="0" err="1">
                <a:solidFill>
                  <a:srgbClr val="2AAACB"/>
                </a:solidFill>
                <a:latin typeface="Raleway" pitchFamily="2" charset="77"/>
              </a:rPr>
              <a:t>eddl</a:t>
            </a:r>
            <a:endParaRPr lang="en-US" sz="1200" dirty="0">
              <a:solidFill>
                <a:srgbClr val="2AAACB"/>
              </a:solidFill>
              <a:latin typeface="Raleway" pitchFamily="2" charset="77"/>
            </a:endParaRPr>
          </a:p>
        </p:txBody>
      </p:sp>
      <p:cxnSp>
        <p:nvCxnSpPr>
          <p:cNvPr id="327" name="Google Shape;327;p41"/>
          <p:cNvCxnSpPr/>
          <p:nvPr/>
        </p:nvCxnSpPr>
        <p:spPr>
          <a:xfrm>
            <a:off x="2801900" y="3736550"/>
            <a:ext cx="4800" cy="794700"/>
          </a:xfrm>
          <a:prstGeom prst="straightConnector1">
            <a:avLst/>
          </a:prstGeom>
          <a:noFill/>
          <a:ln w="76200" cap="flat" cmpd="sng">
            <a:solidFill>
              <a:srgbClr val="55C1D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8" name="Google Shape;328;p41"/>
          <p:cNvSpPr txBox="1"/>
          <p:nvPr/>
        </p:nvSpPr>
        <p:spPr>
          <a:xfrm>
            <a:off x="2866325" y="3736550"/>
            <a:ext cx="3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5C1DB"/>
                </a:solidFill>
                <a:latin typeface="Raleway" pitchFamily="2" charset="77"/>
              </a:rPr>
              <a:t>Progress</a:t>
            </a:r>
            <a:endParaRPr b="1" dirty="0">
              <a:solidFill>
                <a:srgbClr val="55C1DB"/>
              </a:solidFill>
              <a:latin typeface="Raleway" pitchFamily="2" charset="77"/>
            </a:endParaRPr>
          </a:p>
        </p:txBody>
      </p:sp>
      <p:sp>
        <p:nvSpPr>
          <p:cNvPr id="329" name="Google Shape;329;p41"/>
          <p:cNvSpPr txBox="1"/>
          <p:nvPr/>
        </p:nvSpPr>
        <p:spPr>
          <a:xfrm>
            <a:off x="2866340" y="4084500"/>
            <a:ext cx="41289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1200" u="sng" dirty="0">
                <a:solidFill>
                  <a:srgbClr val="2AAACB"/>
                </a:solidFill>
                <a:latin typeface="Raleway" pitchFamily="2" charset="77"/>
              </a:rPr>
              <a:t>https://</a:t>
            </a:r>
            <a:r>
              <a:rPr lang="en-US" sz="1200" u="sng" dirty="0" err="1">
                <a:solidFill>
                  <a:srgbClr val="2AAACB"/>
                </a:solidFill>
                <a:latin typeface="Raleway" pitchFamily="2" charset="77"/>
              </a:rPr>
              <a:t>github.com</a:t>
            </a:r>
            <a:r>
              <a:rPr lang="en-US" sz="1200" u="sng" dirty="0">
                <a:solidFill>
                  <a:srgbClr val="2AAACB"/>
                </a:solidFill>
                <a:latin typeface="Raleway" pitchFamily="2" charset="77"/>
              </a:rPr>
              <a:t>/</a:t>
            </a:r>
            <a:r>
              <a:rPr lang="en-US" sz="1200" u="sng" dirty="0" err="1">
                <a:solidFill>
                  <a:srgbClr val="2AAACB"/>
                </a:solidFill>
                <a:latin typeface="Raleway" pitchFamily="2" charset="77"/>
              </a:rPr>
              <a:t>deephealthproject</a:t>
            </a:r>
            <a:r>
              <a:rPr lang="en-US" sz="1200" u="sng" dirty="0">
                <a:solidFill>
                  <a:srgbClr val="2AAACB"/>
                </a:solidFill>
                <a:latin typeface="Raleway" pitchFamily="2" charset="77"/>
              </a:rPr>
              <a:t>/</a:t>
            </a:r>
            <a:r>
              <a:rPr lang="en-US" sz="1200" u="sng" dirty="0" err="1">
                <a:solidFill>
                  <a:srgbClr val="2AAACB"/>
                </a:solidFill>
                <a:latin typeface="Raleway" pitchFamily="2" charset="77"/>
              </a:rPr>
              <a:t>eddl</a:t>
            </a:r>
            <a:r>
              <a:rPr lang="en-US" sz="1200" u="sng" dirty="0">
                <a:solidFill>
                  <a:srgbClr val="2AAACB"/>
                </a:solidFill>
                <a:latin typeface="Raleway" pitchFamily="2" charset="77"/>
              </a:rPr>
              <a:t>/blob/master/docs/markdown/</a:t>
            </a:r>
            <a:r>
              <a:rPr lang="en-US" sz="1200" u="sng" dirty="0" err="1">
                <a:solidFill>
                  <a:srgbClr val="2AAACB"/>
                </a:solidFill>
                <a:latin typeface="Raleway" pitchFamily="2" charset="77"/>
              </a:rPr>
              <a:t>eddl_progress.md</a:t>
            </a:r>
            <a:endParaRPr lang="en-US" sz="1200" dirty="0">
              <a:solidFill>
                <a:srgbClr val="2AAACB"/>
              </a:solidFill>
              <a:latin typeface="Raleway" pitchFamily="2" charset="77"/>
            </a:endParaRP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2"/>
          <p:cNvSpPr txBox="1">
            <a:spLocks noGrp="1"/>
          </p:cNvSpPr>
          <p:nvPr>
            <p:ph type="body" idx="1"/>
          </p:nvPr>
        </p:nvSpPr>
        <p:spPr>
          <a:xfrm>
            <a:off x="3232101" y="3290114"/>
            <a:ext cx="26877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3E61"/>
              </a:buClr>
              <a:buSzPts val="1400"/>
              <a:buNone/>
            </a:pPr>
            <a:r>
              <a:rPr lang="es-ES" dirty="0"/>
              <a:t>Salva Carrión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3E61"/>
              </a:buClr>
              <a:buSzPts val="1400"/>
              <a:buNone/>
            </a:pPr>
            <a:r>
              <a:rPr lang="en-US" dirty="0" err="1"/>
              <a:t>salcarpo@prhlt.upv.es</a:t>
            </a:r>
            <a:endParaRPr dirty="0"/>
          </a:p>
        </p:txBody>
      </p:sp>
      <p:sp>
        <p:nvSpPr>
          <p:cNvPr id="335" name="Google Shape;335;p42"/>
          <p:cNvSpPr txBox="1">
            <a:spLocks noGrp="1"/>
          </p:cNvSpPr>
          <p:nvPr>
            <p:ph type="body" idx="2"/>
          </p:nvPr>
        </p:nvSpPr>
        <p:spPr>
          <a:xfrm>
            <a:off x="2494708" y="2422007"/>
            <a:ext cx="41625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97B9"/>
              </a:buClr>
              <a:buSzPts val="3600"/>
              <a:buNone/>
            </a:pPr>
            <a:r>
              <a:rPr lang="en-US" sz="3600" dirty="0">
                <a:latin typeface="Raleway" pitchFamily="2" charset="77"/>
              </a:rPr>
              <a:t>Thank you!</a:t>
            </a:r>
            <a:endParaRPr dirty="0">
              <a:latin typeface="Raleway" pitchFamily="2" charset="7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>
            <a:spLocks noGrp="1"/>
          </p:cNvSpPr>
          <p:nvPr>
            <p:ph type="body" idx="3"/>
          </p:nvPr>
        </p:nvSpPr>
        <p:spPr>
          <a:xfrm>
            <a:off x="933449" y="819150"/>
            <a:ext cx="16929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/>
              <a:t>Contents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08" name="Google Shape;208;p27"/>
          <p:cNvCxnSpPr/>
          <p:nvPr/>
        </p:nvCxnSpPr>
        <p:spPr>
          <a:xfrm rot="10800000" flipH="1">
            <a:off x="2847740" y="1642411"/>
            <a:ext cx="3321300" cy="9900"/>
          </a:xfrm>
          <a:prstGeom prst="straightConnector1">
            <a:avLst/>
          </a:prstGeom>
          <a:noFill/>
          <a:ln w="9525" cap="flat" cmpd="sng">
            <a:solidFill>
              <a:srgbClr val="2AAAC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27"/>
          <p:cNvSpPr txBox="1"/>
          <p:nvPr/>
        </p:nvSpPr>
        <p:spPr>
          <a:xfrm>
            <a:off x="2847740" y="1182598"/>
            <a:ext cx="25719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What is EDDL?</a:t>
            </a:r>
            <a:endParaRPr sz="1200" dirty="0"/>
          </a:p>
        </p:txBody>
      </p:sp>
      <p:cxnSp>
        <p:nvCxnSpPr>
          <p:cNvPr id="210" name="Google Shape;210;p27"/>
          <p:cNvCxnSpPr/>
          <p:nvPr/>
        </p:nvCxnSpPr>
        <p:spPr>
          <a:xfrm rot="10800000" flipH="1">
            <a:off x="2847740" y="2112136"/>
            <a:ext cx="3321300" cy="9900"/>
          </a:xfrm>
          <a:prstGeom prst="straightConnector1">
            <a:avLst/>
          </a:prstGeom>
          <a:noFill/>
          <a:ln w="9525" cap="flat" cmpd="sng">
            <a:solidFill>
              <a:srgbClr val="2AAAC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" name="Google Shape;211;p27"/>
          <p:cNvSpPr txBox="1"/>
          <p:nvPr/>
        </p:nvSpPr>
        <p:spPr>
          <a:xfrm>
            <a:off x="2847740" y="1652323"/>
            <a:ext cx="275793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Deep-Learning features</a:t>
            </a:r>
            <a:endParaRPr sz="1200" dirty="0"/>
          </a:p>
        </p:txBody>
      </p:sp>
      <p:cxnSp>
        <p:nvCxnSpPr>
          <p:cNvPr id="212" name="Google Shape;212;p27"/>
          <p:cNvCxnSpPr/>
          <p:nvPr/>
        </p:nvCxnSpPr>
        <p:spPr>
          <a:xfrm rot="10800000" flipH="1">
            <a:off x="2847740" y="2571961"/>
            <a:ext cx="3321300" cy="9900"/>
          </a:xfrm>
          <a:prstGeom prst="straightConnector1">
            <a:avLst/>
          </a:prstGeom>
          <a:noFill/>
          <a:ln w="9525" cap="flat" cmpd="sng">
            <a:solidFill>
              <a:srgbClr val="2AAAC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Google Shape;213;p27"/>
          <p:cNvSpPr txBox="1"/>
          <p:nvPr/>
        </p:nvSpPr>
        <p:spPr>
          <a:xfrm>
            <a:off x="2847740" y="2112148"/>
            <a:ext cx="25719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Tensor features</a:t>
            </a:r>
            <a:endParaRPr sz="1200" dirty="0"/>
          </a:p>
        </p:txBody>
      </p:sp>
      <p:cxnSp>
        <p:nvCxnSpPr>
          <p:cNvPr id="214" name="Google Shape;214;p27"/>
          <p:cNvCxnSpPr/>
          <p:nvPr/>
        </p:nvCxnSpPr>
        <p:spPr>
          <a:xfrm rot="10800000" flipH="1">
            <a:off x="2847740" y="3049711"/>
            <a:ext cx="3321300" cy="9900"/>
          </a:xfrm>
          <a:prstGeom prst="straightConnector1">
            <a:avLst/>
          </a:prstGeom>
          <a:noFill/>
          <a:ln w="9525" cap="flat" cmpd="sng">
            <a:solidFill>
              <a:srgbClr val="2AAAC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27"/>
          <p:cNvSpPr txBox="1"/>
          <p:nvPr/>
        </p:nvSpPr>
        <p:spPr>
          <a:xfrm>
            <a:off x="2847739" y="2589898"/>
            <a:ext cx="2924907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Supported architectures</a:t>
            </a:r>
            <a:endParaRPr sz="1200" dirty="0"/>
          </a:p>
        </p:txBody>
      </p:sp>
      <p:cxnSp>
        <p:nvCxnSpPr>
          <p:cNvPr id="216" name="Google Shape;216;p27"/>
          <p:cNvCxnSpPr/>
          <p:nvPr/>
        </p:nvCxnSpPr>
        <p:spPr>
          <a:xfrm rot="10800000" flipH="1">
            <a:off x="2847740" y="3527461"/>
            <a:ext cx="3321300" cy="9900"/>
          </a:xfrm>
          <a:prstGeom prst="straightConnector1">
            <a:avLst/>
          </a:prstGeom>
          <a:noFill/>
          <a:ln w="9525" cap="flat" cmpd="sng">
            <a:solidFill>
              <a:srgbClr val="2AAAC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7" name="Google Shape;217;p27"/>
          <p:cNvSpPr txBox="1"/>
          <p:nvPr/>
        </p:nvSpPr>
        <p:spPr>
          <a:xfrm>
            <a:off x="2847740" y="3067648"/>
            <a:ext cx="25719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Installation</a:t>
            </a:r>
            <a:endParaRPr sz="1200" dirty="0"/>
          </a:p>
        </p:txBody>
      </p:sp>
      <p:sp>
        <p:nvSpPr>
          <p:cNvPr id="218" name="Google Shape;218;p27"/>
          <p:cNvSpPr txBox="1"/>
          <p:nvPr/>
        </p:nvSpPr>
        <p:spPr>
          <a:xfrm>
            <a:off x="5419640" y="2580923"/>
            <a:ext cx="7497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10</a:t>
            </a:r>
            <a:endParaRPr sz="1200" dirty="0"/>
          </a:p>
        </p:txBody>
      </p:sp>
      <p:sp>
        <p:nvSpPr>
          <p:cNvPr id="219" name="Google Shape;219;p27"/>
          <p:cNvSpPr txBox="1"/>
          <p:nvPr/>
        </p:nvSpPr>
        <p:spPr>
          <a:xfrm>
            <a:off x="5419640" y="2102248"/>
            <a:ext cx="7497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8</a:t>
            </a:r>
            <a:endParaRPr sz="1200" dirty="0"/>
          </a:p>
        </p:txBody>
      </p:sp>
      <p:sp>
        <p:nvSpPr>
          <p:cNvPr id="220" name="Google Shape;220;p27"/>
          <p:cNvSpPr txBox="1"/>
          <p:nvPr/>
        </p:nvSpPr>
        <p:spPr>
          <a:xfrm>
            <a:off x="5419640" y="1650448"/>
            <a:ext cx="7497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6</a:t>
            </a:r>
            <a:endParaRPr sz="1200"/>
          </a:p>
        </p:txBody>
      </p:sp>
      <p:sp>
        <p:nvSpPr>
          <p:cNvPr id="221" name="Google Shape;221;p27"/>
          <p:cNvSpPr txBox="1"/>
          <p:nvPr/>
        </p:nvSpPr>
        <p:spPr>
          <a:xfrm>
            <a:off x="5419640" y="1180723"/>
            <a:ext cx="7497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  <a:endParaRPr sz="1200" dirty="0"/>
          </a:p>
        </p:txBody>
      </p:sp>
      <p:sp>
        <p:nvSpPr>
          <p:cNvPr id="222" name="Google Shape;222;p27"/>
          <p:cNvSpPr txBox="1"/>
          <p:nvPr/>
        </p:nvSpPr>
        <p:spPr>
          <a:xfrm>
            <a:off x="5419640" y="3054198"/>
            <a:ext cx="7497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12</a:t>
            </a:r>
            <a:endParaRPr sz="1200" dirty="0"/>
          </a:p>
        </p:txBody>
      </p:sp>
      <p:cxnSp>
        <p:nvCxnSpPr>
          <p:cNvPr id="18" name="Google Shape;208;p27">
            <a:extLst>
              <a:ext uri="{FF2B5EF4-FFF2-40B4-BE49-F238E27FC236}">
                <a16:creationId xmlns:a16="http://schemas.microsoft.com/office/drawing/2014/main" id="{DB58B829-BF96-CE4A-97EC-98C8734F12A3}"/>
              </a:ext>
            </a:extLst>
          </p:cNvPr>
          <p:cNvCxnSpPr/>
          <p:nvPr/>
        </p:nvCxnSpPr>
        <p:spPr>
          <a:xfrm rot="10800000" flipH="1">
            <a:off x="2847740" y="3989939"/>
            <a:ext cx="3321300" cy="9900"/>
          </a:xfrm>
          <a:prstGeom prst="straightConnector1">
            <a:avLst/>
          </a:prstGeom>
          <a:noFill/>
          <a:ln w="9525" cap="flat" cmpd="sng">
            <a:solidFill>
              <a:srgbClr val="2AAAC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1;p27">
            <a:extLst>
              <a:ext uri="{FF2B5EF4-FFF2-40B4-BE49-F238E27FC236}">
                <a16:creationId xmlns:a16="http://schemas.microsoft.com/office/drawing/2014/main" id="{A2345D22-0793-A146-AED1-309652F55A77}"/>
              </a:ext>
            </a:extLst>
          </p:cNvPr>
          <p:cNvSpPr txBox="1"/>
          <p:nvPr/>
        </p:nvSpPr>
        <p:spPr>
          <a:xfrm>
            <a:off x="2847740" y="3999851"/>
            <a:ext cx="275793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1600" dirty="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Resources</a:t>
            </a:r>
            <a:endParaRPr lang="en-US" sz="1200" dirty="0"/>
          </a:p>
        </p:txBody>
      </p:sp>
      <p:sp>
        <p:nvSpPr>
          <p:cNvPr id="30" name="Google Shape;220;p27">
            <a:extLst>
              <a:ext uri="{FF2B5EF4-FFF2-40B4-BE49-F238E27FC236}">
                <a16:creationId xmlns:a16="http://schemas.microsoft.com/office/drawing/2014/main" id="{E1D85626-F501-C44F-8848-B8042C9AB8F9}"/>
              </a:ext>
            </a:extLst>
          </p:cNvPr>
          <p:cNvSpPr txBox="1"/>
          <p:nvPr/>
        </p:nvSpPr>
        <p:spPr>
          <a:xfrm>
            <a:off x="5419640" y="3997976"/>
            <a:ext cx="7497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16</a:t>
            </a:r>
            <a:endParaRPr sz="1200" dirty="0"/>
          </a:p>
        </p:txBody>
      </p:sp>
      <p:sp>
        <p:nvSpPr>
          <p:cNvPr id="31" name="Google Shape;221;p27">
            <a:extLst>
              <a:ext uri="{FF2B5EF4-FFF2-40B4-BE49-F238E27FC236}">
                <a16:creationId xmlns:a16="http://schemas.microsoft.com/office/drawing/2014/main" id="{2B73F5BC-21E8-D44D-BBE4-BB7159804EA3}"/>
              </a:ext>
            </a:extLst>
          </p:cNvPr>
          <p:cNvSpPr txBox="1"/>
          <p:nvPr/>
        </p:nvSpPr>
        <p:spPr>
          <a:xfrm>
            <a:off x="5419640" y="3528251"/>
            <a:ext cx="7497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14</a:t>
            </a:r>
            <a:endParaRPr sz="1200" dirty="0"/>
          </a:p>
        </p:txBody>
      </p:sp>
      <p:sp>
        <p:nvSpPr>
          <p:cNvPr id="34" name="Google Shape;211;p27">
            <a:extLst>
              <a:ext uri="{FF2B5EF4-FFF2-40B4-BE49-F238E27FC236}">
                <a16:creationId xmlns:a16="http://schemas.microsoft.com/office/drawing/2014/main" id="{F022611E-6577-4B40-BDA3-EE9964607980}"/>
              </a:ext>
            </a:extLst>
          </p:cNvPr>
          <p:cNvSpPr txBox="1"/>
          <p:nvPr/>
        </p:nvSpPr>
        <p:spPr>
          <a:xfrm>
            <a:off x="2847740" y="3557207"/>
            <a:ext cx="275793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1600" dirty="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Documentation</a:t>
            </a:r>
            <a:endParaRPr lang="en-US" sz="1200" dirty="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>
            <a:spLocks noGrp="1"/>
          </p:cNvSpPr>
          <p:nvPr>
            <p:ph type="title"/>
          </p:nvPr>
        </p:nvSpPr>
        <p:spPr>
          <a:xfrm>
            <a:off x="2190878" y="2220040"/>
            <a:ext cx="4762244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EDDL?</a:t>
            </a:r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>
            <a:spLocks noGrp="1"/>
          </p:cNvSpPr>
          <p:nvPr>
            <p:ph type="body" idx="3"/>
          </p:nvPr>
        </p:nvSpPr>
        <p:spPr>
          <a:xfrm>
            <a:off x="933448" y="819138"/>
            <a:ext cx="55239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dirty="0"/>
              <a:t>What is EDDL?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4" name="Google Shape;234;p29"/>
          <p:cNvSpPr txBox="1">
            <a:spLocks noGrp="1"/>
          </p:cNvSpPr>
          <p:nvPr>
            <p:ph type="body" idx="4"/>
          </p:nvPr>
        </p:nvSpPr>
        <p:spPr>
          <a:xfrm>
            <a:off x="933456" y="1256240"/>
            <a:ext cx="4163400" cy="2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AACB"/>
              </a:buClr>
              <a:buSzPts val="1000"/>
              <a:buNone/>
            </a:pPr>
            <a:r>
              <a:rPr lang="en-US" dirty="0"/>
              <a:t>European Distributed Deep Learning Library</a:t>
            </a:r>
            <a:endParaRPr dirty="0"/>
          </a:p>
        </p:txBody>
      </p:sp>
      <p:sp>
        <p:nvSpPr>
          <p:cNvPr id="235" name="Google Shape;235;p29"/>
          <p:cNvSpPr txBox="1">
            <a:spLocks noGrp="1"/>
          </p:cNvSpPr>
          <p:nvPr>
            <p:ph type="body" idx="1"/>
          </p:nvPr>
        </p:nvSpPr>
        <p:spPr>
          <a:xfrm>
            <a:off x="933450" y="1653275"/>
            <a:ext cx="5843400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2250">
              <a:lnSpc>
                <a:spcPct val="150000"/>
              </a:lnSpc>
              <a:spcBef>
                <a:spcPts val="0"/>
              </a:spcBef>
              <a:buSzPts val="1900"/>
            </a:pPr>
            <a:r>
              <a:rPr lang="en-US" sz="1400" dirty="0"/>
              <a:t>Open-source library that provides two high-level features:</a:t>
            </a:r>
          </a:p>
          <a:p>
            <a:pPr marL="685800" lvl="1" indent="-222250">
              <a:lnSpc>
                <a:spcPct val="150000"/>
              </a:lnSpc>
              <a:spcBef>
                <a:spcPts val="0"/>
              </a:spcBef>
              <a:buSzPts val="1900"/>
            </a:pPr>
            <a:r>
              <a:rPr lang="en-US" sz="1200" dirty="0"/>
              <a:t>Distributed Deep Learning</a:t>
            </a:r>
          </a:p>
          <a:p>
            <a:pPr marL="685800" lvl="1" indent="-222250">
              <a:lnSpc>
                <a:spcPct val="150000"/>
              </a:lnSpc>
              <a:spcBef>
                <a:spcPts val="0"/>
              </a:spcBef>
              <a:buSzPts val="1900"/>
            </a:pPr>
            <a:r>
              <a:rPr lang="en-US" sz="1200" dirty="0"/>
              <a:t>Tensor computation</a:t>
            </a:r>
          </a:p>
          <a:p>
            <a:pPr marL="228600" indent="-222250">
              <a:lnSpc>
                <a:spcPct val="150000"/>
              </a:lnSpc>
              <a:spcBef>
                <a:spcPts val="0"/>
              </a:spcBef>
              <a:buSzPts val="1900"/>
            </a:pPr>
            <a:r>
              <a:rPr lang="en-US" sz="1400" dirty="0"/>
              <a:t>API for C++ and Python</a:t>
            </a:r>
          </a:p>
        </p:txBody>
      </p:sp>
      <p:sp>
        <p:nvSpPr>
          <p:cNvPr id="236" name="Google Shape;236;p29"/>
          <p:cNvSpPr txBox="1">
            <a:spLocks noGrp="1"/>
          </p:cNvSpPr>
          <p:nvPr>
            <p:ph type="body" idx="1"/>
          </p:nvPr>
        </p:nvSpPr>
        <p:spPr>
          <a:xfrm>
            <a:off x="933449" y="3532176"/>
            <a:ext cx="6341993" cy="104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/>
            <a:r>
              <a:rPr lang="en-US" dirty="0"/>
              <a:t>Hardware transparency support for CPU, GPU and FPGA</a:t>
            </a:r>
          </a:p>
          <a:p>
            <a:pPr marL="228600" lvl="0" indent="-228600"/>
            <a:r>
              <a:rPr lang="en-US" dirty="0"/>
              <a:t>Support for Clusters, Clouds and containerized platforms</a:t>
            </a:r>
          </a:p>
          <a:p>
            <a:pPr marL="228600" lvl="0" indent="-228600"/>
            <a:r>
              <a:rPr lang="en-US" dirty="0"/>
              <a:t>Framework interoperability</a:t>
            </a:r>
          </a:p>
        </p:txBody>
      </p:sp>
      <p:cxnSp>
        <p:nvCxnSpPr>
          <p:cNvPr id="237" name="Google Shape;237;p29"/>
          <p:cNvCxnSpPr/>
          <p:nvPr/>
        </p:nvCxnSpPr>
        <p:spPr>
          <a:xfrm rot="10800000" flipH="1">
            <a:off x="933450" y="3422950"/>
            <a:ext cx="3098100" cy="9900"/>
          </a:xfrm>
          <a:prstGeom prst="straightConnector1">
            <a:avLst/>
          </a:prstGeom>
          <a:noFill/>
          <a:ln w="76200" cap="flat" cmpd="sng">
            <a:solidFill>
              <a:srgbClr val="2AAAC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" name="Google Shape;238;p29"/>
          <p:cNvSpPr txBox="1"/>
          <p:nvPr/>
        </p:nvSpPr>
        <p:spPr>
          <a:xfrm>
            <a:off x="933450" y="3023550"/>
            <a:ext cx="308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2AAACB"/>
                </a:solidFill>
              </a:rPr>
              <a:t>Key benefits</a:t>
            </a:r>
            <a:endParaRPr b="1">
              <a:solidFill>
                <a:srgbClr val="2AAACB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>
            <a:spLocks noGrp="1"/>
          </p:cNvSpPr>
          <p:nvPr>
            <p:ph type="title"/>
          </p:nvPr>
        </p:nvSpPr>
        <p:spPr>
          <a:xfrm>
            <a:off x="2190878" y="2220040"/>
            <a:ext cx="47622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Deep-learning features</a:t>
            </a:r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>
            <a:spLocks noGrp="1"/>
          </p:cNvSpPr>
          <p:nvPr>
            <p:ph type="body" idx="3"/>
          </p:nvPr>
        </p:nvSpPr>
        <p:spPr>
          <a:xfrm>
            <a:off x="933448" y="819138"/>
            <a:ext cx="55239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dirty="0"/>
              <a:t>Deep-learning features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0" name="Google Shape;250;p31"/>
          <p:cNvSpPr txBox="1">
            <a:spLocks noGrp="1"/>
          </p:cNvSpPr>
          <p:nvPr>
            <p:ph type="body" idx="4"/>
          </p:nvPr>
        </p:nvSpPr>
        <p:spPr>
          <a:xfrm>
            <a:off x="933456" y="1256240"/>
            <a:ext cx="4163400" cy="2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AACB"/>
              </a:buClr>
              <a:buSzPts val="1000"/>
              <a:buNone/>
            </a:pPr>
            <a:r>
              <a:rPr lang="en-US" dirty="0"/>
              <a:t>Layers supported</a:t>
            </a:r>
            <a:endParaRPr dirty="0"/>
          </a:p>
        </p:txBody>
      </p:sp>
      <p:sp>
        <p:nvSpPr>
          <p:cNvPr id="251" name="Google Shape;251;p31"/>
          <p:cNvSpPr txBox="1">
            <a:spLocks noGrp="1"/>
          </p:cNvSpPr>
          <p:nvPr>
            <p:ph type="body" idx="1"/>
          </p:nvPr>
        </p:nvSpPr>
        <p:spPr>
          <a:xfrm>
            <a:off x="933450" y="1653275"/>
            <a:ext cx="7506600" cy="27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/>
              <a:t>All the main deep-learning operations are supported (See </a:t>
            </a:r>
            <a:r>
              <a:rPr lang="en-US" sz="1400" u="sng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sz="1400" dirty="0"/>
              <a:t>):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400" b="1" dirty="0"/>
              <a:t>Core layers: </a:t>
            </a:r>
            <a:r>
              <a:rPr lang="en-US" sz="1400" dirty="0"/>
              <a:t>Dense, Dropout, Select, </a:t>
            </a:r>
            <a:r>
              <a:rPr lang="en-US" sz="1400" dirty="0" err="1"/>
              <a:t>Concat</a:t>
            </a:r>
            <a:r>
              <a:rPr lang="en-US" sz="1400" dirty="0"/>
              <a:t>, Broadcasting,…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400" b="1" dirty="0"/>
              <a:t>Activations: </a:t>
            </a:r>
            <a:r>
              <a:rPr lang="en-US" sz="1400" dirty="0" err="1"/>
              <a:t>ReLU</a:t>
            </a:r>
            <a:r>
              <a:rPr lang="en-US" sz="1400" dirty="0"/>
              <a:t>, </a:t>
            </a:r>
            <a:r>
              <a:rPr lang="en-US" sz="1400" dirty="0" err="1"/>
              <a:t>Softmax</a:t>
            </a:r>
            <a:r>
              <a:rPr lang="en-US" sz="1400" dirty="0"/>
              <a:t>, Sigmoid,…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400" b="1" dirty="0"/>
              <a:t>Convolutions &amp; </a:t>
            </a:r>
            <a:r>
              <a:rPr lang="en-US" sz="1400" b="1" dirty="0" err="1"/>
              <a:t>Poolings</a:t>
            </a:r>
            <a:r>
              <a:rPr lang="en-US" sz="1400" b="1" dirty="0"/>
              <a:t>: </a:t>
            </a:r>
            <a:r>
              <a:rPr lang="en-US" sz="1400" dirty="0"/>
              <a:t>conv, pool, </a:t>
            </a:r>
            <a:r>
              <a:rPr lang="en-US" sz="1400" dirty="0" err="1"/>
              <a:t>upsampling</a:t>
            </a:r>
            <a:r>
              <a:rPr lang="en-US" sz="1400" dirty="0"/>
              <a:t>, transposed,… (1d, 2d, 3d)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400" b="1" dirty="0"/>
              <a:t>Recurrent: </a:t>
            </a:r>
            <a:r>
              <a:rPr lang="en-US" sz="1400" dirty="0"/>
              <a:t>RNN, LSTM, GRU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400" b="1" dirty="0"/>
              <a:t>Normalization: </a:t>
            </a:r>
            <a:r>
              <a:rPr lang="en-US" sz="1400" dirty="0" err="1"/>
              <a:t>BatchNorm</a:t>
            </a:r>
            <a:r>
              <a:rPr lang="en-US" sz="1400" dirty="0"/>
              <a:t>, </a:t>
            </a:r>
            <a:r>
              <a:rPr lang="en-US" sz="1400" dirty="0" err="1"/>
              <a:t>LayerNorm</a:t>
            </a:r>
            <a:r>
              <a:rPr lang="en-US" sz="1400" dirty="0"/>
              <a:t>, </a:t>
            </a:r>
            <a:r>
              <a:rPr lang="en-US" sz="1400" dirty="0" err="1"/>
              <a:t>GroupNorm</a:t>
            </a:r>
            <a:r>
              <a:rPr lang="en-US" sz="1400" dirty="0"/>
              <a:t>,…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400" b="1" dirty="0"/>
              <a:t>Tensor operators: </a:t>
            </a:r>
            <a:r>
              <a:rPr lang="en-US" sz="1400" dirty="0"/>
              <a:t>Max, Min, Sum, Mean, Equal,…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400" b="1" dirty="0"/>
              <a:t>Data transformation &amp; Augmentation*: </a:t>
            </a:r>
            <a:r>
              <a:rPr lang="en-US" sz="1400" dirty="0"/>
              <a:t>Crop, Rotate, Flip, Pad, Cutout,…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endParaRPr sz="1400" dirty="0">
              <a:solidFill>
                <a:srgbClr val="2AAACB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>
            <a:spLocks noGrp="1"/>
          </p:cNvSpPr>
          <p:nvPr>
            <p:ph type="title"/>
          </p:nvPr>
        </p:nvSpPr>
        <p:spPr>
          <a:xfrm>
            <a:off x="2190878" y="2220040"/>
            <a:ext cx="47622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Tensor features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1115869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>
            <a:spLocks noGrp="1"/>
          </p:cNvSpPr>
          <p:nvPr>
            <p:ph type="body" idx="3"/>
          </p:nvPr>
        </p:nvSpPr>
        <p:spPr>
          <a:xfrm>
            <a:off x="933448" y="819138"/>
            <a:ext cx="55239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dirty="0"/>
              <a:t>Tensor features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0" name="Google Shape;250;p31"/>
          <p:cNvSpPr txBox="1">
            <a:spLocks noGrp="1"/>
          </p:cNvSpPr>
          <p:nvPr>
            <p:ph type="body" idx="4"/>
          </p:nvPr>
        </p:nvSpPr>
        <p:spPr>
          <a:xfrm>
            <a:off x="933456" y="1256240"/>
            <a:ext cx="4163400" cy="2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AACB"/>
              </a:buClr>
              <a:buSzPts val="1000"/>
              <a:buNone/>
            </a:pPr>
            <a:r>
              <a:rPr lang="en-US" dirty="0"/>
              <a:t>Operations supported</a:t>
            </a:r>
            <a:endParaRPr dirty="0"/>
          </a:p>
        </p:txBody>
      </p:sp>
      <p:sp>
        <p:nvSpPr>
          <p:cNvPr id="251" name="Google Shape;251;p31"/>
          <p:cNvSpPr txBox="1">
            <a:spLocks noGrp="1"/>
          </p:cNvSpPr>
          <p:nvPr>
            <p:ph type="body" idx="1"/>
          </p:nvPr>
        </p:nvSpPr>
        <p:spPr>
          <a:xfrm>
            <a:off x="933450" y="1653275"/>
            <a:ext cx="7506600" cy="27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/>
              <a:t>All the main tensor operations are supported (See </a:t>
            </a:r>
            <a:r>
              <a:rPr lang="en-US" sz="1400" u="sng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sz="1400" dirty="0"/>
              <a:t>):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400" b="1" dirty="0"/>
              <a:t>Array creation: </a:t>
            </a:r>
            <a:r>
              <a:rPr lang="en-US" sz="1400" dirty="0"/>
              <a:t>ones, zeros, </a:t>
            </a:r>
            <a:r>
              <a:rPr lang="en-US" sz="1400" dirty="0" err="1"/>
              <a:t>arange</a:t>
            </a:r>
            <a:r>
              <a:rPr lang="en-US" sz="1400" dirty="0"/>
              <a:t>, </a:t>
            </a:r>
            <a:r>
              <a:rPr lang="en-US" sz="1400" dirty="0" err="1"/>
              <a:t>linespace</a:t>
            </a:r>
            <a:r>
              <a:rPr lang="en-US" sz="1400" dirty="0"/>
              <a:t>, </a:t>
            </a:r>
            <a:r>
              <a:rPr lang="en-US" sz="1400" dirty="0" err="1"/>
              <a:t>randn</a:t>
            </a:r>
            <a:r>
              <a:rPr lang="en-US" sz="1400" dirty="0"/>
              <a:t>, clone,…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400" b="1" dirty="0"/>
              <a:t>Array manipulation: </a:t>
            </a:r>
            <a:r>
              <a:rPr lang="en-US" sz="1400" dirty="0"/>
              <a:t>reshape, permute, un/squeeze, </a:t>
            </a:r>
            <a:r>
              <a:rPr lang="en-US" sz="1400" dirty="0" err="1"/>
              <a:t>concat</a:t>
            </a:r>
            <a:r>
              <a:rPr lang="en-US" sz="1400" dirty="0"/>
              <a:t>, stack, tile, broadcast…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400" b="1" dirty="0"/>
              <a:t>Image manipulation: </a:t>
            </a:r>
            <a:r>
              <a:rPr lang="en-US" sz="1400" dirty="0"/>
              <a:t>Crop, Scale, Rotate, Pad, Flip,… (+ </a:t>
            </a:r>
            <a:r>
              <a:rPr lang="en-US" sz="1400" dirty="0" err="1"/>
              <a:t>randoms</a:t>
            </a:r>
            <a:r>
              <a:rPr lang="en-US" sz="1400" dirty="0"/>
              <a:t>) 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400" b="1" dirty="0"/>
              <a:t>Indexing routines: </a:t>
            </a:r>
            <a:r>
              <a:rPr lang="en-US" sz="1400" dirty="0"/>
              <a:t>nonzero, where, select, permute, expand,…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400" b="1" dirty="0"/>
              <a:t>Input/Output: </a:t>
            </a:r>
            <a:r>
              <a:rPr lang="en-US" sz="1400" dirty="0"/>
              <a:t>load, save, </a:t>
            </a:r>
            <a:r>
              <a:rPr lang="en-US" sz="1400" dirty="0" err="1"/>
              <a:t>load_partial</a:t>
            </a:r>
            <a:r>
              <a:rPr lang="en-US" sz="1400" dirty="0"/>
              <a:t>,…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400" b="1" dirty="0"/>
              <a:t>Linear Algebra: </a:t>
            </a:r>
            <a:r>
              <a:rPr lang="en-US" sz="1400" dirty="0"/>
              <a:t>Interpolate, Norm, Trace, 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400" b="1" dirty="0"/>
              <a:t>Logical functions: </a:t>
            </a:r>
            <a:r>
              <a:rPr lang="en-US" sz="1400" dirty="0"/>
              <a:t>all, any, </a:t>
            </a:r>
            <a:r>
              <a:rPr lang="en-US" sz="1400" dirty="0" err="1"/>
              <a:t>isclose</a:t>
            </a:r>
            <a:r>
              <a:rPr lang="en-US" sz="1400" dirty="0"/>
              <a:t>, </a:t>
            </a:r>
            <a:r>
              <a:rPr lang="en-US" sz="1400" dirty="0" err="1"/>
              <a:t>isinf</a:t>
            </a:r>
            <a:r>
              <a:rPr lang="en-US" sz="1400" dirty="0"/>
              <a:t>, </a:t>
            </a:r>
            <a:r>
              <a:rPr lang="en-US" sz="1400" dirty="0" err="1"/>
              <a:t>logical_and</a:t>
            </a:r>
            <a:r>
              <a:rPr lang="en-US" sz="1400" dirty="0"/>
              <a:t>, </a:t>
            </a:r>
            <a:r>
              <a:rPr lang="en-US" sz="1400" dirty="0" err="1"/>
              <a:t>logical_or</a:t>
            </a:r>
            <a:r>
              <a:rPr lang="en-US" sz="1400" dirty="0"/>
              <a:t>,…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400" b="1" dirty="0"/>
              <a:t>Mathematical functions: </a:t>
            </a:r>
            <a:r>
              <a:rPr lang="en-US" sz="1400" dirty="0"/>
              <a:t>abs, cos, clamp, log, add, </a:t>
            </a:r>
            <a:r>
              <a:rPr lang="en-US" sz="1400" dirty="0" err="1"/>
              <a:t>mult</a:t>
            </a:r>
            <a:r>
              <a:rPr lang="en-US" sz="1400" dirty="0"/>
              <a:t>, max, min,…</a:t>
            </a:r>
          </a:p>
        </p:txBody>
      </p:sp>
    </p:spTree>
    <p:extLst>
      <p:ext uri="{BB962C8B-B14F-4D97-AF65-F5344CB8AC3E}">
        <p14:creationId xmlns:p14="http://schemas.microsoft.com/office/powerpoint/2010/main" val="3604486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>
            <a:spLocks noGrp="1"/>
          </p:cNvSpPr>
          <p:nvPr>
            <p:ph type="title"/>
          </p:nvPr>
        </p:nvSpPr>
        <p:spPr>
          <a:xfrm>
            <a:off x="2190878" y="2220040"/>
            <a:ext cx="47622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Supported</a:t>
            </a:r>
            <a:r>
              <a:rPr lang="es-ES" dirty="0"/>
              <a:t> </a:t>
            </a:r>
            <a:r>
              <a:rPr lang="es-ES" dirty="0" err="1"/>
              <a:t>architectures</a:t>
            </a:r>
            <a:endParaRPr dirty="0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Diseño personalizado">
  <a:themeElements>
    <a:clrScheme name="Personalizado 3">
      <a:dk1>
        <a:srgbClr val="000000"/>
      </a:dk1>
      <a:lt1>
        <a:srgbClr val="A9E0ED"/>
      </a:lt1>
      <a:dk2>
        <a:srgbClr val="155073"/>
      </a:dk2>
      <a:lt2>
        <a:srgbClr val="BFBFBF"/>
      </a:lt2>
      <a:accent1>
        <a:srgbClr val="004B62"/>
      </a:accent1>
      <a:accent2>
        <a:srgbClr val="22957B"/>
      </a:accent2>
      <a:accent3>
        <a:srgbClr val="C5E041"/>
      </a:accent3>
      <a:accent4>
        <a:srgbClr val="FEE419"/>
      </a:accent4>
      <a:accent5>
        <a:srgbClr val="FD7F00"/>
      </a:accent5>
      <a:accent6>
        <a:srgbClr val="EE3B4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516</Words>
  <Application>Microsoft Macintosh PowerPoint</Application>
  <PresentationFormat>On-screen Show (16:9)</PresentationFormat>
  <Paragraphs>96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Raleway</vt:lpstr>
      <vt:lpstr>Raleway Light</vt:lpstr>
      <vt:lpstr>Raleway SemiBold</vt:lpstr>
      <vt:lpstr>Calibri</vt:lpstr>
      <vt:lpstr>Raleway Medium</vt:lpstr>
      <vt:lpstr>Arial</vt:lpstr>
      <vt:lpstr>Raleway Black</vt:lpstr>
      <vt:lpstr>Lato</vt:lpstr>
      <vt:lpstr>Diseño personalizado</vt:lpstr>
      <vt:lpstr>EDDL</vt:lpstr>
      <vt:lpstr>PowerPoint Presentation</vt:lpstr>
      <vt:lpstr>What is EDDL?</vt:lpstr>
      <vt:lpstr>PowerPoint Presentation</vt:lpstr>
      <vt:lpstr>Deep-learning features</vt:lpstr>
      <vt:lpstr>PowerPoint Presentation</vt:lpstr>
      <vt:lpstr>Tensor features</vt:lpstr>
      <vt:lpstr>PowerPoint Presentation</vt:lpstr>
      <vt:lpstr>Supported architectures</vt:lpstr>
      <vt:lpstr>PowerPoint Presentation</vt:lpstr>
      <vt:lpstr>Installation</vt:lpstr>
      <vt:lpstr>PowerPoint Presentation</vt:lpstr>
      <vt:lpstr>Documentation</vt:lpstr>
      <vt:lpstr>PowerPoint Presentation</vt:lpstr>
      <vt:lpstr>Resources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EDDL</dc:title>
  <cp:lastModifiedBy>SALVADOR CARRIÓN PONZ</cp:lastModifiedBy>
  <cp:revision>7</cp:revision>
  <dcterms:modified xsi:type="dcterms:W3CDTF">2022-01-10T15:46:32Z</dcterms:modified>
</cp:coreProperties>
</file>