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33"/>
  </p:notesMasterIdLst>
  <p:handoutMasterIdLst>
    <p:handoutMasterId r:id="rId34"/>
  </p:handoutMasterIdLst>
  <p:sldIdLst>
    <p:sldId id="256" r:id="rId3"/>
    <p:sldId id="366" r:id="rId4"/>
    <p:sldId id="352" r:id="rId5"/>
    <p:sldId id="257" r:id="rId6"/>
    <p:sldId id="353" r:id="rId7"/>
    <p:sldId id="349" r:id="rId8"/>
    <p:sldId id="354" r:id="rId9"/>
    <p:sldId id="373" r:id="rId10"/>
    <p:sldId id="374" r:id="rId11"/>
    <p:sldId id="376" r:id="rId12"/>
    <p:sldId id="379" r:id="rId13"/>
    <p:sldId id="377" r:id="rId14"/>
    <p:sldId id="381" r:id="rId15"/>
    <p:sldId id="378" r:id="rId16"/>
    <p:sldId id="383" r:id="rId17"/>
    <p:sldId id="382" r:id="rId18"/>
    <p:sldId id="355" r:id="rId19"/>
    <p:sldId id="375" r:id="rId20"/>
    <p:sldId id="356" r:id="rId21"/>
    <p:sldId id="360" r:id="rId22"/>
    <p:sldId id="362" r:id="rId23"/>
    <p:sldId id="361" r:id="rId24"/>
    <p:sldId id="363" r:id="rId25"/>
    <p:sldId id="368" r:id="rId26"/>
    <p:sldId id="370" r:id="rId27"/>
    <p:sldId id="369" r:id="rId28"/>
    <p:sldId id="364" r:id="rId29"/>
    <p:sldId id="371" r:id="rId30"/>
    <p:sldId id="384" r:id="rId31"/>
    <p:sldId id="348" r:id="rId3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Morew" initials="N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F5A300"/>
    <a:srgbClr val="941100"/>
    <a:srgbClr val="FDCA00"/>
    <a:srgbClr val="E9503E"/>
    <a:srgbClr val="B5B5B5"/>
    <a:srgbClr val="312C8C"/>
    <a:srgbClr val="E3AE95"/>
    <a:srgbClr val="1CE3B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4" autoAdjust="0"/>
    <p:restoredTop sz="90909" autoAdjust="0"/>
  </p:normalViewPr>
  <p:slideViewPr>
    <p:cSldViewPr snapToObjects="1">
      <p:cViewPr varScale="1">
        <p:scale>
          <a:sx n="95" d="100"/>
          <a:sy n="95" d="100"/>
        </p:scale>
        <p:origin x="192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Communication trend along the time between two threads</a:t>
            </a:r>
          </a:p>
        </c:rich>
      </c:tx>
      <c:layout>
        <c:manualLayout>
          <c:xMode val="edge"/>
          <c:yMode val="edge"/>
          <c:x val="0.147451526186345"/>
          <c:y val="0.02100840336134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Communication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8.0</c:v>
                </c:pt>
                <c:pt idx="5">
                  <c:v>11.0</c:v>
                </c:pt>
                <c:pt idx="6">
                  <c:v>10.0</c:v>
                </c:pt>
                <c:pt idx="7">
                  <c:v>14.0</c:v>
                </c:pt>
                <c:pt idx="8">
                  <c:v>17.0</c:v>
                </c:pt>
                <c:pt idx="9">
                  <c:v>19.0</c:v>
                </c:pt>
                <c:pt idx="10">
                  <c:v>20.0</c:v>
                </c:pt>
                <c:pt idx="11">
                  <c:v>23.0</c:v>
                </c:pt>
                <c:pt idx="12">
                  <c:v>24.0</c:v>
                </c:pt>
                <c:pt idx="13">
                  <c:v>27.0</c:v>
                </c:pt>
                <c:pt idx="14">
                  <c:v>29.0</c:v>
                </c:pt>
                <c:pt idx="15">
                  <c:v>30.0</c:v>
                </c:pt>
                <c:pt idx="16">
                  <c:v>31.0</c:v>
                </c:pt>
                <c:pt idx="17">
                  <c:v>34.0</c:v>
                </c:pt>
                <c:pt idx="18">
                  <c:v>37.0</c:v>
                </c:pt>
                <c:pt idx="19">
                  <c:v>39.0</c:v>
                </c:pt>
                <c:pt idx="20">
                  <c:v>40.0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6493936"/>
        <c:axId val="744293232"/>
      </c:scatterChart>
      <c:valAx>
        <c:axId val="81649393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Time</a:t>
                </a:r>
              </a:p>
            </c:rich>
          </c:tx>
          <c:layout>
            <c:manualLayout>
              <c:xMode val="edge"/>
              <c:yMode val="edge"/>
              <c:x val="0.464544813254275"/>
              <c:y val="0.8629759299781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293232"/>
        <c:crosses val="autoZero"/>
        <c:crossBetween val="midCat"/>
      </c:valAx>
      <c:valAx>
        <c:axId val="7442932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Communication</a:t>
                </a:r>
                <a:r>
                  <a:rPr lang="en-US" sz="1200" b="1" baseline="0"/>
                  <a:t> </a:t>
                </a:r>
                <a:endParaRPr lang="en-US" sz="1200" b="1"/>
              </a:p>
            </c:rich>
          </c:tx>
          <c:layout>
            <c:manualLayout>
              <c:xMode val="edge"/>
              <c:yMode val="edge"/>
              <c:x val="0.0193704600484261"/>
              <c:y val="0.25819845276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493936"/>
        <c:crosses val="autoZero"/>
        <c:crossBetween val="midCat"/>
      </c:valAx>
      <c:spPr>
        <a:solidFill>
          <a:schemeClr val="bg1"/>
        </a:solidFill>
        <a:ln>
          <a:noFill/>
        </a:ln>
        <a:effectLst>
          <a:glow rad="469900">
            <a:schemeClr val="accent5">
              <a:lumMod val="40000"/>
              <a:lumOff val="60000"/>
            </a:schemeClr>
          </a:glow>
        </a:effectLst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74BB652D-7810-496D-A2FA-D61220BB433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photo</a:t>
            </a:r>
            <a:r>
              <a:rPr lang="en-US" baseline="0" dirty="0" smtClean="0"/>
              <a:t> instead of the text in the white area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7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OS: The mapping performed by the operating system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Compact: Performs a round-robin scheduling of threads to PUs 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Neighboring threads are placed close to each other in the memory hierarchy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Scatter: Represents the opposite of Compact 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Neighboring threads are placed far from each other in the hierarchy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Locality: Mapping threads that communicate frequently close to each other in the memory hierarchy 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Different algorithms e.g., Matrices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Distance: Represents the opposite of Locality, placing threads that communicate far apart in the memory hierarchy 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5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15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72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9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8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05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color of photo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719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590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201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51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5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54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photos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8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</a:t>
            </a:r>
            <a:r>
              <a:rPr lang="en-US" dirty="0" err="1" smtClean="0"/>
              <a:t>OpenMp</a:t>
            </a:r>
            <a:r>
              <a:rPr lang="en-US" dirty="0" smtClean="0"/>
              <a:t> book page 8-10</a:t>
            </a:r>
          </a:p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7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1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</a:t>
            </a:r>
            <a:r>
              <a:rPr lang="en-US" baseline="0" dirty="0" smtClean="0"/>
              <a:t> the photo font size and colors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6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POPMP: proposed </a:t>
            </a:r>
            <a:r>
              <a:rPr lang="en-US" dirty="0" err="1" smtClean="0"/>
              <a:t>openmp</a:t>
            </a:r>
            <a:r>
              <a:rPr lang="en-US" baseline="0" dirty="0" smtClean="0"/>
              <a:t> profiling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8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6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the application memory access regularity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To help hardware </a:t>
            </a:r>
            <a:r>
              <a:rPr lang="en-US" dirty="0" err="1" smtClean="0"/>
              <a:t>prefetcher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spatial locality 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To help minimize the amount of unused data transferred between memory and cache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Minimize the amount of cache space occupied by unused data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temporal locality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By suggesting ways to reuse data while it remains in the cache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Hide memory access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By adding </a:t>
            </a:r>
            <a:r>
              <a:rPr lang="en-US" dirty="0" err="1" smtClean="0"/>
              <a:t>prefetch</a:t>
            </a:r>
            <a:r>
              <a:rPr lang="en-US" dirty="0" smtClean="0"/>
              <a:t> instructions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F970E4-9540-437D-B70A-0A41E70CE984}" type="datetime4">
              <a:rPr lang="de-DE" smtClean="0"/>
              <a:t>19. January 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15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Nicolas Morew  |  </a:t>
            </a:r>
            <a:fld id="{9680D854-CFDE-4FFD-A259-797271CB0AC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4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Nicolas Morew  |  </a:t>
            </a:r>
            <a:fld id="{9680D854-CFDE-4FFD-A259-797271CB0AC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8907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98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001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68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90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8179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431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	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12.01.2017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Programming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Ehsan Amiryousefi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1E003859-66D6-4A75-8D18-F6DA5B9581D0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Programming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Ehsan Amiryousefi 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6E51CBC7-B44B-49AE-9E17-914E28B00C7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19.01.17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Faculty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Computer Science  |  Parallel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Programming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Nicolas Morew  |  </a:t>
            </a:r>
            <a:fld id="{13D8EA07-9DA5-4D94-BE27-F739E88EC79F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paratools.com/threadspotter" TargetMode="External"/><Relationship Id="rId3" Type="http://schemas.openxmlformats.org/officeDocument/2006/relationships/hyperlink" Target="ftp://ftp.paratools.com/threadspotter/documentation/ParaTools_TS_tutorial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tools.com/threadspotter" TargetMode="External"/><Relationship Id="rId4" Type="http://schemas.openxmlformats.org/officeDocument/2006/relationships/hyperlink" Target="ftp://ftp.paratools.com/threadspotter/documentation/ParaTools_TS_tutorial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Ehsan Amiryousefi</a:t>
            </a:r>
            <a:endParaRPr lang="de-DE" dirty="0"/>
          </a:p>
          <a:p>
            <a:r>
              <a:rPr lang="de-DE" dirty="0"/>
              <a:t>Supervisor: Dr. Ali </a:t>
            </a:r>
            <a:r>
              <a:rPr lang="de-DE" dirty="0" err="1"/>
              <a:t>Jannesari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Integrating </a:t>
            </a:r>
            <a:r>
              <a:rPr lang="en-US" b="0" dirty="0" smtClean="0"/>
              <a:t>Temporal </a:t>
            </a:r>
            <a:r>
              <a:rPr lang="en-US" b="0" dirty="0"/>
              <a:t>I</a:t>
            </a:r>
            <a:r>
              <a:rPr lang="en-US" b="0" dirty="0" smtClean="0"/>
              <a:t>nformation </a:t>
            </a:r>
            <a:r>
              <a:rPr lang="en-US" b="0" dirty="0"/>
              <a:t>in </a:t>
            </a:r>
            <a:r>
              <a:rPr lang="en-US" b="0" dirty="0" smtClean="0"/>
              <a:t>Data Communication Profiling for OpenMP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OPARI</a:t>
            </a:r>
            <a:br>
              <a:rPr lang="de-DE" dirty="0" smtClean="0"/>
            </a:br>
            <a:r>
              <a:rPr lang="de-DE" dirty="0" smtClean="0"/>
              <a:t>OpenMP Pragma And Region Instrumenter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Instrumenter</a:t>
            </a:r>
            <a:r>
              <a:rPr lang="en-US" dirty="0" smtClean="0"/>
              <a:t> </a:t>
            </a:r>
            <a:r>
              <a:rPr lang="en-US" dirty="0"/>
              <a:t>from the KOJAK/SCALASCA toolset [FZ </a:t>
            </a:r>
            <a:r>
              <a:rPr lang="en-US" dirty="0" err="1"/>
              <a:t>Juelich</a:t>
            </a:r>
            <a:r>
              <a:rPr lang="en-US" dirty="0"/>
              <a:t>]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For performance analysis of </a:t>
            </a:r>
            <a:r>
              <a:rPr lang="en-US" dirty="0" err="1" smtClean="0"/>
              <a:t>OpenMp</a:t>
            </a:r>
            <a:r>
              <a:rPr lang="en-US" dirty="0" smtClean="0"/>
              <a:t> applications</a:t>
            </a:r>
            <a:endParaRPr lang="en-US" dirty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Supports </a:t>
            </a:r>
            <a:r>
              <a:rPr lang="en-US" dirty="0" err="1" smtClean="0"/>
              <a:t>Fortan</a:t>
            </a:r>
            <a:r>
              <a:rPr lang="en-US" dirty="0" smtClean="0"/>
              <a:t>, C, C++ programs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Used by many performance </a:t>
            </a:r>
            <a:r>
              <a:rPr lang="en-US" dirty="0" err="1" smtClean="0"/>
              <a:t>anlysis</a:t>
            </a:r>
            <a:r>
              <a:rPr lang="en-US" dirty="0" smtClean="0"/>
              <a:t> tools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E.g., TAU, </a:t>
            </a:r>
            <a:r>
              <a:rPr lang="en-US" dirty="0" err="1" smtClean="0"/>
              <a:t>ompP</a:t>
            </a:r>
            <a:r>
              <a:rPr lang="en-US" dirty="0" smtClean="0"/>
              <a:t>, KOJAK, </a:t>
            </a:r>
            <a:r>
              <a:rPr lang="en-US" dirty="0" err="1" smtClean="0"/>
              <a:t>Scalasca</a:t>
            </a:r>
            <a:r>
              <a:rPr lang="en-US" dirty="0" smtClean="0"/>
              <a:t>, </a:t>
            </a:r>
            <a:r>
              <a:rPr lang="en-US" dirty="0" err="1" smtClean="0"/>
              <a:t>VampirTrace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/>
              <a:t>Source-to-source </a:t>
            </a:r>
            <a:r>
              <a:rPr lang="en-US" dirty="0" err="1" smtClean="0"/>
              <a:t>instrumenter</a:t>
            </a:r>
            <a:r>
              <a:rPr lang="en-US" dirty="0" smtClean="0"/>
              <a:t> for OpenMP</a:t>
            </a:r>
            <a:endParaRPr lang="en-US" dirty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Adds </a:t>
            </a:r>
            <a:r>
              <a:rPr lang="en-US" dirty="0"/>
              <a:t>calls according to the POMP </a:t>
            </a:r>
            <a:r>
              <a:rPr lang="en-US" dirty="0" smtClean="0"/>
              <a:t>specification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Generates </a:t>
            </a:r>
            <a:r>
              <a:rPr lang="en-US" dirty="0"/>
              <a:t>region </a:t>
            </a:r>
            <a:r>
              <a:rPr lang="en-US" dirty="0" smtClean="0"/>
              <a:t>descriptors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E.g., </a:t>
            </a:r>
            <a:r>
              <a:rPr lang="en-US" dirty="0" err="1"/>
              <a:t>POMP_Parallel_enter</a:t>
            </a:r>
            <a:r>
              <a:rPr lang="en-US" dirty="0"/>
              <a:t>, </a:t>
            </a:r>
            <a:r>
              <a:rPr lang="en-US" dirty="0" err="1"/>
              <a:t>POMP_Parallel_exit</a:t>
            </a:r>
            <a:r>
              <a:rPr lang="en-US" dirty="0"/>
              <a:t> 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0199"/>
              </p:ext>
            </p:extLst>
          </p:nvPr>
        </p:nvGraphicFramePr>
        <p:xfrm>
          <a:off x="251520" y="5820543"/>
          <a:ext cx="6640512" cy="406400"/>
        </p:xfrm>
        <a:graphic>
          <a:graphicData uri="http://schemas.openxmlformats.org/drawingml/2006/table">
            <a:tbl>
              <a:tblPr/>
              <a:tblGrid>
                <a:gridCol w="664051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Design and Prototype of a Performance Tool Interface for OpenMP. By Bernd Mohr et al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R="63500" marT="12700" marB="12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Volume 23 Issue 1, August 2002 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Pages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105-128 </a:t>
                      </a:r>
                    </a:p>
                  </a:txBody>
                  <a:tcPr marL="63500" marR="12700" marT="127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577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OPARI</a:t>
            </a:r>
            <a:br>
              <a:rPr lang="de-DE" dirty="0" smtClean="0"/>
            </a:br>
            <a:r>
              <a:rPr lang="de-DE" dirty="0" smtClean="0"/>
              <a:t>OpenMP Pragma And Region Instrumenter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E.g.,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5" y="3097387"/>
            <a:ext cx="3096344" cy="1801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1" y="2240414"/>
            <a:ext cx="2238046" cy="699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644" y="5721238"/>
            <a:ext cx="1914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Original Source Code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74752" y="5721238"/>
            <a:ext cx="2326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Instrumented Source Code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17" y="2071019"/>
            <a:ext cx="4238360" cy="2828156"/>
          </a:xfrm>
          <a:prstGeom prst="rect">
            <a:avLst/>
          </a:prstGeom>
        </p:spPr>
      </p:pic>
      <p:sp>
        <p:nvSpPr>
          <p:cNvPr id="17" name="Left Bracket 16"/>
          <p:cNvSpPr/>
          <p:nvPr/>
        </p:nvSpPr>
        <p:spPr>
          <a:xfrm>
            <a:off x="4928204" y="2710281"/>
            <a:ext cx="72008" cy="1584176"/>
          </a:xfrm>
          <a:prstGeom prst="leftBracket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>
            <a:off x="5409598" y="3364867"/>
            <a:ext cx="65154" cy="504056"/>
          </a:xfrm>
          <a:prstGeom prst="leftBracket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37751" y="4651145"/>
            <a:ext cx="2045964" cy="64807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Region Descriptor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-File name, line number,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4248" y="4365104"/>
            <a:ext cx="360040" cy="28803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63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Analyzes an application’s interaction with the cache and the </a:t>
            </a:r>
            <a:r>
              <a:rPr lang="en-US" dirty="0"/>
              <a:t>memory subsystems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Single and multithread code on single and multithread cores and  multiprocessor machine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Focuses on multithreaded issues on multi-cores	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From thread interaction and communication between the cores and caches within the processor</a:t>
            </a:r>
          </a:p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Rogue Wave </a:t>
            </a:r>
            <a:r>
              <a:rPr lang="en-US" dirty="0" err="1" smtClean="0"/>
              <a:t>ThreadSpotter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447" y="5945482"/>
            <a:ext cx="637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www.paratools.com/threadspotter</a:t>
            </a:r>
            <a:endParaRPr lang="en-US" sz="1000" dirty="0" smtClean="0"/>
          </a:p>
          <a:p>
            <a:r>
              <a:rPr lang="en-US" sz="1000" dirty="0">
                <a:hlinkClick r:id="rId3" action="ppaction://hlinkfile"/>
              </a:rPr>
              <a:t>ftp://</a:t>
            </a:r>
            <a:r>
              <a:rPr lang="en-US" sz="1000" dirty="0" smtClean="0">
                <a:hlinkClick r:id="rId3" action="ppaction://hlinkfile"/>
              </a:rPr>
              <a:t>ftp.paratools.com/threadspotter/documentation/ParaTools_TS_tutorial.pdf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00446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Rogue Wave </a:t>
            </a:r>
            <a:r>
              <a:rPr lang="en-US" dirty="0" err="1" smtClean="0"/>
              <a:t>ThreadSpotter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H</a:t>
            </a:r>
            <a:r>
              <a:rPr lang="en-US" dirty="0" smtClean="0"/>
              <a:t>elps to pinpoint where the program could be made to run faster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the application memory access regularity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spatial locality 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Enhancing temporal locality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Hide memory access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447" y="5945482"/>
            <a:ext cx="637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www.paratools.com/threadspotter</a:t>
            </a:r>
            <a:endParaRPr lang="en-US" sz="1000" dirty="0" smtClean="0"/>
          </a:p>
          <a:p>
            <a:r>
              <a:rPr lang="en-US" sz="1000" dirty="0">
                <a:hlinkClick r:id="rId4" action="ppaction://hlinkfile"/>
              </a:rPr>
              <a:t>ftp://</a:t>
            </a:r>
            <a:r>
              <a:rPr lang="en-US" sz="1000" dirty="0" smtClean="0">
                <a:hlinkClick r:id="rId4" action="ppaction://hlinkfile"/>
              </a:rPr>
              <a:t>ftp.paratools.com/threadspotter/documentation/ParaTools_TS_tutorial.pdf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8090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impact on the application’s performance and energy consumption </a:t>
            </a:r>
            <a:endParaRPr lang="de-DE" dirty="0" smtClean="0"/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Different </a:t>
            </a:r>
            <a:r>
              <a:rPr lang="de-DE" dirty="0" smtClean="0"/>
              <a:t>Approaches</a:t>
            </a:r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Locality-based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r>
              <a:rPr lang="de-DE" dirty="0"/>
              <a:t>M</a:t>
            </a:r>
            <a:r>
              <a:rPr lang="de-DE" dirty="0" smtClean="0"/>
              <a:t>apping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frequently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Balanced-based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r>
              <a:rPr lang="de-DE" dirty="0" smtClean="0"/>
              <a:t>Mapping </a:t>
            </a:r>
            <a:r>
              <a:rPr lang="de-DE" dirty="0" err="1" smtClean="0"/>
              <a:t>threads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apporach</a:t>
            </a:r>
            <a:endParaRPr lang="de-DE" dirty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lolcality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 smtClean="0"/>
              <a:t>cores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15447" y="5945482"/>
            <a:ext cx="637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Diener</a:t>
            </a:r>
            <a:r>
              <a:rPr lang="en-US" sz="1000" dirty="0"/>
              <a:t> M., </a:t>
            </a:r>
            <a:r>
              <a:rPr lang="en-US" sz="1000" dirty="0" smtClean="0"/>
              <a:t>et al. </a:t>
            </a:r>
            <a:r>
              <a:rPr lang="en-US" sz="1000" dirty="0"/>
              <a:t>(2015) Locality and Balance for Communication-Aware Thread Mapping in Multicore Systems</a:t>
            </a:r>
            <a:r>
              <a:rPr lang="en-US" sz="1000" dirty="0" smtClean="0"/>
              <a:t>. Euro-Par 2015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2018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</a:t>
            </a:r>
            <a:r>
              <a:rPr lang="de-DE" dirty="0" smtClean="0"/>
              <a:t>Mapping</a:t>
            </a:r>
            <a:br>
              <a:rPr lang="de-DE" dirty="0" smtClean="0"/>
            </a:br>
            <a:r>
              <a:rPr lang="de-DE" dirty="0" err="1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OS: </a:t>
            </a:r>
            <a:r>
              <a:rPr lang="en-US" dirty="0"/>
              <a:t>The mapping performed by the operating system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Compact: </a:t>
            </a:r>
            <a:r>
              <a:rPr lang="en-US" dirty="0"/>
              <a:t>P</a:t>
            </a:r>
            <a:r>
              <a:rPr lang="en-US" dirty="0" smtClean="0"/>
              <a:t>erforms </a:t>
            </a:r>
            <a:r>
              <a:rPr lang="en-US" dirty="0"/>
              <a:t>a round-robin scheduling of threads to PUs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Scatter: </a:t>
            </a:r>
            <a:r>
              <a:rPr lang="en-US" dirty="0"/>
              <a:t>R</a:t>
            </a:r>
            <a:r>
              <a:rPr lang="en-US" dirty="0" smtClean="0"/>
              <a:t>epresents </a:t>
            </a:r>
            <a:r>
              <a:rPr lang="en-US" dirty="0"/>
              <a:t>the opposite of Compact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Locality: </a:t>
            </a:r>
            <a:r>
              <a:rPr lang="en-US" dirty="0"/>
              <a:t>M</a:t>
            </a:r>
            <a:r>
              <a:rPr lang="en-US" dirty="0" smtClean="0"/>
              <a:t>apping </a:t>
            </a:r>
            <a:r>
              <a:rPr lang="en-US" dirty="0"/>
              <a:t>threads that communicate frequently close to each other in the memory </a:t>
            </a:r>
            <a:r>
              <a:rPr lang="en-US" dirty="0" smtClean="0"/>
              <a:t>hierarchy 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Distance: Represents </a:t>
            </a:r>
            <a:r>
              <a:rPr lang="en-US" dirty="0"/>
              <a:t>the opposite of Locality, placing threads that communicate far apart in the memory hierarchy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447" y="5945482"/>
            <a:ext cx="637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Diener</a:t>
            </a:r>
            <a:r>
              <a:rPr lang="en-US" sz="1000" dirty="0"/>
              <a:t> M., </a:t>
            </a:r>
            <a:r>
              <a:rPr lang="en-US" sz="1000" dirty="0" smtClean="0"/>
              <a:t>et al. </a:t>
            </a:r>
            <a:r>
              <a:rPr lang="en-US" sz="1000" dirty="0"/>
              <a:t>(2015) Locality and Balance for Communication-Aware Thread Mapping in Multicore Systems</a:t>
            </a:r>
            <a:r>
              <a:rPr lang="en-US" sz="1000" dirty="0" smtClean="0"/>
              <a:t>. Euro-Par 2015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7440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</a:t>
            </a:r>
            <a:r>
              <a:rPr lang="de-DE" dirty="0" smtClean="0"/>
              <a:t>Mapping</a:t>
            </a:r>
            <a:br>
              <a:rPr lang="de-DE" dirty="0" smtClean="0"/>
            </a:br>
            <a:r>
              <a:rPr lang="de-DE" dirty="0" err="1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Balance: </a:t>
            </a:r>
            <a:r>
              <a:rPr lang="en-US" dirty="0"/>
              <a:t>Mapping threads to PUs with lowest amount of </a:t>
            </a:r>
            <a:r>
              <a:rPr lang="en-US" dirty="0" smtClean="0"/>
              <a:t>communications mapped </a:t>
            </a:r>
            <a:r>
              <a:rPr lang="en-US" dirty="0"/>
              <a:t>to it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Balance Locality: </a:t>
            </a:r>
            <a:r>
              <a:rPr lang="en-US" dirty="0"/>
              <a:t>M</a:t>
            </a:r>
            <a:r>
              <a:rPr lang="en-US" dirty="0" smtClean="0"/>
              <a:t>aps </a:t>
            </a:r>
            <a:r>
              <a:rPr lang="en-US" dirty="0"/>
              <a:t>threads that communicate frequently to close PUs whose amounts of communication are lower than the average amount of communication per </a:t>
            </a:r>
            <a:r>
              <a:rPr lang="en-US" dirty="0" smtClean="0"/>
              <a:t>PU </a:t>
            </a:r>
            <a:endParaRPr lang="en-US" dirty="0"/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First maps based on locality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smtClean="0"/>
              <a:t>Then </a:t>
            </a:r>
            <a:r>
              <a:rPr lang="en-US" dirty="0"/>
              <a:t>keeps a similar amount of communication for each cache memory </a:t>
            </a:r>
            <a:r>
              <a:rPr lang="en-US" dirty="0" smtClean="0"/>
              <a:t>for each memory level</a:t>
            </a: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447" y="5945482"/>
            <a:ext cx="637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Diener</a:t>
            </a:r>
            <a:r>
              <a:rPr lang="en-US" sz="1000" dirty="0"/>
              <a:t> M., </a:t>
            </a:r>
            <a:r>
              <a:rPr lang="en-US" sz="1000" dirty="0" smtClean="0"/>
              <a:t>et al. </a:t>
            </a:r>
            <a:r>
              <a:rPr lang="en-US" sz="1000" dirty="0"/>
              <a:t>(2015) Locality and Balance for Communication-Aware Thread Mapping in Multicore Systems</a:t>
            </a:r>
            <a:r>
              <a:rPr lang="en-US" sz="1000" dirty="0" smtClean="0"/>
              <a:t>. Euro-Par 2015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4461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Objectives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66822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</a:t>
            </a:r>
            <a:r>
              <a:rPr lang="en-US" dirty="0" err="1" smtClean="0"/>
              <a:t>DiscoPoP</a:t>
            </a:r>
            <a:r>
              <a:rPr lang="en-US" dirty="0" smtClean="0"/>
              <a:t>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OpenMP support (Data dependence)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Communication pattern detection (Threads communication)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Adding temporal </a:t>
            </a:r>
            <a:r>
              <a:rPr lang="en-US" dirty="0"/>
              <a:t>i</a:t>
            </a:r>
            <a:r>
              <a:rPr lang="en-US" dirty="0" smtClean="0"/>
              <a:t>nformation to communication patterns </a:t>
            </a:r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Find a use-case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Thread mapping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Thread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1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970938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lvl="0" indent="-3429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Why Temporal Information in Communication Pattern is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93597"/>
            <a:ext cx="8604488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T</a:t>
            </a:r>
            <a:r>
              <a:rPr lang="de-DE" dirty="0" smtClean="0"/>
              <a:t>hread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overhead</a:t>
            </a:r>
            <a:endParaRPr lang="de-DE" dirty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marL="358775" lvl="2" indent="0">
              <a:buNone/>
            </a:pPr>
            <a:r>
              <a:rPr lang="de-DE" dirty="0" err="1" smtClean="0"/>
              <a:t>patterns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Thread </a:t>
            </a:r>
            <a:r>
              <a:rPr lang="de-DE" dirty="0" err="1" smtClean="0"/>
              <a:t>synchronization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marL="881062" lvl="3" indent="-342900">
              <a:buFont typeface="Arial" charset="0"/>
              <a:buChar char="•"/>
            </a:pP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endParaRPr lang="de-DE" dirty="0" smtClean="0"/>
          </a:p>
        </p:txBody>
      </p:sp>
      <p:grpSp>
        <p:nvGrpSpPr>
          <p:cNvPr id="120" name="Group 119"/>
          <p:cNvGrpSpPr/>
          <p:nvPr/>
        </p:nvGrpSpPr>
        <p:grpSpPr>
          <a:xfrm>
            <a:off x="5733921" y="4293096"/>
            <a:ext cx="2510487" cy="1828117"/>
            <a:chOff x="6173734" y="4581128"/>
            <a:chExt cx="2510487" cy="1828117"/>
          </a:xfrm>
        </p:grpSpPr>
        <p:grpSp>
          <p:nvGrpSpPr>
            <p:cNvPr id="66" name="Group 65"/>
            <p:cNvGrpSpPr/>
            <p:nvPr/>
          </p:nvGrpSpPr>
          <p:grpSpPr>
            <a:xfrm>
              <a:off x="7954117" y="4581128"/>
              <a:ext cx="74267" cy="1728192"/>
              <a:chOff x="7666085" y="4581128"/>
              <a:chExt cx="74267" cy="1728192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7666085" y="4581128"/>
                <a:ext cx="74267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7730212" y="4869160"/>
                <a:ext cx="10140" cy="144016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6519211" y="4586971"/>
              <a:ext cx="74267" cy="1728192"/>
              <a:chOff x="7666085" y="4581128"/>
              <a:chExt cx="74267" cy="1728192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7666085" y="4581128"/>
                <a:ext cx="74267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730212" y="4869160"/>
                <a:ext cx="10140" cy="144016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56344" y="4604955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</a:rPr>
                <a:t>Core 1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30347" y="4609190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2060"/>
                  </a:solidFill>
                </a:rPr>
                <a:t>Core 3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58086" y="6163024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rgbClr val="002060"/>
                  </a:solidFill>
                </a:rPr>
                <a:t>Time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51212" y="6157103"/>
              <a:ext cx="6330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solidFill>
                    <a:srgbClr val="002060"/>
                  </a:solidFill>
                </a:rPr>
                <a:t>Time</a:t>
              </a:r>
              <a:endParaRPr 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75" name="Double Brace 74"/>
            <p:cNvSpPr/>
            <p:nvPr/>
          </p:nvSpPr>
          <p:spPr>
            <a:xfrm>
              <a:off x="7596336" y="4936685"/>
              <a:ext cx="818994" cy="347459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4" name="Frame 73"/>
            <p:cNvSpPr/>
            <p:nvPr/>
          </p:nvSpPr>
          <p:spPr>
            <a:xfrm>
              <a:off x="6485736" y="4943950"/>
              <a:ext cx="194991" cy="341896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4" idx="2"/>
            </p:cNvCxnSpPr>
            <p:nvPr/>
          </p:nvCxnSpPr>
          <p:spPr>
            <a:xfrm>
              <a:off x="6583232" y="5285846"/>
              <a:ext cx="1412184" cy="87370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ouble Brace 79"/>
            <p:cNvSpPr/>
            <p:nvPr/>
          </p:nvSpPr>
          <p:spPr>
            <a:xfrm>
              <a:off x="6173734" y="5348803"/>
              <a:ext cx="818994" cy="480873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1" name="Frame 80"/>
            <p:cNvSpPr/>
            <p:nvPr/>
          </p:nvSpPr>
          <p:spPr>
            <a:xfrm>
              <a:off x="7930888" y="5396868"/>
              <a:ext cx="194991" cy="432807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 flipH="1">
              <a:off x="6560413" y="5829675"/>
              <a:ext cx="1467971" cy="54147"/>
            </a:xfrm>
            <a:prstGeom prst="straightConnector1">
              <a:avLst/>
            </a:prstGeom>
            <a:ln w="1587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ame 84"/>
            <p:cNvSpPr/>
            <p:nvPr/>
          </p:nvSpPr>
          <p:spPr>
            <a:xfrm>
              <a:off x="6495982" y="5908373"/>
              <a:ext cx="194991" cy="287750"/>
            </a:xfrm>
            <a:prstGeom prst="fram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Double Brace 86"/>
            <p:cNvSpPr/>
            <p:nvPr/>
          </p:nvSpPr>
          <p:spPr>
            <a:xfrm>
              <a:off x="7625951" y="5927733"/>
              <a:ext cx="818994" cy="277936"/>
            </a:xfrm>
            <a:prstGeom prst="bracePair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Waiting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88023" y="1733411"/>
            <a:ext cx="4059385" cy="2160240"/>
            <a:chOff x="3781982" y="2204864"/>
            <a:chExt cx="4592109" cy="2160240"/>
          </a:xfrm>
        </p:grpSpPr>
        <p:grpSp>
          <p:nvGrpSpPr>
            <p:cNvPr id="89" name="Group 88"/>
            <p:cNvGrpSpPr/>
            <p:nvPr/>
          </p:nvGrpSpPr>
          <p:grpSpPr>
            <a:xfrm>
              <a:off x="4098680" y="2204864"/>
              <a:ext cx="4275411" cy="2160240"/>
              <a:chOff x="3738640" y="2204864"/>
              <a:chExt cx="4275411" cy="216024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738640" y="2204864"/>
                <a:ext cx="4275411" cy="2160240"/>
                <a:chOff x="1683858" y="2821732"/>
                <a:chExt cx="5667329" cy="338437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683858" y="2821732"/>
                  <a:ext cx="5667329" cy="3384376"/>
                  <a:chOff x="494969" y="2812131"/>
                  <a:chExt cx="5667329" cy="3096344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494969" y="2812131"/>
                    <a:ext cx="5667329" cy="309634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27584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1</a:t>
                      </a:r>
                      <a:endParaRPr lang="en-US" sz="1000" dirty="0"/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2</a:t>
                      </a:r>
                      <a:endParaRPr lang="en-US" sz="1000" dirty="0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16" name="Freeform 115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Freeform 116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Freeform 117"/>
                    <p:cNvSpPr/>
                    <p:nvPr/>
                  </p:nvSpPr>
                  <p:spPr>
                    <a:xfrm>
                      <a:off x="6833521" y="318274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Freeform 118"/>
                    <p:cNvSpPr/>
                    <p:nvPr/>
                  </p:nvSpPr>
                  <p:spPr>
                    <a:xfrm>
                      <a:off x="8063687" y="319716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3401683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3</a:t>
                      </a:r>
                      <a:endParaRPr lang="en-US" sz="1000" dirty="0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4</a:t>
                      </a:r>
                      <a:endParaRPr lang="en-US" sz="1000" dirty="0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107" name="Freeform 106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Freeform 107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Freeform 108"/>
                    <p:cNvSpPr/>
                    <p:nvPr/>
                  </p:nvSpPr>
                  <p:spPr>
                    <a:xfrm>
                      <a:off x="7755281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Freeform 109"/>
                    <p:cNvSpPr/>
                    <p:nvPr/>
                  </p:nvSpPr>
                  <p:spPr>
                    <a:xfrm>
                      <a:off x="7970385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4648362" y="4905698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L2 Cache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074263" y="4899394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016472" y="5367710"/>
                  <a:ext cx="5022371" cy="288032"/>
                </a:xfrm>
                <a:prstGeom prst="rect">
                  <a:avLst/>
                </a:prstGeom>
                <a:solidFill>
                  <a:srgbClr val="F5A3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L3 Cache</a:t>
                  </a:r>
                  <a:endParaRPr lang="en-US" sz="1000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2016472" y="5740111"/>
                  <a:ext cx="5022371" cy="288032"/>
                </a:xfrm>
                <a:prstGeom prst="rect">
                  <a:avLst/>
                </a:prstGeom>
                <a:solidFill>
                  <a:srgbClr val="E950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Main Memory</a:t>
                  </a:r>
                  <a:endParaRPr lang="en-US" sz="1000" dirty="0"/>
                </a:p>
              </p:txBody>
            </p:sp>
          </p:grpSp>
          <p:sp>
            <p:nvSpPr>
              <p:cNvPr id="92" name="Freeform 91"/>
              <p:cNvSpPr/>
              <p:nvPr/>
            </p:nvSpPr>
            <p:spPr>
              <a:xfrm>
                <a:off x="7438869" y="245521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7025227" y="244434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Pentagon 89"/>
            <p:cNvSpPr/>
            <p:nvPr/>
          </p:nvSpPr>
          <p:spPr>
            <a:xfrm>
              <a:off x="3781982" y="2367783"/>
              <a:ext cx="846374" cy="250352"/>
            </a:xfrm>
            <a:prstGeom prst="homePlate">
              <a:avLst/>
            </a:prstGeom>
            <a:solidFill>
              <a:srgbClr val="E9503E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Threads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61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Injection of customized function calls to intermediate code 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At LLVM IR level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Before Load/Store instructions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05752"/>
            <a:ext cx="8604447" cy="2943528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0" name="Frame 9"/>
          <p:cNvSpPr/>
          <p:nvPr/>
        </p:nvSpPr>
        <p:spPr>
          <a:xfrm>
            <a:off x="1187624" y="3360858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647439" y="3516957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46710" y="4028162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646710" y="4695279"/>
            <a:ext cx="468000" cy="216000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28572" y="5539914"/>
            <a:ext cx="468000" cy="265350"/>
          </a:xfrm>
          <a:prstGeom prst="fram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193379" y="5373215"/>
            <a:ext cx="1404000" cy="216000"/>
          </a:xfrm>
          <a:prstGeom prst="fram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211379" y="3858920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187624" y="4547057"/>
            <a:ext cx="1368000" cy="21602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59" y="2082597"/>
            <a:ext cx="4504308" cy="625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796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Proposed Solution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Collection of the required data communication information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Time-stamp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S</a:t>
            </a:r>
            <a:r>
              <a:rPr lang="en-US" smtClean="0"/>
              <a:t>ize </a:t>
            </a:r>
            <a:r>
              <a:rPr lang="en-US" dirty="0" smtClean="0"/>
              <a:t>of the data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Region information</a:t>
            </a:r>
          </a:p>
          <a:p>
            <a:pPr marL="701675" lvl="2" indent="-342900">
              <a:buFont typeface="Arial" charset="0"/>
              <a:buChar char="•"/>
            </a:pPr>
            <a:endParaRPr lang="en-US" dirty="0"/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1709915" y="3371640"/>
            <a:ext cx="5544616" cy="2864083"/>
            <a:chOff x="3059832" y="3206836"/>
            <a:chExt cx="5544616" cy="2864083"/>
          </a:xfrm>
        </p:grpSpPr>
        <p:sp>
          <p:nvSpPr>
            <p:cNvPr id="30" name="Rectangle 29"/>
            <p:cNvSpPr/>
            <p:nvPr/>
          </p:nvSpPr>
          <p:spPr>
            <a:xfrm>
              <a:off x="3491880" y="4047342"/>
              <a:ext cx="1512168" cy="432048"/>
            </a:xfrm>
            <a:prstGeom prst="rect">
              <a:avLst/>
            </a:prstGeom>
            <a:solidFill>
              <a:srgbClr val="F5A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59832" y="3212976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Source Code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(To be analyzed)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28184" y="3206836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Instrumentation Library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29503" y="4804885"/>
              <a:ext cx="1973625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Linker &amp; Compiler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2" idx="2"/>
              <a:endCxn id="30" idx="0"/>
            </p:cNvCxnSpPr>
            <p:nvPr/>
          </p:nvCxnSpPr>
          <p:spPr>
            <a:xfrm>
              <a:off x="4247964" y="3722227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059832" y="4804505"/>
              <a:ext cx="2376264" cy="50925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Instrumented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254559" y="4479390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3" idx="2"/>
              <a:endCxn id="34" idx="0"/>
            </p:cNvCxnSpPr>
            <p:nvPr/>
          </p:nvCxnSpPr>
          <p:spPr>
            <a:xfrm>
              <a:off x="7416316" y="3716087"/>
              <a:ext cx="0" cy="10887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4" idx="3"/>
              <a:endCxn id="34" idx="1"/>
            </p:cNvCxnSpPr>
            <p:nvPr/>
          </p:nvCxnSpPr>
          <p:spPr>
            <a:xfrm>
              <a:off x="5436096" y="5059131"/>
              <a:ext cx="993407" cy="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06257" y="5313756"/>
              <a:ext cx="0" cy="325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6624227" y="5638871"/>
              <a:ext cx="1584176" cy="432048"/>
            </a:xfrm>
            <a:prstGeom prst="rect">
              <a:avLst/>
            </a:prstGeom>
            <a:solidFill>
              <a:srgbClr val="F5A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Executable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48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 and data collection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Solution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859360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 Runtime and </a:t>
            </a:r>
            <a:r>
              <a:rPr lang="en-US" dirty="0" smtClean="0"/>
              <a:t>memory overhead</a:t>
            </a:r>
          </a:p>
          <a:p>
            <a:pPr marL="701675" lvl="2" indent="-342900">
              <a:buFont typeface="Arial" charset="0"/>
              <a:buChar char="•"/>
            </a:pP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frequent</a:t>
            </a:r>
            <a:r>
              <a:rPr lang="de-DE" dirty="0" smtClean="0"/>
              <a:t> </a:t>
            </a:r>
            <a:r>
              <a:rPr lang="de-DE" dirty="0" err="1" smtClean="0"/>
              <a:t>communications</a:t>
            </a:r>
            <a:endParaRPr lang="de-DE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Size of extracted information becomes bigger during profiling</a:t>
            </a:r>
          </a:p>
          <a:p>
            <a:pPr marL="701675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grpSp>
        <p:nvGrpSpPr>
          <p:cNvPr id="57" name="Group 56"/>
          <p:cNvGrpSpPr/>
          <p:nvPr/>
        </p:nvGrpSpPr>
        <p:grpSpPr>
          <a:xfrm>
            <a:off x="5608974" y="3313561"/>
            <a:ext cx="3076634" cy="2897060"/>
            <a:chOff x="640422" y="3313561"/>
            <a:chExt cx="3076634" cy="2897060"/>
          </a:xfrm>
        </p:grpSpPr>
        <p:grpSp>
          <p:nvGrpSpPr>
            <p:cNvPr id="50" name="Group 49"/>
            <p:cNvGrpSpPr/>
            <p:nvPr/>
          </p:nvGrpSpPr>
          <p:grpSpPr>
            <a:xfrm>
              <a:off x="899592" y="3747853"/>
              <a:ext cx="2560832" cy="2462768"/>
              <a:chOff x="2835289" y="3650264"/>
              <a:chExt cx="2560832" cy="246276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835289" y="3680563"/>
                <a:ext cx="216024" cy="2432469"/>
                <a:chOff x="7666085" y="4581128"/>
                <a:chExt cx="74267" cy="1710539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7730212" y="4869160"/>
                  <a:ext cx="348" cy="1422507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4006424" y="3655457"/>
                <a:ext cx="216024" cy="2457573"/>
                <a:chOff x="7666085" y="4581128"/>
                <a:chExt cx="74267" cy="1728193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7730212" y="4869160"/>
                  <a:ext cx="181" cy="144016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5177559" y="3650264"/>
                <a:ext cx="216024" cy="2462767"/>
                <a:chOff x="7666085" y="4581128"/>
                <a:chExt cx="74267" cy="1731845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7666085" y="4581128"/>
                  <a:ext cx="74267" cy="303028"/>
                </a:xfrm>
                <a:custGeom>
                  <a:avLst/>
                  <a:gdLst>
                    <a:gd name="connsiteX0" fmla="*/ 121995 w 167760"/>
                    <a:gd name="connsiteY0" fmla="*/ 0 h 807720"/>
                    <a:gd name="connsiteX1" fmla="*/ 75 w 167760"/>
                    <a:gd name="connsiteY1" fmla="*/ 175260 h 807720"/>
                    <a:gd name="connsiteX2" fmla="*/ 137235 w 167760"/>
                    <a:gd name="connsiteY2" fmla="*/ 304800 h 807720"/>
                    <a:gd name="connsiteX3" fmla="*/ 45795 w 167760"/>
                    <a:gd name="connsiteY3" fmla="*/ 434340 h 807720"/>
                    <a:gd name="connsiteX4" fmla="*/ 167715 w 167760"/>
                    <a:gd name="connsiteY4" fmla="*/ 556260 h 807720"/>
                    <a:gd name="connsiteX5" fmla="*/ 61035 w 167760"/>
                    <a:gd name="connsiteY5" fmla="*/ 731520 h 807720"/>
                    <a:gd name="connsiteX6" fmla="*/ 144855 w 167760"/>
                    <a:gd name="connsiteY6" fmla="*/ 807720 h 807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7760" h="807720">
                      <a:moveTo>
                        <a:pt x="121995" y="0"/>
                      </a:moveTo>
                      <a:cubicBezTo>
                        <a:pt x="59765" y="62230"/>
                        <a:pt x="-2465" y="124460"/>
                        <a:pt x="75" y="175260"/>
                      </a:cubicBezTo>
                      <a:cubicBezTo>
                        <a:pt x="2615" y="226060"/>
                        <a:pt x="129615" y="261620"/>
                        <a:pt x="137235" y="304800"/>
                      </a:cubicBezTo>
                      <a:cubicBezTo>
                        <a:pt x="144855" y="347980"/>
                        <a:pt x="40715" y="392430"/>
                        <a:pt x="45795" y="434340"/>
                      </a:cubicBezTo>
                      <a:cubicBezTo>
                        <a:pt x="50875" y="476250"/>
                        <a:pt x="165175" y="506730"/>
                        <a:pt x="167715" y="556260"/>
                      </a:cubicBezTo>
                      <a:cubicBezTo>
                        <a:pt x="170255" y="605790"/>
                        <a:pt x="64845" y="689610"/>
                        <a:pt x="61035" y="731520"/>
                      </a:cubicBezTo>
                      <a:cubicBezTo>
                        <a:pt x="57225" y="773430"/>
                        <a:pt x="125805" y="795020"/>
                        <a:pt x="144855" y="80772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729169" y="4869160"/>
                  <a:ext cx="1043" cy="1443813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92953" y="4221088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4212729" y="4490778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4217158" y="4637271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19392" y="4936450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003431" y="4195591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028849" y="4416586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207700" y="4856013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207812" y="5025861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189919" y="5204702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042606" y="5149832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019391" y="5441205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204141" y="5436280"/>
                <a:ext cx="1188309" cy="8982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3041594" y="5606709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193198" y="5650040"/>
                <a:ext cx="1171135" cy="15814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640422" y="331654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1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1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82695" y="3313561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2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2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24968" y="3315939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Thread 3</a:t>
              </a:r>
            </a:p>
            <a:p>
              <a:pPr algn="ctr"/>
              <a:r>
                <a:rPr lang="en-US" sz="1200" dirty="0" smtClean="0">
                  <a:solidFill>
                    <a:schemeClr val="accent5">
                      <a:lumMod val="25000"/>
                    </a:schemeClr>
                  </a:solidFill>
                </a:rPr>
                <a:t>Core 3</a:t>
              </a:r>
              <a:endParaRPr lang="en-US" sz="1200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61091" y="3750307"/>
            <a:ext cx="4176464" cy="2160240"/>
            <a:chOff x="3781982" y="2204864"/>
            <a:chExt cx="4592109" cy="2160240"/>
          </a:xfrm>
        </p:grpSpPr>
        <p:grpSp>
          <p:nvGrpSpPr>
            <p:cNvPr id="59" name="Group 58"/>
            <p:cNvGrpSpPr/>
            <p:nvPr/>
          </p:nvGrpSpPr>
          <p:grpSpPr>
            <a:xfrm>
              <a:off x="4098680" y="2204864"/>
              <a:ext cx="4275411" cy="2160240"/>
              <a:chOff x="3738640" y="2204864"/>
              <a:chExt cx="4275411" cy="2160240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738640" y="2204864"/>
                <a:ext cx="4275411" cy="2160240"/>
                <a:chOff x="1683858" y="2821732"/>
                <a:chExt cx="5667329" cy="3384376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683858" y="2821732"/>
                  <a:ext cx="5667329" cy="3384376"/>
                  <a:chOff x="494969" y="2812131"/>
                  <a:chExt cx="5667329" cy="3096344"/>
                </a:xfrm>
              </p:grpSpPr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494969" y="2812131"/>
                    <a:ext cx="5667329" cy="309634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827584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1</a:t>
                      </a:r>
                      <a:endParaRPr lang="en-US" sz="1000" dirty="0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2</a:t>
                      </a:r>
                      <a:endParaRPr lang="en-US" sz="1000" dirty="0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86" name="Freeform 85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Freeform 86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Freeform 87"/>
                    <p:cNvSpPr/>
                    <p:nvPr/>
                  </p:nvSpPr>
                  <p:spPr>
                    <a:xfrm>
                      <a:off x="6833521" y="318274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Freeform 88"/>
                    <p:cNvSpPr/>
                    <p:nvPr/>
                  </p:nvSpPr>
                  <p:spPr>
                    <a:xfrm>
                      <a:off x="8063687" y="3197160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401683" y="3027189"/>
                    <a:ext cx="2448272" cy="2053399"/>
                    <a:chOff x="6131218" y="3068960"/>
                    <a:chExt cx="2448272" cy="2053399"/>
                  </a:xfrm>
                </p:grpSpPr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6131218" y="3068960"/>
                      <a:ext cx="2448272" cy="205339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6189008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3</a:t>
                      </a:r>
                      <a:endParaRPr lang="en-US" sz="1000" dirty="0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7488093" y="3507100"/>
                      <a:ext cx="1008112" cy="888112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dirty="0" smtClean="0"/>
                        <a:t>Core 4</a:t>
                      </a:r>
                      <a:endParaRPr lang="en-US" sz="1000" dirty="0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6189008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7482290" y="4411960"/>
                      <a:ext cx="1008112" cy="288032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/>
                        <a:t>L1 Cache</a:t>
                      </a:r>
                      <a:endParaRPr lang="en-US" sz="800" dirty="0"/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>
                      <a:off x="6500723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Freeform 77"/>
                    <p:cNvSpPr/>
                    <p:nvPr/>
                  </p:nvSpPr>
                  <p:spPr>
                    <a:xfrm>
                      <a:off x="6662625" y="318273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Freeform 78"/>
                    <p:cNvSpPr/>
                    <p:nvPr/>
                  </p:nvSpPr>
                  <p:spPr>
                    <a:xfrm>
                      <a:off x="7755281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Freeform 79"/>
                    <p:cNvSpPr/>
                    <p:nvPr/>
                  </p:nvSpPr>
                  <p:spPr>
                    <a:xfrm>
                      <a:off x="7970385" y="3203699"/>
                      <a:ext cx="108243" cy="434340"/>
                    </a:xfrm>
                    <a:custGeom>
                      <a:avLst/>
                      <a:gdLst>
                        <a:gd name="connsiteX0" fmla="*/ 121995 w 167760"/>
                        <a:gd name="connsiteY0" fmla="*/ 0 h 807720"/>
                        <a:gd name="connsiteX1" fmla="*/ 75 w 167760"/>
                        <a:gd name="connsiteY1" fmla="*/ 175260 h 807720"/>
                        <a:gd name="connsiteX2" fmla="*/ 137235 w 167760"/>
                        <a:gd name="connsiteY2" fmla="*/ 304800 h 807720"/>
                        <a:gd name="connsiteX3" fmla="*/ 45795 w 167760"/>
                        <a:gd name="connsiteY3" fmla="*/ 434340 h 807720"/>
                        <a:gd name="connsiteX4" fmla="*/ 167715 w 167760"/>
                        <a:gd name="connsiteY4" fmla="*/ 556260 h 807720"/>
                        <a:gd name="connsiteX5" fmla="*/ 61035 w 167760"/>
                        <a:gd name="connsiteY5" fmla="*/ 731520 h 807720"/>
                        <a:gd name="connsiteX6" fmla="*/ 144855 w 167760"/>
                        <a:gd name="connsiteY6" fmla="*/ 807720 h 807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7760" h="807720">
                          <a:moveTo>
                            <a:pt x="121995" y="0"/>
                          </a:moveTo>
                          <a:cubicBezTo>
                            <a:pt x="59765" y="62230"/>
                            <a:pt x="-2465" y="124460"/>
                            <a:pt x="75" y="175260"/>
                          </a:cubicBezTo>
                          <a:cubicBezTo>
                            <a:pt x="2615" y="226060"/>
                            <a:pt x="129615" y="261620"/>
                            <a:pt x="137235" y="304800"/>
                          </a:cubicBezTo>
                          <a:cubicBezTo>
                            <a:pt x="144855" y="347980"/>
                            <a:pt x="40715" y="392430"/>
                            <a:pt x="45795" y="434340"/>
                          </a:cubicBezTo>
                          <a:cubicBezTo>
                            <a:pt x="50875" y="476250"/>
                            <a:pt x="165175" y="506730"/>
                            <a:pt x="167715" y="556260"/>
                          </a:cubicBezTo>
                          <a:cubicBezTo>
                            <a:pt x="170255" y="605790"/>
                            <a:pt x="64845" y="689610"/>
                            <a:pt x="61035" y="731520"/>
                          </a:cubicBezTo>
                          <a:cubicBezTo>
                            <a:pt x="57225" y="773430"/>
                            <a:pt x="125805" y="795020"/>
                            <a:pt x="144855" y="80772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5" name="Rectangle 64"/>
                <p:cNvSpPr/>
                <p:nvPr/>
              </p:nvSpPr>
              <p:spPr>
                <a:xfrm>
                  <a:off x="4648362" y="4905698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L2 Cache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074263" y="4899394"/>
                  <a:ext cx="2301394" cy="288032"/>
                </a:xfrm>
                <a:prstGeom prst="rect">
                  <a:avLst/>
                </a:prstGeom>
                <a:solidFill>
                  <a:srgbClr val="E3AE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L2 Cache</a:t>
                  </a:r>
                  <a:endParaRPr lang="en-US" sz="1000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016472" y="5367710"/>
                  <a:ext cx="5022371" cy="288032"/>
                </a:xfrm>
                <a:prstGeom prst="rect">
                  <a:avLst/>
                </a:prstGeom>
                <a:solidFill>
                  <a:srgbClr val="F5A3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L3 Cache</a:t>
                  </a:r>
                  <a:endParaRPr lang="en-US" sz="1000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016472" y="5740111"/>
                  <a:ext cx="5022371" cy="288032"/>
                </a:xfrm>
                <a:prstGeom prst="rect">
                  <a:avLst/>
                </a:prstGeom>
                <a:solidFill>
                  <a:srgbClr val="E950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Main Memory</a:t>
                  </a:r>
                  <a:endParaRPr lang="en-US" sz="1000" dirty="0"/>
                </a:p>
              </p:txBody>
            </p:sp>
          </p:grpSp>
          <p:sp>
            <p:nvSpPr>
              <p:cNvPr id="62" name="Freeform 61"/>
              <p:cNvSpPr/>
              <p:nvPr/>
            </p:nvSpPr>
            <p:spPr>
              <a:xfrm>
                <a:off x="7438869" y="245521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7025227" y="2444346"/>
                <a:ext cx="81658" cy="303028"/>
              </a:xfrm>
              <a:custGeom>
                <a:avLst/>
                <a:gdLst>
                  <a:gd name="connsiteX0" fmla="*/ 121995 w 167760"/>
                  <a:gd name="connsiteY0" fmla="*/ 0 h 807720"/>
                  <a:gd name="connsiteX1" fmla="*/ 75 w 167760"/>
                  <a:gd name="connsiteY1" fmla="*/ 175260 h 807720"/>
                  <a:gd name="connsiteX2" fmla="*/ 137235 w 167760"/>
                  <a:gd name="connsiteY2" fmla="*/ 304800 h 807720"/>
                  <a:gd name="connsiteX3" fmla="*/ 45795 w 167760"/>
                  <a:gd name="connsiteY3" fmla="*/ 434340 h 807720"/>
                  <a:gd name="connsiteX4" fmla="*/ 167715 w 167760"/>
                  <a:gd name="connsiteY4" fmla="*/ 556260 h 807720"/>
                  <a:gd name="connsiteX5" fmla="*/ 61035 w 167760"/>
                  <a:gd name="connsiteY5" fmla="*/ 731520 h 807720"/>
                  <a:gd name="connsiteX6" fmla="*/ 144855 w 167760"/>
                  <a:gd name="connsiteY6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760" h="807720">
                    <a:moveTo>
                      <a:pt x="121995" y="0"/>
                    </a:moveTo>
                    <a:cubicBezTo>
                      <a:pt x="59765" y="62230"/>
                      <a:pt x="-2465" y="124460"/>
                      <a:pt x="75" y="175260"/>
                    </a:cubicBezTo>
                    <a:cubicBezTo>
                      <a:pt x="2615" y="226060"/>
                      <a:pt x="129615" y="261620"/>
                      <a:pt x="137235" y="304800"/>
                    </a:cubicBezTo>
                    <a:cubicBezTo>
                      <a:pt x="144855" y="347980"/>
                      <a:pt x="40715" y="392430"/>
                      <a:pt x="45795" y="434340"/>
                    </a:cubicBezTo>
                    <a:cubicBezTo>
                      <a:pt x="50875" y="476250"/>
                      <a:pt x="165175" y="506730"/>
                      <a:pt x="167715" y="556260"/>
                    </a:cubicBezTo>
                    <a:cubicBezTo>
                      <a:pt x="170255" y="605790"/>
                      <a:pt x="64845" y="689610"/>
                      <a:pt x="61035" y="731520"/>
                    </a:cubicBezTo>
                    <a:cubicBezTo>
                      <a:pt x="57225" y="773430"/>
                      <a:pt x="125805" y="795020"/>
                      <a:pt x="144855" y="80772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Pentagon 59"/>
            <p:cNvSpPr/>
            <p:nvPr/>
          </p:nvSpPr>
          <p:spPr>
            <a:xfrm>
              <a:off x="3781982" y="2367783"/>
              <a:ext cx="846374" cy="250352"/>
            </a:xfrm>
            <a:prstGeom prst="homePlate">
              <a:avLst/>
            </a:prstGeom>
            <a:solidFill>
              <a:srgbClr val="E9503E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Threads</a:t>
              </a:r>
              <a:endParaRPr lang="en-US" sz="10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291597" y="6060721"/>
            <a:ext cx="5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4427984" y="3979728"/>
            <a:ext cx="1440160" cy="2093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8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Approach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Instrumentation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Profiling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Proposed Solution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6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dirty="0"/>
              <a:t>series generation at run-time using regression </a:t>
            </a:r>
            <a:r>
              <a:rPr lang="en-US" dirty="0" smtClean="0"/>
              <a:t>analysis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Tentatively applicable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881062" lvl="3" indent="-342900">
              <a:buFont typeface="Arial" charset="0"/>
              <a:buChar char="•"/>
            </a:pPr>
            <a:r>
              <a:rPr lang="en-US" dirty="0" err="1" smtClean="0"/>
              <a:t>Comm</a:t>
            </a:r>
            <a:r>
              <a:rPr lang="en-US" dirty="0" smtClean="0"/>
              <a:t>(t)=2t</a:t>
            </a:r>
          </a:p>
          <a:p>
            <a:pPr marL="881062" lvl="3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  <a:tabLst>
                <a:tab pos="4837113" algn="l"/>
              </a:tabLst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Profiling </a:t>
            </a:r>
            <a:r>
              <a:rPr lang="en-US" dirty="0"/>
              <a:t>at certain time </a:t>
            </a:r>
            <a:r>
              <a:rPr lang="en-US" dirty="0" smtClean="0"/>
              <a:t>frames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15616" y="5632899"/>
            <a:ext cx="6480720" cy="214150"/>
            <a:chOff x="1396733" y="5087058"/>
            <a:chExt cx="6480720" cy="21415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396733" y="5237584"/>
              <a:ext cx="6480720" cy="0"/>
            </a:xfrm>
            <a:prstGeom prst="straightConnector1">
              <a:avLst/>
            </a:prstGeom>
            <a:ln w="57150" cap="flat">
              <a:solidFill>
                <a:schemeClr val="accent2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396733" y="5157192"/>
              <a:ext cx="194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96733" y="5231081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972797" y="5087065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72797" y="5231080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548861" y="5087064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46921" y="5231079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122985" y="5087063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22985" y="5231078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699049" y="5087062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97109" y="5231077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273173" y="5087061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273173" y="5231076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849237" y="5087060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47297" y="5231075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423361" y="5087059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22391" y="5231075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998455" y="5087059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95544" y="5231074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6571608" y="5087058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67726" y="5231074"/>
              <a:ext cx="576064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143790" y="5087058"/>
              <a:ext cx="0" cy="14401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596336" y="55590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Frame 53"/>
          <p:cNvSpPr/>
          <p:nvPr/>
        </p:nvSpPr>
        <p:spPr>
          <a:xfrm>
            <a:off x="2267743" y="4816248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Frame 54"/>
          <p:cNvSpPr/>
          <p:nvPr/>
        </p:nvSpPr>
        <p:spPr>
          <a:xfrm>
            <a:off x="3995456" y="4811031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</a:p>
        </p:txBody>
      </p:sp>
      <p:sp>
        <p:nvSpPr>
          <p:cNvPr id="56" name="Frame 55"/>
          <p:cNvSpPr/>
          <p:nvPr/>
        </p:nvSpPr>
        <p:spPr>
          <a:xfrm>
            <a:off x="5719762" y="4816248"/>
            <a:ext cx="569271" cy="936104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1600" y="58634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19829" y="5860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68058" y="5867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0711" y="5867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73364" y="58605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46633" y="5867980"/>
            <a:ext cx="44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79913" y="2060848"/>
            <a:ext cx="4608511" cy="2104338"/>
            <a:chOff x="3707904" y="2116750"/>
            <a:chExt cx="4752527" cy="2176346"/>
          </a:xfrm>
        </p:grpSpPr>
        <p:graphicFrame>
          <p:nvGraphicFramePr>
            <p:cNvPr id="67" name="Chart 6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9166433"/>
                </p:ext>
              </p:extLst>
            </p:nvPr>
          </p:nvGraphicFramePr>
          <p:xfrm>
            <a:off x="3707904" y="2116750"/>
            <a:ext cx="4752527" cy="21763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9" name="Straight Connector 68"/>
            <p:cNvCxnSpPr/>
            <p:nvPr/>
          </p:nvCxnSpPr>
          <p:spPr>
            <a:xfrm flipV="1">
              <a:off x="4332529" y="2922773"/>
              <a:ext cx="3263807" cy="743526"/>
            </a:xfrm>
            <a:prstGeom prst="line">
              <a:avLst/>
            </a:prstGeom>
            <a:ln w="25400">
              <a:solidFill>
                <a:srgbClr val="FF0000">
                  <a:alpha val="9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879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" presetClass="emph" presetSubtype="2" repeatCount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mph" presetSubtype="2" repeatCount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Evaluation 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134262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Correctness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244447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/>
              <a:t>Correctness </a:t>
            </a:r>
            <a:r>
              <a:rPr lang="de-DE" dirty="0" err="1"/>
              <a:t>assertion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instrumented</a:t>
            </a:r>
            <a:r>
              <a:rPr lang="de-DE" dirty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outputs</a:t>
            </a: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de-DE" dirty="0" smtClean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de-DE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Efficiency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Using synchronization primitives to find thread’s communication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Trade-off between losing some data communication information and reducing overhead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123728" y="2420888"/>
            <a:ext cx="4877164" cy="1877281"/>
            <a:chOff x="2277964" y="2780928"/>
            <a:chExt cx="5065140" cy="2232670"/>
          </a:xfrm>
        </p:grpSpPr>
        <p:sp>
          <p:nvSpPr>
            <p:cNvPr id="4" name="Rounded Rectangle 3"/>
            <p:cNvSpPr/>
            <p:nvPr/>
          </p:nvSpPr>
          <p:spPr>
            <a:xfrm>
              <a:off x="2277964" y="2780928"/>
              <a:ext cx="1466644" cy="5040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Original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77964" y="4503508"/>
              <a:ext cx="1466644" cy="50405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52120" y="2780928"/>
              <a:ext cx="1466644" cy="5040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Instrumented Source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52120" y="4503508"/>
              <a:ext cx="1466644" cy="50405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Output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2"/>
              <a:endCxn id="7" idx="0"/>
            </p:cNvCxnSpPr>
            <p:nvPr/>
          </p:nvCxnSpPr>
          <p:spPr>
            <a:xfrm>
              <a:off x="3011286" y="3284984"/>
              <a:ext cx="0" cy="12185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72200" y="3284984"/>
              <a:ext cx="0" cy="121852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00204" y="3642660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Execution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1363" y="3636416"/>
              <a:ext cx="97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Execution</a:t>
              </a:r>
              <a:endParaRPr lang="en-US" sz="1400" dirty="0"/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3860553" y="4503508"/>
              <a:ext cx="1675621" cy="510090"/>
            </a:xfrm>
            <a:prstGeom prst="left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Equality Assertion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335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01675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96" y="1556792"/>
            <a:ext cx="8724484" cy="461572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8407516" y="3581646"/>
            <a:ext cx="537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Month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11421" y="3512720"/>
            <a:ext cx="7849011" cy="684479"/>
            <a:chOff x="611421" y="3512720"/>
            <a:chExt cx="7849011" cy="684479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1796175" y="3538897"/>
              <a:ext cx="0" cy="219663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611421" y="3512720"/>
              <a:ext cx="7849011" cy="684479"/>
              <a:chOff x="611421" y="4520833"/>
              <a:chExt cx="7849011" cy="684479"/>
            </a:xfrm>
            <a:solidFill>
              <a:schemeClr val="bg1"/>
            </a:solidFill>
          </p:grpSpPr>
          <p:grpSp>
            <p:nvGrpSpPr>
              <p:cNvPr id="82" name="Group 81"/>
              <p:cNvGrpSpPr/>
              <p:nvPr/>
            </p:nvGrpSpPr>
            <p:grpSpPr>
              <a:xfrm>
                <a:off x="611421" y="4520833"/>
                <a:ext cx="7849011" cy="684479"/>
                <a:chOff x="563432" y="4520833"/>
                <a:chExt cx="7849011" cy="684479"/>
              </a:xfrm>
              <a:grpFill/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945921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3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764951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2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584728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1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128479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4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309245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5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490009" y="4835980"/>
                  <a:ext cx="335985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6</a:t>
                  </a:r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563432" y="4520833"/>
                  <a:ext cx="7849011" cy="347124"/>
                  <a:chOff x="563432" y="4520833"/>
                  <a:chExt cx="7849011" cy="347124"/>
                </a:xfrm>
                <a:grpFill/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748187" y="4520833"/>
                    <a:ext cx="6664256" cy="229593"/>
                    <a:chOff x="1396733" y="5087058"/>
                    <a:chExt cx="6480720" cy="150526"/>
                  </a:xfrm>
                  <a:grpFill/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>
                      <a:off x="1396733" y="5237584"/>
                      <a:ext cx="6480720" cy="0"/>
                    </a:xfrm>
                    <a:prstGeom prst="straightConnector1">
                      <a:avLst/>
                    </a:prstGeom>
                    <a:grpFill/>
                    <a:ln w="57150" cap="flat">
                      <a:solidFill>
                        <a:schemeClr val="accent2">
                          <a:lumMod val="75000"/>
                        </a:schemeClr>
                      </a:solidFill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1396733" y="5231081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1972797" y="5231080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2548861" y="5087064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3699049" y="5087062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3697109" y="5231077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4273173" y="5231076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849237" y="5087060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4847297" y="5231075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5422391" y="5231075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flipV="1">
                      <a:off x="5998455" y="5087059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5995544" y="5231074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6567726" y="5231074"/>
                      <a:ext cx="576064" cy="0"/>
                    </a:xfrm>
                    <a:prstGeom prst="line">
                      <a:avLst/>
                    </a:prstGeom>
                    <a:grpFill/>
                    <a:ln w="3492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V="1">
                      <a:off x="7143790" y="5087058"/>
                      <a:ext cx="0" cy="144016"/>
                    </a:xfrm>
                    <a:prstGeom prst="line">
                      <a:avLst/>
                    </a:prstGeom>
                    <a:grp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563432" y="4648294"/>
                    <a:ext cx="0" cy="219663"/>
                  </a:xfrm>
                  <a:prstGeom prst="line">
                    <a:avLst/>
                  </a:pr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4" name="Straight Connector 83"/>
              <p:cNvCxnSpPr/>
              <p:nvPr/>
            </p:nvCxnSpPr>
            <p:spPr>
              <a:xfrm flipV="1">
                <a:off x="611421" y="4749579"/>
                <a:ext cx="1184756" cy="17094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Double Bracket 87"/>
          <p:cNvSpPr/>
          <p:nvPr/>
        </p:nvSpPr>
        <p:spPr>
          <a:xfrm>
            <a:off x="611420" y="1772816"/>
            <a:ext cx="1184755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Implement </a:t>
            </a:r>
            <a:r>
              <a:rPr lang="en-US" sz="1400" dirty="0" err="1" smtClean="0"/>
              <a:t>OpenMp</a:t>
            </a:r>
            <a:r>
              <a:rPr lang="en-US" sz="1400" dirty="0" smtClean="0"/>
              <a:t> LLVM Passes (Synch. /Mem. access)</a:t>
            </a:r>
            <a:endParaRPr lang="en-US" sz="1400" dirty="0"/>
          </a:p>
        </p:txBody>
      </p:sp>
      <p:sp>
        <p:nvSpPr>
          <p:cNvPr id="90" name="Double Bracket 89"/>
          <p:cNvSpPr/>
          <p:nvPr/>
        </p:nvSpPr>
        <p:spPr>
          <a:xfrm>
            <a:off x="1830844" y="4134159"/>
            <a:ext cx="1184755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Temporal information and extract time series</a:t>
            </a:r>
            <a:endParaRPr lang="en-US" sz="1400" dirty="0"/>
          </a:p>
        </p:txBody>
      </p:sp>
      <p:sp>
        <p:nvSpPr>
          <p:cNvPr id="91" name="Double Bracket 90"/>
          <p:cNvSpPr/>
          <p:nvPr/>
        </p:nvSpPr>
        <p:spPr>
          <a:xfrm>
            <a:off x="2980932" y="1766997"/>
            <a:ext cx="1184755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Applying </a:t>
            </a:r>
            <a:r>
              <a:rPr lang="en-US" sz="1400" dirty="0"/>
              <a:t>use </a:t>
            </a:r>
            <a:r>
              <a:rPr lang="en-US" sz="1400" dirty="0" smtClean="0"/>
              <a:t>case of</a:t>
            </a:r>
            <a:endParaRPr lang="en-US" sz="1400" dirty="0"/>
          </a:p>
          <a:p>
            <a:pPr algn="ctr"/>
            <a:r>
              <a:rPr lang="en-US" sz="1400" dirty="0"/>
              <a:t>Thread Mapping</a:t>
            </a:r>
            <a:endParaRPr lang="en-US" sz="1400" dirty="0"/>
          </a:p>
        </p:txBody>
      </p:sp>
      <p:sp>
        <p:nvSpPr>
          <p:cNvPr id="92" name="Double Bracket 91"/>
          <p:cNvSpPr/>
          <p:nvPr/>
        </p:nvSpPr>
        <p:spPr>
          <a:xfrm>
            <a:off x="4165687" y="4134159"/>
            <a:ext cx="1184755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</a:t>
            </a:r>
            <a:r>
              <a:rPr lang="en-US" sz="1400" dirty="0" smtClean="0"/>
              <a:t>results and  </a:t>
            </a:r>
            <a:r>
              <a:rPr lang="en-US" sz="1400" dirty="0"/>
              <a:t>benchmarking</a:t>
            </a:r>
            <a:endParaRPr lang="en-US" sz="1400" dirty="0"/>
          </a:p>
        </p:txBody>
      </p:sp>
      <p:sp>
        <p:nvSpPr>
          <p:cNvPr id="94" name="Double Bracket 93"/>
          <p:cNvSpPr/>
          <p:nvPr/>
        </p:nvSpPr>
        <p:spPr>
          <a:xfrm>
            <a:off x="5344460" y="1771587"/>
            <a:ext cx="2361531" cy="1715248"/>
          </a:xfrm>
          <a:prstGeom prst="bracketPair">
            <a:avLst/>
          </a:prstGeom>
          <a:ln w="28575">
            <a:solidFill>
              <a:srgbClr val="C0000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Writing the thesis</a:t>
            </a:r>
          </a:p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Buffer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8843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OpenMP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DiscoPoP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State of the Art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30081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0000"/>
            <a:ext cx="8640960" cy="4479943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 </a:t>
            </a:r>
            <a:r>
              <a:rPr lang="en-US" dirty="0" smtClean="0">
                <a:sym typeface="Wingdings"/>
              </a:rPr>
              <a:t> </a:t>
            </a:r>
          </a:p>
          <a:p>
            <a:pPr algn="ctr"/>
            <a:r>
              <a:rPr lang="en-US" dirty="0" smtClean="0">
                <a:sym typeface="Wingdings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81240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shared-memory application programming interface (API) </a:t>
            </a:r>
            <a:endParaRPr lang="en-US" dirty="0" smtClean="0"/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User-friendly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Portable</a:t>
            </a:r>
          </a:p>
          <a:p>
            <a:pPr marL="701675" lvl="2" indent="-342900">
              <a:buFont typeface="Arial" charset="0"/>
              <a:buChar char="•"/>
            </a:pPr>
            <a:r>
              <a:rPr lang="en-US" dirty="0" smtClean="0"/>
              <a:t>Often used in SMP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a new programming language </a:t>
            </a:r>
            <a:endParaRPr lang="en-US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otation </a:t>
            </a:r>
            <a:r>
              <a:rPr lang="en-US" dirty="0"/>
              <a:t>that can be added to a sequential program in Fortran, C, or C++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nables applications </a:t>
            </a:r>
            <a:r>
              <a:rPr lang="en-US" dirty="0"/>
              <a:t>to benefit from shared-memory parallel architectures—often with minimal modification to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964">
            <a:off x="5378131" y="2611355"/>
            <a:ext cx="2927644" cy="10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7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  <a:endParaRPr lang="en-US" b="1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OpenMP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err="1"/>
              <a:t>DiscoPoP</a:t>
            </a: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3364848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DiscoPoP</a:t>
            </a:r>
            <a:r>
              <a:rPr lang="en-US" dirty="0"/>
              <a:t> (</a:t>
            </a:r>
            <a:r>
              <a:rPr lang="en-US" u="sng" dirty="0"/>
              <a:t>Disco</a:t>
            </a:r>
            <a:r>
              <a:rPr lang="en-US" dirty="0"/>
              <a:t>very of </a:t>
            </a:r>
            <a:r>
              <a:rPr lang="en-US" u="sng" dirty="0"/>
              <a:t>Po</a:t>
            </a:r>
            <a:r>
              <a:rPr lang="en-US" dirty="0"/>
              <a:t>tential </a:t>
            </a:r>
            <a:r>
              <a:rPr lang="en-US" u="sng" dirty="0"/>
              <a:t>P</a:t>
            </a:r>
            <a:r>
              <a:rPr lang="en-US" dirty="0"/>
              <a:t>arallelism)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Dynamically </a:t>
            </a:r>
            <a:r>
              <a:rPr lang="en-US" dirty="0"/>
              <a:t>profiles data </a:t>
            </a:r>
            <a:r>
              <a:rPr lang="en-US" dirty="0" smtClean="0"/>
              <a:t>dependences in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Sequential programs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Programs parallelized with </a:t>
            </a:r>
            <a:r>
              <a:rPr lang="en-US" dirty="0" err="1" smtClean="0"/>
              <a:t>Pthread</a:t>
            </a:r>
            <a:r>
              <a:rPr lang="en-US" dirty="0" smtClean="0"/>
              <a:t> library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Provides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Control flow analysis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Analysis of </a:t>
            </a:r>
            <a:r>
              <a:rPr lang="en-US" dirty="0" smtClean="0"/>
              <a:t>loop dependences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Identification of parallel tasks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/>
              <a:t>Detection of parallel </a:t>
            </a:r>
            <a:r>
              <a:rPr lang="en-US" dirty="0" smtClean="0"/>
              <a:t>patterns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dependences that prevent parallelization 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19" idx="3"/>
            <a:endCxn id="37" idx="1"/>
          </p:cNvCxnSpPr>
          <p:nvPr/>
        </p:nvCxnSpPr>
        <p:spPr>
          <a:xfrm>
            <a:off x="7164288" y="4518862"/>
            <a:ext cx="0" cy="194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3"/>
          </p:cNvCxnSpPr>
          <p:nvPr/>
        </p:nvCxnSpPr>
        <p:spPr>
          <a:xfrm flipH="1">
            <a:off x="7164287" y="5426436"/>
            <a:ext cx="1" cy="211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5400000">
            <a:off x="7041057" y="1664567"/>
            <a:ext cx="246463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Conversion to IR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6807888" y="2866318"/>
            <a:ext cx="712800" cy="2592288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Parallelism Discovery &amp; Parallel Pattern </a:t>
            </a:r>
          </a:p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Detection </a:t>
            </a:r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6588224" y="5638085"/>
            <a:ext cx="1178933" cy="663258"/>
          </a:xfrm>
          <a:prstGeom prst="snip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Ranked Parallel opportunities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60232" y="1484784"/>
            <a:ext cx="966829" cy="745710"/>
            <a:chOff x="5473402" y="1577860"/>
            <a:chExt cx="781533" cy="679683"/>
          </a:xfrm>
        </p:grpSpPr>
        <p:sp>
          <p:nvSpPr>
            <p:cNvPr id="33" name="Snip and Round Single Corner Rectangle 32"/>
            <p:cNvSpPr/>
            <p:nvPr/>
          </p:nvSpPr>
          <p:spPr>
            <a:xfrm>
              <a:off x="5473402" y="1577860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Source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Snip and Round Single Corner Rectangle 33"/>
            <p:cNvSpPr/>
            <p:nvPr/>
          </p:nvSpPr>
          <p:spPr>
            <a:xfrm>
              <a:off x="5531181" y="1629932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Source Code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Snip and Round Single Corner Rectangle 34"/>
            <p:cNvSpPr/>
            <p:nvPr/>
          </p:nvSpPr>
          <p:spPr>
            <a:xfrm>
              <a:off x="5609467" y="1683729"/>
              <a:ext cx="645468" cy="573814"/>
            </a:xfrm>
            <a:prstGeom prst="snipRoundRect">
              <a:avLst/>
            </a:prstGeom>
            <a:solidFill>
              <a:srgbClr val="00B0F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Source 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 rot="5400000">
            <a:off x="6807888" y="3773892"/>
            <a:ext cx="712800" cy="2592288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Ranking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6807888" y="1978581"/>
            <a:ext cx="712800" cy="2592288"/>
          </a:xfrm>
          <a:prstGeom prst="rect">
            <a:avLst/>
          </a:prstGeom>
          <a:solidFill>
            <a:schemeClr val="accent1">
              <a:lumMod val="90000"/>
              <a:alpha val="64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Static &amp; Dynamic Analysis</a:t>
            </a:r>
          </a:p>
        </p:txBody>
      </p:sp>
      <p:cxnSp>
        <p:nvCxnSpPr>
          <p:cNvPr id="48" name="Straight Arrow Connector 47"/>
          <p:cNvCxnSpPr>
            <a:stCxn id="16" idx="3"/>
            <a:endCxn id="40" idx="1"/>
          </p:cNvCxnSpPr>
          <p:nvPr/>
        </p:nvCxnSpPr>
        <p:spPr>
          <a:xfrm flipH="1">
            <a:off x="7164288" y="2723903"/>
            <a:ext cx="1" cy="1944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19" idx="1"/>
          </p:cNvCxnSpPr>
          <p:nvPr/>
        </p:nvCxnSpPr>
        <p:spPr>
          <a:xfrm>
            <a:off x="7164288" y="3631125"/>
            <a:ext cx="0" cy="174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6" idx="1"/>
          </p:cNvCxnSpPr>
          <p:nvPr/>
        </p:nvCxnSpPr>
        <p:spPr>
          <a:xfrm>
            <a:off x="7164287" y="2233899"/>
            <a:ext cx="2" cy="243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75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State of the </a:t>
            </a:r>
            <a:r>
              <a:rPr lang="en-US" b="1" dirty="0" smtClean="0"/>
              <a:t>Art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Profiling and instrumentation</a:t>
            </a:r>
            <a:endParaRPr lang="en-US" b="1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Thread Mapping</a:t>
            </a:r>
            <a:endParaRPr lang="en-US" b="1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1198830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Detection in </a:t>
            </a:r>
            <a:r>
              <a:rPr lang="en-US" dirty="0" err="1" smtClean="0"/>
              <a:t>Pthread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60363" y="1619250"/>
            <a:ext cx="8388350" cy="447992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DiscoPoP</a:t>
            </a:r>
            <a:r>
              <a:rPr lang="en-US" dirty="0"/>
              <a:t> dependence profiler for detecting </a:t>
            </a:r>
            <a:r>
              <a:rPr lang="en-US" dirty="0" err="1"/>
              <a:t>RaW</a:t>
            </a:r>
            <a:r>
              <a:rPr lang="en-US" dirty="0"/>
              <a:t> dependences among threads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 dynamic and static analysis for extracting multiple/nested communication matrices, for each hotspot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0" y="3847480"/>
            <a:ext cx="8136520" cy="179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02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Pattern Detection in </a:t>
            </a:r>
            <a:r>
              <a:rPr lang="en-US" dirty="0" err="1" smtClean="0"/>
              <a:t>Pthread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16010" cy="447994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the structure of communication between threads/cores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Could be represented as in 3 forms: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18591"/>
            <a:ext cx="8136160" cy="2581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025" y="2990591"/>
            <a:ext cx="222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2517" y="2996952"/>
            <a:ext cx="22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Matrix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5754" y="2985802"/>
            <a:ext cx="22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8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12301</TotalTime>
  <Words>1358</Words>
  <Application>Microsoft Macintosh PowerPoint</Application>
  <PresentationFormat>On-screen Show (4:3)</PresentationFormat>
  <Paragraphs>438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Bitstream Charter</vt:lpstr>
      <vt:lpstr>Stafford</vt:lpstr>
      <vt:lpstr>Tahoma</vt:lpstr>
      <vt:lpstr>Wingdings</vt:lpstr>
      <vt:lpstr>Arial</vt:lpstr>
      <vt:lpstr>Präsentationsvorlage_BWL9</vt:lpstr>
      <vt:lpstr>Präsentationsvorlage_BWL9</vt:lpstr>
      <vt:lpstr>Integrating Temporal Information in Data Communication Profiling for OpenMP</vt:lpstr>
      <vt:lpstr>Why Temporal Information in Communication Pattern is Necessary?</vt:lpstr>
      <vt:lpstr>Outline</vt:lpstr>
      <vt:lpstr>OpenMP</vt:lpstr>
      <vt:lpstr>Outline</vt:lpstr>
      <vt:lpstr>DiscoPoP (Discovery of Potential Parallelism)</vt:lpstr>
      <vt:lpstr>Outline</vt:lpstr>
      <vt:lpstr>Communication Pattern Detection in Pthread Applications</vt:lpstr>
      <vt:lpstr>Communication Pattern Detection in Pthread Applications</vt:lpstr>
      <vt:lpstr>OPARI OpenMP Pragma And Region Instrumenter</vt:lpstr>
      <vt:lpstr>OPARI OpenMP Pragma And Region Instrumenter</vt:lpstr>
      <vt:lpstr> Rogue Wave ThreadSpotter  </vt:lpstr>
      <vt:lpstr> Rogue Wave ThreadSpotter  </vt:lpstr>
      <vt:lpstr>Thread Mapping</vt:lpstr>
      <vt:lpstr>Thread Mapping Policies</vt:lpstr>
      <vt:lpstr>Thread Mapping Policies</vt:lpstr>
      <vt:lpstr>Outline</vt:lpstr>
      <vt:lpstr>Objectives</vt:lpstr>
      <vt:lpstr>Outline</vt:lpstr>
      <vt:lpstr>Instrumentation</vt:lpstr>
      <vt:lpstr>Outline</vt:lpstr>
      <vt:lpstr>Profiling</vt:lpstr>
      <vt:lpstr>Outline</vt:lpstr>
      <vt:lpstr>Challenge</vt:lpstr>
      <vt:lpstr>Outline</vt:lpstr>
      <vt:lpstr>Proposed Solution</vt:lpstr>
      <vt:lpstr>Outline</vt:lpstr>
      <vt:lpstr>Correctness and Efficiency</vt:lpstr>
      <vt:lpstr>Work Plan</vt:lpstr>
      <vt:lpstr>Thanks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Friedrich-Daniel Möller</cp:lastModifiedBy>
  <cp:revision>603</cp:revision>
  <dcterms:created xsi:type="dcterms:W3CDTF">2009-12-23T09:42:49Z</dcterms:created>
  <dcterms:modified xsi:type="dcterms:W3CDTF">2017-01-19T18:19:08Z</dcterms:modified>
</cp:coreProperties>
</file>