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256" r:id="rId3"/>
    <p:sldId id="366" r:id="rId4"/>
    <p:sldId id="352" r:id="rId5"/>
    <p:sldId id="257" r:id="rId6"/>
    <p:sldId id="353" r:id="rId7"/>
    <p:sldId id="349" r:id="rId8"/>
    <p:sldId id="354" r:id="rId9"/>
    <p:sldId id="373" r:id="rId10"/>
    <p:sldId id="374" r:id="rId11"/>
    <p:sldId id="376" r:id="rId12"/>
    <p:sldId id="377" r:id="rId13"/>
    <p:sldId id="378" r:id="rId14"/>
    <p:sldId id="355" r:id="rId15"/>
    <p:sldId id="375" r:id="rId16"/>
    <p:sldId id="356" r:id="rId17"/>
    <p:sldId id="360" r:id="rId18"/>
    <p:sldId id="362" r:id="rId19"/>
    <p:sldId id="361" r:id="rId20"/>
    <p:sldId id="363" r:id="rId21"/>
    <p:sldId id="368" r:id="rId22"/>
    <p:sldId id="370" r:id="rId23"/>
    <p:sldId id="369" r:id="rId24"/>
    <p:sldId id="364" r:id="rId25"/>
    <p:sldId id="371" r:id="rId26"/>
    <p:sldId id="348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Morew" initials="N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941100"/>
    <a:srgbClr val="FDCA00"/>
    <a:srgbClr val="E9503E"/>
    <a:srgbClr val="B5B5B5"/>
    <a:srgbClr val="312C8C"/>
    <a:srgbClr val="9C1C26"/>
    <a:srgbClr val="E3AE95"/>
    <a:srgbClr val="1CE3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91040" autoAdjust="0"/>
  </p:normalViewPr>
  <p:slideViewPr>
    <p:cSldViewPr snapToObjects="1">
      <p:cViewPr varScale="1">
        <p:scale>
          <a:sx n="102" d="100"/>
          <a:sy n="102" d="100"/>
        </p:scale>
        <p:origin x="22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Communication trend along the time between two threads</a:t>
            </a:r>
          </a:p>
        </c:rich>
      </c:tx>
      <c:layout>
        <c:manualLayout>
          <c:xMode val="edge"/>
          <c:yMode val="edge"/>
          <c:x val="0.14745152618634499"/>
          <c:y val="2.1008403361344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11</c:v>
                </c:pt>
                <c:pt idx="6">
                  <c:v>10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20</c:v>
                </c:pt>
                <c:pt idx="11">
                  <c:v>23</c:v>
                </c:pt>
                <c:pt idx="12">
                  <c:v>24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34</c:v>
                </c:pt>
                <c:pt idx="18">
                  <c:v>37</c:v>
                </c:pt>
                <c:pt idx="19">
                  <c:v>39</c:v>
                </c:pt>
                <c:pt idx="20">
                  <c:v>40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7521696"/>
        <c:axId val="1097514624"/>
      </c:scatterChart>
      <c:valAx>
        <c:axId val="10975216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</a:t>
                </a:r>
              </a:p>
            </c:rich>
          </c:tx>
          <c:layout>
            <c:manualLayout>
              <c:xMode val="edge"/>
              <c:yMode val="edge"/>
              <c:x val="0.46454481325427499"/>
              <c:y val="0.86297592997811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514624"/>
        <c:crosses val="autoZero"/>
        <c:crossBetween val="midCat"/>
      </c:valAx>
      <c:valAx>
        <c:axId val="1097514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Communication</a:t>
                </a:r>
                <a:r>
                  <a:rPr lang="en-US" sz="1200" b="1" baseline="0"/>
                  <a:t> 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1.9370460048426099E-2"/>
              <c:y val="0.258198452764520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521696"/>
        <c:crosses val="autoZero"/>
        <c:crossBetween val="midCat"/>
      </c:valAx>
      <c:spPr>
        <a:solidFill>
          <a:schemeClr val="bg1"/>
        </a:solidFill>
        <a:ln>
          <a:noFill/>
        </a:ln>
        <a:effectLst>
          <a:glow rad="469900">
            <a:schemeClr val="accent5">
              <a:lumMod val="40000"/>
              <a:lumOff val="60000"/>
            </a:schemeClr>
          </a:glow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74BB652D-7810-496D-A2FA-D61220BB433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photo</a:t>
            </a:r>
            <a:r>
              <a:rPr lang="en-US" baseline="0" dirty="0" smtClean="0"/>
              <a:t> instead of the text in the white 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color of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1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7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5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5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9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OpenMp</a:t>
            </a:r>
            <a:r>
              <a:rPr lang="en-US" dirty="0" smtClean="0"/>
              <a:t> book page 8-10</a:t>
            </a:r>
          </a:p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1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7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9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18. Januar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18.01.2017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18.01.2017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90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8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1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68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817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31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	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12.01.2017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1E003859-66D6-4A75-8D18-F6DA5B9581D0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18.01.2017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6E51CBC7-B44B-49AE-9E17-914E28B00C7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18.01.2017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Nicolas Morew  |  </a:t>
            </a:r>
            <a:fld id="{13D8EA07-9DA5-4D94-BE27-F739E88EC79F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Ehsan Amiryousefi</a:t>
            </a:r>
            <a:endParaRPr lang="de-DE" dirty="0"/>
          </a:p>
          <a:p>
            <a:r>
              <a:rPr lang="de-DE" dirty="0"/>
              <a:t>Supervisor: Dr. Ali </a:t>
            </a:r>
            <a:r>
              <a:rPr lang="de-DE" dirty="0" err="1"/>
              <a:t>Jannesari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Integrating </a:t>
            </a:r>
            <a:r>
              <a:rPr lang="en-US" b="0" dirty="0" smtClean="0"/>
              <a:t>Temporal </a:t>
            </a:r>
            <a:r>
              <a:rPr lang="en-US" b="0" dirty="0"/>
              <a:t>I</a:t>
            </a:r>
            <a:r>
              <a:rPr lang="en-US" b="0" dirty="0" smtClean="0"/>
              <a:t>nformation </a:t>
            </a:r>
            <a:r>
              <a:rPr lang="en-US" b="0" dirty="0"/>
              <a:t>in </a:t>
            </a:r>
            <a:r>
              <a:rPr lang="en-US" b="0" dirty="0" smtClean="0"/>
              <a:t>Data Communication Profiling for OpenMP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OPARI</a:t>
            </a:r>
            <a:br>
              <a:rPr lang="de-DE" dirty="0" smtClean="0"/>
            </a:br>
            <a:r>
              <a:rPr lang="de-DE" dirty="0" smtClean="0"/>
              <a:t>OpenMP Pragma And Region Instrumenter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ThreadSpotter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Approaches</a:t>
            </a:r>
          </a:p>
          <a:p>
            <a:r>
              <a:rPr lang="de-DE" dirty="0"/>
              <a:t>	</a:t>
            </a:r>
            <a:r>
              <a:rPr lang="de-DE" dirty="0" smtClean="0"/>
              <a:t>Locality</a:t>
            </a:r>
          </a:p>
          <a:p>
            <a:r>
              <a:rPr lang="de-DE" dirty="0"/>
              <a:t>	</a:t>
            </a:r>
            <a:r>
              <a:rPr lang="de-DE" dirty="0" smtClean="0"/>
              <a:t>Ballance</a:t>
            </a:r>
          </a:p>
          <a:p>
            <a:r>
              <a:rPr lang="en-US" dirty="0"/>
              <a:t>Mapping Policies</a:t>
            </a:r>
            <a:endParaRPr lang="de-DE" dirty="0"/>
          </a:p>
          <a:p>
            <a:r>
              <a:rPr lang="de-DE" dirty="0" smtClean="0"/>
              <a:t>Refer to the paper of Mathias Dienner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1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Objectives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6682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DiscoPoP</a:t>
            </a:r>
            <a:r>
              <a:rPr lang="en-US" dirty="0" smtClean="0"/>
              <a:t>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OpenMP support (Data dependence)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Communication pattern detection (Threads communication)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Adding temporal </a:t>
            </a:r>
            <a:r>
              <a:rPr lang="en-US" dirty="0"/>
              <a:t>i</a:t>
            </a:r>
            <a:r>
              <a:rPr lang="en-US" dirty="0" smtClean="0"/>
              <a:t>nformation to communication patterns </a:t>
            </a:r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Find a use-case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mapping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1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970938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Injection of customized function calls to intermediate code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At LLVM IR level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Before Load/Store instructions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5752"/>
            <a:ext cx="8604447" cy="2943528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0" name="Frame 9"/>
          <p:cNvSpPr/>
          <p:nvPr/>
        </p:nvSpPr>
        <p:spPr>
          <a:xfrm>
            <a:off x="1187624" y="3360858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47439" y="3516957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6710" y="4028162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46710" y="4695279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28572" y="5539914"/>
            <a:ext cx="468000" cy="26535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93379" y="5373215"/>
            <a:ext cx="1404000" cy="21600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211379" y="3858920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87624" y="4547057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59" y="2082597"/>
            <a:ext cx="4504308" cy="625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79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Collection of the required data communication information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Time-stamp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</a:t>
            </a:r>
            <a:r>
              <a:rPr lang="en-US" smtClean="0"/>
              <a:t>ize </a:t>
            </a:r>
            <a:r>
              <a:rPr lang="en-US" dirty="0" smtClean="0"/>
              <a:t>of the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Region information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1709915" y="3371640"/>
            <a:ext cx="5544616" cy="2864083"/>
            <a:chOff x="3059832" y="3206836"/>
            <a:chExt cx="5544616" cy="2864083"/>
          </a:xfrm>
        </p:grpSpPr>
        <p:sp>
          <p:nvSpPr>
            <p:cNvPr id="30" name="Rectangle 29"/>
            <p:cNvSpPr/>
            <p:nvPr/>
          </p:nvSpPr>
          <p:spPr>
            <a:xfrm>
              <a:off x="3491880" y="4047342"/>
              <a:ext cx="1512168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9832" y="321297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(To be analyzed)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8184" y="320683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29503" y="4804885"/>
              <a:ext cx="1973625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Linker &amp; Compiler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2"/>
              <a:endCxn id="30" idx="0"/>
            </p:cNvCxnSpPr>
            <p:nvPr/>
          </p:nvCxnSpPr>
          <p:spPr>
            <a:xfrm>
              <a:off x="4247964" y="3722227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059832" y="4804505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254559" y="4479390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2"/>
              <a:endCxn id="34" idx="0"/>
            </p:cNvCxnSpPr>
            <p:nvPr/>
          </p:nvCxnSpPr>
          <p:spPr>
            <a:xfrm>
              <a:off x="7416316" y="3716087"/>
              <a:ext cx="0" cy="10887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4" idx="3"/>
              <a:endCxn id="34" idx="1"/>
            </p:cNvCxnSpPr>
            <p:nvPr/>
          </p:nvCxnSpPr>
          <p:spPr>
            <a:xfrm>
              <a:off x="5436096" y="5059131"/>
              <a:ext cx="993407" cy="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6257" y="5313756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624227" y="5638871"/>
              <a:ext cx="1584176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8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 and data collection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85936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lvl="0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Why Temporal Information in Communication Pattern is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93597"/>
            <a:ext cx="8604488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T</a:t>
            </a:r>
            <a:r>
              <a:rPr lang="de-DE" dirty="0" smtClean="0"/>
              <a:t>hread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58775" lvl="2" indent="0">
              <a:buNone/>
            </a:pPr>
            <a:r>
              <a:rPr lang="de-DE" dirty="0" err="1" smtClean="0"/>
              <a:t>patterns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Thread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</p:txBody>
      </p:sp>
      <p:grpSp>
        <p:nvGrpSpPr>
          <p:cNvPr id="120" name="Group 119"/>
          <p:cNvGrpSpPr/>
          <p:nvPr/>
        </p:nvGrpSpPr>
        <p:grpSpPr>
          <a:xfrm>
            <a:off x="5733921" y="4293096"/>
            <a:ext cx="2510487" cy="1828117"/>
            <a:chOff x="6173734" y="4581128"/>
            <a:chExt cx="2510487" cy="1828117"/>
          </a:xfrm>
        </p:grpSpPr>
        <p:grpSp>
          <p:nvGrpSpPr>
            <p:cNvPr id="66" name="Group 65"/>
            <p:cNvGrpSpPr/>
            <p:nvPr/>
          </p:nvGrpSpPr>
          <p:grpSpPr>
            <a:xfrm>
              <a:off x="7954117" y="4581128"/>
              <a:ext cx="74267" cy="1728192"/>
              <a:chOff x="7666085" y="4581128"/>
              <a:chExt cx="74267" cy="1728192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519211" y="4586971"/>
              <a:ext cx="74267" cy="1728192"/>
              <a:chOff x="7666085" y="4581128"/>
              <a:chExt cx="74267" cy="172819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56344" y="4604955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1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30347" y="4609190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3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8086" y="6163024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51212" y="6157103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5" name="Double Brace 74"/>
            <p:cNvSpPr/>
            <p:nvPr/>
          </p:nvSpPr>
          <p:spPr>
            <a:xfrm>
              <a:off x="7596336" y="4936685"/>
              <a:ext cx="818994" cy="347459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Frame 73"/>
            <p:cNvSpPr/>
            <p:nvPr/>
          </p:nvSpPr>
          <p:spPr>
            <a:xfrm>
              <a:off x="6485736" y="4943950"/>
              <a:ext cx="194991" cy="341896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4" idx="2"/>
            </p:cNvCxnSpPr>
            <p:nvPr/>
          </p:nvCxnSpPr>
          <p:spPr>
            <a:xfrm>
              <a:off x="6583232" y="5285846"/>
              <a:ext cx="1412184" cy="87370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ouble Brace 79"/>
            <p:cNvSpPr/>
            <p:nvPr/>
          </p:nvSpPr>
          <p:spPr>
            <a:xfrm>
              <a:off x="6173734" y="5348803"/>
              <a:ext cx="818994" cy="480873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1" name="Frame 80"/>
            <p:cNvSpPr/>
            <p:nvPr/>
          </p:nvSpPr>
          <p:spPr>
            <a:xfrm>
              <a:off x="7930888" y="5396868"/>
              <a:ext cx="194991" cy="432807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 flipH="1">
              <a:off x="6560413" y="5829675"/>
              <a:ext cx="1467971" cy="54147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ame 84"/>
            <p:cNvSpPr/>
            <p:nvPr/>
          </p:nvSpPr>
          <p:spPr>
            <a:xfrm>
              <a:off x="6495982" y="5908373"/>
              <a:ext cx="194991" cy="287750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Double Brace 86"/>
            <p:cNvSpPr/>
            <p:nvPr/>
          </p:nvSpPr>
          <p:spPr>
            <a:xfrm>
              <a:off x="7625951" y="5927733"/>
              <a:ext cx="818994" cy="277936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3" y="1733411"/>
            <a:ext cx="4059385" cy="2160240"/>
            <a:chOff x="3781982" y="2204864"/>
            <a:chExt cx="4592109" cy="2160240"/>
          </a:xfrm>
        </p:grpSpPr>
        <p:grpSp>
          <p:nvGrpSpPr>
            <p:cNvPr id="89" name="Group 8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6" name="Freeform 11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Freeform 11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92" name="Freeform 9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Pentagon 8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61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 Runtime and </a:t>
            </a:r>
            <a:r>
              <a:rPr lang="en-US" dirty="0" smtClean="0"/>
              <a:t>memory overhead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communications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Size of extracted information becomes bigger during profiling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608974" y="3313561"/>
            <a:ext cx="3076634" cy="2897060"/>
            <a:chOff x="640422" y="3313561"/>
            <a:chExt cx="3076634" cy="289706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592" y="3747853"/>
              <a:ext cx="2560832" cy="2462768"/>
              <a:chOff x="2835289" y="3650264"/>
              <a:chExt cx="2560832" cy="246276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35289" y="3680563"/>
                <a:ext cx="216024" cy="2432469"/>
                <a:chOff x="7666085" y="4581128"/>
                <a:chExt cx="74267" cy="1710539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730212" y="4869160"/>
                  <a:ext cx="348" cy="1422507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006424" y="3655457"/>
                <a:ext cx="216024" cy="2457573"/>
                <a:chOff x="7666085" y="4581128"/>
                <a:chExt cx="74267" cy="1728193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7730212" y="4869160"/>
                  <a:ext cx="181" cy="144016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177559" y="3650264"/>
                <a:ext cx="216024" cy="2462767"/>
                <a:chOff x="7666085" y="4581128"/>
                <a:chExt cx="74267" cy="1731845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729169" y="4869160"/>
                  <a:ext cx="1043" cy="144381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92953" y="422108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4212729" y="449077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4217158" y="4637271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19392" y="493645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003431" y="419559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028849" y="4416586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207700" y="4856013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207812" y="502586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189919" y="520470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042606" y="514983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019391" y="5441205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204141" y="5436280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3041594" y="5606709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193198" y="565004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40422" y="331654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1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2695" y="331356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2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2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4968" y="331593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3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3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1091" y="3750307"/>
            <a:ext cx="4176464" cy="2160240"/>
            <a:chOff x="3781982" y="2204864"/>
            <a:chExt cx="4592109" cy="2160240"/>
          </a:xfrm>
        </p:grpSpPr>
        <p:grpSp>
          <p:nvGrpSpPr>
            <p:cNvPr id="59" name="Group 5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62" name="Freeform 6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entagon 5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291597" y="6060721"/>
            <a:ext cx="5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427984" y="3979728"/>
            <a:ext cx="1440160" cy="2093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8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Proposed 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series generation at run-time using regression </a:t>
            </a:r>
            <a:r>
              <a:rPr lang="en-US" dirty="0" smtClean="0"/>
              <a:t>analysis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Tentatively applicable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err="1" smtClean="0"/>
              <a:t>Comm</a:t>
            </a:r>
            <a:r>
              <a:rPr lang="en-US" dirty="0" smtClean="0"/>
              <a:t>(t)=2t</a:t>
            </a:r>
          </a:p>
          <a:p>
            <a:pPr marL="881062" lvl="3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  <a:tabLst>
                <a:tab pos="4837113" algn="l"/>
              </a:tabLst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Profiling </a:t>
            </a:r>
            <a:r>
              <a:rPr lang="en-US" dirty="0"/>
              <a:t>at certain time </a:t>
            </a:r>
            <a:r>
              <a:rPr lang="en-US" dirty="0" smtClean="0"/>
              <a:t>frames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15616" y="5632899"/>
            <a:ext cx="6480720" cy="214150"/>
            <a:chOff x="1396733" y="5087058"/>
            <a:chExt cx="6480720" cy="2141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396733" y="5237584"/>
              <a:ext cx="6480720" cy="0"/>
            </a:xfrm>
            <a:prstGeom prst="straightConnector1">
              <a:avLst/>
            </a:prstGeom>
            <a:ln w="57150" cap="flat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96733" y="5157192"/>
              <a:ext cx="194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6733" y="5231081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72797" y="5087065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2797" y="5231080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548861" y="5087064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46921" y="5231079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2985" y="5087063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2985" y="5231078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99049" y="5087062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97109" y="5231077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273173" y="5087061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73173" y="5231076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49237" y="5087060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47297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23361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22391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998455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95544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571608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67726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143790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596336" y="55590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2267743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>
            <a:off x="3995456" y="4811031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6" name="Frame 55"/>
          <p:cNvSpPr/>
          <p:nvPr/>
        </p:nvSpPr>
        <p:spPr>
          <a:xfrm>
            <a:off x="5719762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1600" y="58634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9829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058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0711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73364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6633" y="5867980"/>
            <a:ext cx="4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3" y="2060848"/>
            <a:ext cx="4608511" cy="2104338"/>
            <a:chOff x="3707904" y="2116750"/>
            <a:chExt cx="4752527" cy="2176346"/>
          </a:xfrm>
        </p:grpSpPr>
        <p:graphicFrame>
          <p:nvGraphicFramePr>
            <p:cNvPr id="67" name="Chart 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9166433"/>
                </p:ext>
              </p:extLst>
            </p:nvPr>
          </p:nvGraphicFramePr>
          <p:xfrm>
            <a:off x="3707904" y="2116750"/>
            <a:ext cx="4752527" cy="21763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9" name="Straight Connector 68"/>
            <p:cNvCxnSpPr/>
            <p:nvPr/>
          </p:nvCxnSpPr>
          <p:spPr>
            <a:xfrm flipV="1">
              <a:off x="4332529" y="2922773"/>
              <a:ext cx="3263807" cy="743526"/>
            </a:xfrm>
            <a:prstGeom prst="line">
              <a:avLst/>
            </a:prstGeom>
            <a:ln w="25400">
              <a:solidFill>
                <a:srgbClr val="FF0000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7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Evaluation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34262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Correctness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Correctness </a:t>
            </a:r>
            <a:r>
              <a:rPr lang="de-DE" dirty="0" err="1"/>
              <a:t>assertion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instrumented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outputs</a:t>
            </a: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Efficiency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Trade-off between losing some data communication information and reducing overhead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23728" y="2420888"/>
            <a:ext cx="4877164" cy="1877281"/>
            <a:chOff x="2277964" y="2780928"/>
            <a:chExt cx="5065140" cy="2232670"/>
          </a:xfrm>
        </p:grpSpPr>
        <p:sp>
          <p:nvSpPr>
            <p:cNvPr id="4" name="Rounded Rectangle 3"/>
            <p:cNvSpPr/>
            <p:nvPr/>
          </p:nvSpPr>
          <p:spPr>
            <a:xfrm>
              <a:off x="2277964" y="2780928"/>
              <a:ext cx="1466644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Original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77964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52120" y="2780928"/>
              <a:ext cx="1466644" cy="504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2120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7" idx="0"/>
            </p:cNvCxnSpPr>
            <p:nvPr/>
          </p:nvCxnSpPr>
          <p:spPr>
            <a:xfrm>
              <a:off x="3011286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2200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00204" y="364266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1363" y="3636416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60553" y="4503508"/>
              <a:ext cx="1675621" cy="510090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Equality Assertion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3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0000"/>
            <a:ext cx="8640960" cy="4479943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 </a:t>
            </a:r>
            <a:r>
              <a:rPr lang="en-US" dirty="0" smtClean="0">
                <a:sym typeface="Wingdings"/>
              </a:rPr>
              <a:t> </a:t>
            </a:r>
          </a:p>
          <a:p>
            <a:pPr algn="ctr"/>
            <a:r>
              <a:rPr lang="en-US" dirty="0" smtClean="0">
                <a:sym typeface="Wingding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DiscoPoP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of the Art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3008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81240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shared-memory application programming interface (API)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User-friendly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Portable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Often used in SMP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new programming language 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otation </a:t>
            </a:r>
            <a:r>
              <a:rPr lang="en-US" dirty="0"/>
              <a:t>that can be added to a sequential program in Fortran, C, or C++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nables applications </a:t>
            </a:r>
            <a:r>
              <a:rPr lang="en-US" dirty="0"/>
              <a:t>to benefit from shared-memory parallel architectures—often with minimal modification to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964">
            <a:off x="5378131" y="2611355"/>
            <a:ext cx="2927644" cy="1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  <a:endParaRPr lang="en-US" b="1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DiscoPoP</a:t>
            </a: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36484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DiscoPoP</a:t>
            </a:r>
            <a:r>
              <a:rPr lang="en-US" dirty="0"/>
              <a:t> (</a:t>
            </a:r>
            <a:r>
              <a:rPr lang="en-US" u="sng" dirty="0"/>
              <a:t>Disco</a:t>
            </a:r>
            <a:r>
              <a:rPr lang="en-US" dirty="0"/>
              <a:t>very of </a:t>
            </a:r>
            <a:r>
              <a:rPr lang="en-US" u="sng" dirty="0"/>
              <a:t>Po</a:t>
            </a:r>
            <a:r>
              <a:rPr lang="en-US" dirty="0"/>
              <a:t>tential </a:t>
            </a:r>
            <a:r>
              <a:rPr lang="en-US" u="sng" dirty="0"/>
              <a:t>P</a:t>
            </a:r>
            <a:r>
              <a:rPr lang="en-US" dirty="0"/>
              <a:t>arallelism)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Dynamically </a:t>
            </a:r>
            <a:r>
              <a:rPr lang="en-US" dirty="0"/>
              <a:t>profiles data </a:t>
            </a:r>
            <a:r>
              <a:rPr lang="en-US" dirty="0" smtClean="0"/>
              <a:t>dependences in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Sequential programs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Programs parallelized with </a:t>
            </a:r>
            <a:r>
              <a:rPr lang="en-US" dirty="0" err="1" smtClean="0"/>
              <a:t>Pthread</a:t>
            </a:r>
            <a:r>
              <a:rPr lang="en-US" dirty="0" smtClean="0"/>
              <a:t> library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Control flow analysis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Analysis of </a:t>
            </a:r>
            <a:r>
              <a:rPr lang="en-US" dirty="0" smtClean="0"/>
              <a:t>loop dependences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parallel tasks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Detection of parallel </a:t>
            </a:r>
            <a:r>
              <a:rPr lang="en-US" dirty="0" smtClean="0"/>
              <a:t>patterns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dependences that prevent parallelization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19" idx="3"/>
            <a:endCxn id="37" idx="1"/>
          </p:cNvCxnSpPr>
          <p:nvPr/>
        </p:nvCxnSpPr>
        <p:spPr>
          <a:xfrm>
            <a:off x="7164288" y="4518862"/>
            <a:ext cx="0" cy="194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</p:cNvCxnSpPr>
          <p:nvPr/>
        </p:nvCxnSpPr>
        <p:spPr>
          <a:xfrm flipH="1">
            <a:off x="7164287" y="5426436"/>
            <a:ext cx="1" cy="211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7041057" y="1664567"/>
            <a:ext cx="246463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Conversion to IR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6807888" y="2866318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Parallelism Discovery &amp; Parallel Pattern </a:t>
            </a:r>
          </a:p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Detection 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6588224" y="5638085"/>
            <a:ext cx="1178933" cy="663258"/>
          </a:xfrm>
          <a:prstGeom prst="snip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Ranked Parallel opportunities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60232" y="1484784"/>
            <a:ext cx="966829" cy="745710"/>
            <a:chOff x="5473402" y="1577860"/>
            <a:chExt cx="781533" cy="679683"/>
          </a:xfrm>
        </p:grpSpPr>
        <p:sp>
          <p:nvSpPr>
            <p:cNvPr id="33" name="Snip and Round Single Corner Rectangle 32"/>
            <p:cNvSpPr/>
            <p:nvPr/>
          </p:nvSpPr>
          <p:spPr>
            <a:xfrm>
              <a:off x="5473402" y="1577860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and Round Single Corner Rectangle 33"/>
            <p:cNvSpPr/>
            <p:nvPr/>
          </p:nvSpPr>
          <p:spPr>
            <a:xfrm>
              <a:off x="5531181" y="1629932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Snip and Round Single Corner Rectangle 34"/>
            <p:cNvSpPr/>
            <p:nvPr/>
          </p:nvSpPr>
          <p:spPr>
            <a:xfrm>
              <a:off x="5609467" y="1683729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Source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07888" y="3773892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Ranking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6807888" y="1978581"/>
            <a:ext cx="712800" cy="2592288"/>
          </a:xfrm>
          <a:prstGeom prst="rect">
            <a:avLst/>
          </a:prstGeom>
          <a:solidFill>
            <a:schemeClr val="accent1">
              <a:lumMod val="90000"/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Static &amp; Dynamic Analysis</a:t>
            </a:r>
          </a:p>
        </p:txBody>
      </p:sp>
      <p:cxnSp>
        <p:nvCxnSpPr>
          <p:cNvPr id="48" name="Straight Arrow Connector 47"/>
          <p:cNvCxnSpPr>
            <a:stCxn id="16" idx="3"/>
            <a:endCxn id="40" idx="1"/>
          </p:cNvCxnSpPr>
          <p:nvPr/>
        </p:nvCxnSpPr>
        <p:spPr>
          <a:xfrm flipH="1">
            <a:off x="7164288" y="2723903"/>
            <a:ext cx="1" cy="1944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19" idx="1"/>
          </p:cNvCxnSpPr>
          <p:nvPr/>
        </p:nvCxnSpPr>
        <p:spPr>
          <a:xfrm>
            <a:off x="7164288" y="3631125"/>
            <a:ext cx="0" cy="174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6" idx="1"/>
          </p:cNvCxnSpPr>
          <p:nvPr/>
        </p:nvCxnSpPr>
        <p:spPr>
          <a:xfrm>
            <a:off x="7164287" y="2233899"/>
            <a:ext cx="2" cy="243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7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State of the </a:t>
            </a:r>
            <a:r>
              <a:rPr lang="en-US" b="1" dirty="0" smtClean="0"/>
              <a:t>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9883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0363" y="1619250"/>
            <a:ext cx="8388350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DiscoPoP</a:t>
            </a:r>
            <a:r>
              <a:rPr lang="en-US" dirty="0"/>
              <a:t> dependence profiler for detecting </a:t>
            </a:r>
            <a:r>
              <a:rPr lang="en-US" dirty="0" err="1"/>
              <a:t>RaW</a:t>
            </a:r>
            <a:r>
              <a:rPr lang="en-US" dirty="0"/>
              <a:t> dependences among threads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 dynamic and static analysis for extracting multiple/nested communication matrices, for each hotspot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0" y="3847480"/>
            <a:ext cx="8136520" cy="17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0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1601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structure of communication between threads/cores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Could be represented as in 3 forms: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8591"/>
            <a:ext cx="8136160" cy="2581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025" y="2990591"/>
            <a:ext cx="22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2517" y="299695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5754" y="298580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11875</TotalTime>
  <Words>704</Words>
  <Application>Microsoft Office PowerPoint</Application>
  <PresentationFormat>On-screen Show (4:3)</PresentationFormat>
  <Paragraphs>314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Bitstream Charter</vt:lpstr>
      <vt:lpstr>Stafford</vt:lpstr>
      <vt:lpstr>Tahoma</vt:lpstr>
      <vt:lpstr>Wingdings</vt:lpstr>
      <vt:lpstr>Präsentationsvorlage_BWL9</vt:lpstr>
      <vt:lpstr>Präsentationsvorlage_BWL9</vt:lpstr>
      <vt:lpstr>Integrating Temporal Information in Data Communication Profiling for OpenMP</vt:lpstr>
      <vt:lpstr>Why Temporal Information in Communication Pattern is Necessary?</vt:lpstr>
      <vt:lpstr>Outline</vt:lpstr>
      <vt:lpstr>OpenMP</vt:lpstr>
      <vt:lpstr>Outline</vt:lpstr>
      <vt:lpstr>DiscoPoP (Discovery of Potential Parallelism)</vt:lpstr>
      <vt:lpstr>Outline</vt:lpstr>
      <vt:lpstr>Communication Pattern Detection in Pthread Applications</vt:lpstr>
      <vt:lpstr>Communication Pattern Detection in Pthread Applications</vt:lpstr>
      <vt:lpstr>OPARI OpenMP Pragma And Region Instrumenter</vt:lpstr>
      <vt:lpstr>ThreadSpotter</vt:lpstr>
      <vt:lpstr>Thread Mapping</vt:lpstr>
      <vt:lpstr>Outline</vt:lpstr>
      <vt:lpstr>Objectives</vt:lpstr>
      <vt:lpstr>Outline</vt:lpstr>
      <vt:lpstr>Instrumentation</vt:lpstr>
      <vt:lpstr>Outline</vt:lpstr>
      <vt:lpstr>Profiling</vt:lpstr>
      <vt:lpstr>Outline</vt:lpstr>
      <vt:lpstr>Challenge</vt:lpstr>
      <vt:lpstr>Outline</vt:lpstr>
      <vt:lpstr>Proposed Solution</vt:lpstr>
      <vt:lpstr>Outline</vt:lpstr>
      <vt:lpstr>Correctness and Efficiency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Ehsan Amiryousefi</cp:lastModifiedBy>
  <cp:revision>552</cp:revision>
  <dcterms:created xsi:type="dcterms:W3CDTF">2009-12-23T09:42:49Z</dcterms:created>
  <dcterms:modified xsi:type="dcterms:W3CDTF">2017-01-18T21:37:11Z</dcterms:modified>
</cp:coreProperties>
</file>