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5"/>
  </p:notesMasterIdLst>
  <p:handoutMasterIdLst>
    <p:handoutMasterId r:id="rId26"/>
  </p:handoutMasterIdLst>
  <p:sldIdLst>
    <p:sldId id="256" r:id="rId3"/>
    <p:sldId id="366" r:id="rId4"/>
    <p:sldId id="352" r:id="rId5"/>
    <p:sldId id="257" r:id="rId6"/>
    <p:sldId id="353" r:id="rId7"/>
    <p:sldId id="349" r:id="rId8"/>
    <p:sldId id="354" r:id="rId9"/>
    <p:sldId id="373" r:id="rId10"/>
    <p:sldId id="374" r:id="rId11"/>
    <p:sldId id="355" r:id="rId12"/>
    <p:sldId id="375" r:id="rId13"/>
    <p:sldId id="356" r:id="rId14"/>
    <p:sldId id="360" r:id="rId15"/>
    <p:sldId id="362" r:id="rId16"/>
    <p:sldId id="361" r:id="rId17"/>
    <p:sldId id="363" r:id="rId18"/>
    <p:sldId id="368" r:id="rId19"/>
    <p:sldId id="370" r:id="rId20"/>
    <p:sldId id="369" r:id="rId21"/>
    <p:sldId id="364" r:id="rId22"/>
    <p:sldId id="371" r:id="rId23"/>
    <p:sldId id="348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Morew" initials="N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941100"/>
    <a:srgbClr val="FDCA00"/>
    <a:srgbClr val="E9503E"/>
    <a:srgbClr val="B5B5B5"/>
    <a:srgbClr val="312C8C"/>
    <a:srgbClr val="9C1C26"/>
    <a:srgbClr val="E3AE95"/>
    <a:srgbClr val="1CE3B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1" autoAdjust="0"/>
    <p:restoredTop sz="91040" autoAdjust="0"/>
  </p:normalViewPr>
  <p:slideViewPr>
    <p:cSldViewPr snapToObjects="1">
      <p:cViewPr>
        <p:scale>
          <a:sx n="165" d="100"/>
          <a:sy n="165" d="100"/>
        </p:scale>
        <p:origin x="122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Communication trend along the time between two threads</a:t>
            </a:r>
          </a:p>
        </c:rich>
      </c:tx>
      <c:layout>
        <c:manualLayout>
          <c:xMode val="edge"/>
          <c:yMode val="edge"/>
          <c:x val="0.147451526186345"/>
          <c:y val="0.02100840336134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Communication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Sheet1!$A$2:$A$23</c:f>
              <c:numCache>
                <c:formatCode>General</c:formatCode>
                <c:ptCount val="2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</c:numCache>
            </c:num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0.0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8.0</c:v>
                </c:pt>
                <c:pt idx="5">
                  <c:v>11.0</c:v>
                </c:pt>
                <c:pt idx="6">
                  <c:v>10.0</c:v>
                </c:pt>
                <c:pt idx="7">
                  <c:v>14.0</c:v>
                </c:pt>
                <c:pt idx="8">
                  <c:v>17.0</c:v>
                </c:pt>
                <c:pt idx="9">
                  <c:v>19.0</c:v>
                </c:pt>
                <c:pt idx="10">
                  <c:v>20.0</c:v>
                </c:pt>
                <c:pt idx="11">
                  <c:v>23.0</c:v>
                </c:pt>
                <c:pt idx="12">
                  <c:v>24.0</c:v>
                </c:pt>
                <c:pt idx="13">
                  <c:v>27.0</c:v>
                </c:pt>
                <c:pt idx="14">
                  <c:v>29.0</c:v>
                </c:pt>
                <c:pt idx="15">
                  <c:v>30.0</c:v>
                </c:pt>
                <c:pt idx="16">
                  <c:v>31.0</c:v>
                </c:pt>
                <c:pt idx="17">
                  <c:v>34.0</c:v>
                </c:pt>
                <c:pt idx="18">
                  <c:v>37.0</c:v>
                </c:pt>
                <c:pt idx="19">
                  <c:v>39.0</c:v>
                </c:pt>
                <c:pt idx="20">
                  <c:v>40.0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50644512"/>
        <c:axId val="-1549861344"/>
      </c:scatterChart>
      <c:valAx>
        <c:axId val="-15506445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Time</a:t>
                </a:r>
              </a:p>
            </c:rich>
          </c:tx>
          <c:layout>
            <c:manualLayout>
              <c:xMode val="edge"/>
              <c:yMode val="edge"/>
              <c:x val="0.464544813254275"/>
              <c:y val="0.862975929978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49861344"/>
        <c:crosses val="autoZero"/>
        <c:crossBetween val="midCat"/>
      </c:valAx>
      <c:valAx>
        <c:axId val="-154986134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Communication</a:t>
                </a:r>
                <a:r>
                  <a:rPr lang="en-US" sz="1200" b="1" baseline="0"/>
                  <a:t> </a:t>
                </a:r>
                <a:endParaRPr lang="en-US" sz="1200" b="1"/>
              </a:p>
            </c:rich>
          </c:tx>
          <c:layout>
            <c:manualLayout>
              <c:xMode val="edge"/>
              <c:yMode val="edge"/>
              <c:x val="0.0193704600484261"/>
              <c:y val="0.258198452764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644512"/>
        <c:crosses val="autoZero"/>
        <c:crossBetween val="midCat"/>
      </c:valAx>
      <c:spPr>
        <a:solidFill>
          <a:schemeClr val="bg1"/>
        </a:solidFill>
        <a:ln>
          <a:noFill/>
        </a:ln>
        <a:effectLst>
          <a:glow rad="469900">
            <a:schemeClr val="accent5">
              <a:lumMod val="40000"/>
              <a:lumOff val="60000"/>
            </a:schemeClr>
          </a:glow>
        </a:effectLst>
      </c:spPr>
    </c:plotArea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74BB652D-7810-496D-A2FA-D61220BB4334}" type="datetime4">
              <a:rPr lang="de-DE" smtClean="0"/>
              <a:t>4. January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BEF970E4-9540-437D-B70A-0A41E70CE984}" type="datetime4">
              <a:rPr lang="de-DE" smtClean="0"/>
              <a:t>4. January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photo</a:t>
            </a:r>
            <a:r>
              <a:rPr lang="en-US" baseline="0" dirty="0" smtClean="0"/>
              <a:t> instead of the text in the white area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12.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71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0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color of photo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11.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719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11.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72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12.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473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201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12.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51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11.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45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45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59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 to </a:t>
            </a:r>
            <a:r>
              <a:rPr lang="en-US" dirty="0" err="1" smtClean="0"/>
              <a:t>OpenMp</a:t>
            </a:r>
            <a:r>
              <a:rPr lang="en-US" dirty="0" smtClean="0"/>
              <a:t> book page 8-10</a:t>
            </a:r>
          </a:p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4.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5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Refine</a:t>
            </a:r>
            <a:r>
              <a:rPr lang="en-US" baseline="0" dirty="0" smtClean="0"/>
              <a:t> the photo font size and colors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77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Refine</a:t>
            </a:r>
            <a:r>
              <a:rPr lang="en-US" baseline="0" dirty="0" smtClean="0"/>
              <a:t> the photo font size and colors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12.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11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Refine</a:t>
            </a:r>
            <a:r>
              <a:rPr lang="en-US" baseline="0" dirty="0" smtClean="0"/>
              <a:t> the photo font size and colors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12.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562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12.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7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11.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93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5.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83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04.01.17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Programming  |  Nicolas Morew  |  </a:t>
            </a:r>
            <a:fld id="{9680D854-CFDE-4FFD-A259-797271CB0AC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4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04.01.17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Programming  |  Nicolas Morew  |  </a:t>
            </a:r>
            <a:fld id="{9680D854-CFDE-4FFD-A259-797271CB0AC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9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8907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98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00148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4168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890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68179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4319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	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12.01.2017 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Programming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Ehsan Amiryousefi 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1E003859-66D6-4A75-8D18-F6DA5B9581D0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04.01.17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Programming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Ehsan Amiryousefi 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6E51CBC7-B44B-49AE-9E17-914E28B00C7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04.01.17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Programming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Nicolas Morew  |  </a:t>
            </a:r>
            <a:fld id="{13D8EA07-9DA5-4D94-BE27-F739E88EC79F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6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Ehsan Amiryousefi</a:t>
            </a:r>
            <a:endParaRPr lang="de-DE" dirty="0"/>
          </a:p>
          <a:p>
            <a:r>
              <a:rPr lang="de-DE" dirty="0"/>
              <a:t>Supervisor: Dr. Ali </a:t>
            </a:r>
            <a:r>
              <a:rPr lang="de-DE" dirty="0" err="1"/>
              <a:t>Jannesari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Integrating </a:t>
            </a:r>
            <a:r>
              <a:rPr lang="en-US" b="0" dirty="0" smtClean="0"/>
              <a:t>Temporal </a:t>
            </a:r>
            <a:r>
              <a:rPr lang="en-US" b="0" dirty="0"/>
              <a:t>I</a:t>
            </a:r>
            <a:r>
              <a:rPr lang="en-US" b="0" dirty="0" smtClean="0"/>
              <a:t>nformation </a:t>
            </a:r>
            <a:r>
              <a:rPr lang="en-US" b="0" dirty="0"/>
              <a:t>in </a:t>
            </a:r>
            <a:r>
              <a:rPr lang="en-US" b="0" dirty="0" smtClean="0"/>
              <a:t>Data Communication Profiling for OpenMP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Objectives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166822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Extend </a:t>
            </a:r>
            <a:r>
              <a:rPr lang="en-US" dirty="0" err="1" smtClean="0"/>
              <a:t>DiscoPoP</a:t>
            </a:r>
            <a:r>
              <a:rPr lang="en-US" dirty="0" smtClean="0"/>
              <a:t> 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OpenMP support (Data dependence)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Communication pattern detection (Threads communication)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Adding temporal </a:t>
            </a:r>
            <a:r>
              <a:rPr lang="en-US" dirty="0"/>
              <a:t>i</a:t>
            </a:r>
            <a:r>
              <a:rPr lang="en-US" dirty="0" smtClean="0"/>
              <a:t>nformation to communication patterns </a:t>
            </a:r>
          </a:p>
          <a:p>
            <a:pPr marL="342900" lvl="1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Find a use-case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Thread mapping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Thread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31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Instrumentation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Profiling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Proposed Solution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970938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Injection of customized function calls to intermediate code 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At LLVM IR level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Before Load/Store instructions</a:t>
            </a:r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05752"/>
            <a:ext cx="8604447" cy="2943528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10" name="Frame 9"/>
          <p:cNvSpPr/>
          <p:nvPr/>
        </p:nvSpPr>
        <p:spPr>
          <a:xfrm>
            <a:off x="1187624" y="3360858"/>
            <a:ext cx="1368000" cy="21602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647439" y="3516957"/>
            <a:ext cx="468000" cy="21600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646710" y="4028162"/>
            <a:ext cx="468000" cy="21600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646710" y="4695279"/>
            <a:ext cx="468000" cy="21600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328572" y="5539914"/>
            <a:ext cx="468000" cy="265350"/>
          </a:xfrm>
          <a:prstGeom prst="fram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193379" y="5373215"/>
            <a:ext cx="1404000" cy="216000"/>
          </a:xfrm>
          <a:prstGeom prst="fram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1211379" y="3858920"/>
            <a:ext cx="1368000" cy="21602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1187624" y="4547057"/>
            <a:ext cx="1368000" cy="21602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59" y="2082597"/>
            <a:ext cx="4504308" cy="6259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796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Instrumentation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Profiling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Proposed Solution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86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Collection of the required data communication information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Time-stamp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S</a:t>
            </a:r>
            <a:r>
              <a:rPr lang="en-US" smtClean="0"/>
              <a:t>ize </a:t>
            </a:r>
            <a:r>
              <a:rPr lang="en-US" dirty="0" smtClean="0"/>
              <a:t>of the data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Region information</a:t>
            </a:r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</p:txBody>
      </p:sp>
      <p:grpSp>
        <p:nvGrpSpPr>
          <p:cNvPr id="55" name="Group 54"/>
          <p:cNvGrpSpPr/>
          <p:nvPr/>
        </p:nvGrpSpPr>
        <p:grpSpPr>
          <a:xfrm>
            <a:off x="1709915" y="3371640"/>
            <a:ext cx="5544616" cy="2864083"/>
            <a:chOff x="3059832" y="3206836"/>
            <a:chExt cx="5544616" cy="2864083"/>
          </a:xfrm>
        </p:grpSpPr>
        <p:sp>
          <p:nvSpPr>
            <p:cNvPr id="30" name="Rectangle 29"/>
            <p:cNvSpPr/>
            <p:nvPr/>
          </p:nvSpPr>
          <p:spPr>
            <a:xfrm>
              <a:off x="3491880" y="4047342"/>
              <a:ext cx="1512168" cy="432048"/>
            </a:xfrm>
            <a:prstGeom prst="rect">
              <a:avLst/>
            </a:prstGeom>
            <a:solidFill>
              <a:srgbClr val="F5A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Instrumentation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59832" y="3212976"/>
              <a:ext cx="2376264" cy="50925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Source Code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(To be analyzed)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28184" y="3206836"/>
              <a:ext cx="2376264" cy="50925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Instrumentation Library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29503" y="4804885"/>
              <a:ext cx="1973625" cy="50925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Linker &amp; Compiler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2" idx="2"/>
              <a:endCxn id="30" idx="0"/>
            </p:cNvCxnSpPr>
            <p:nvPr/>
          </p:nvCxnSpPr>
          <p:spPr>
            <a:xfrm>
              <a:off x="4247964" y="3722227"/>
              <a:ext cx="0" cy="325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3059832" y="4804505"/>
              <a:ext cx="2376264" cy="50925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Instrumented Source Code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254559" y="4479390"/>
              <a:ext cx="0" cy="325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3" idx="2"/>
              <a:endCxn id="34" idx="0"/>
            </p:cNvCxnSpPr>
            <p:nvPr/>
          </p:nvCxnSpPr>
          <p:spPr>
            <a:xfrm>
              <a:off x="7416316" y="3716087"/>
              <a:ext cx="0" cy="10887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4" idx="3"/>
              <a:endCxn id="34" idx="1"/>
            </p:cNvCxnSpPr>
            <p:nvPr/>
          </p:nvCxnSpPr>
          <p:spPr>
            <a:xfrm>
              <a:off x="5436096" y="5059131"/>
              <a:ext cx="993407" cy="3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406257" y="5313756"/>
              <a:ext cx="0" cy="325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6624227" y="5638871"/>
              <a:ext cx="1584176" cy="432048"/>
            </a:xfrm>
            <a:prstGeom prst="rect">
              <a:avLst/>
            </a:prstGeom>
            <a:solidFill>
              <a:srgbClr val="F5A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Executable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48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Instrumentation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Profiling and data collection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Challenge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Solution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859360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 Runtime and </a:t>
            </a:r>
            <a:r>
              <a:rPr lang="en-US" dirty="0" smtClean="0"/>
              <a:t>memory overhead</a:t>
            </a:r>
          </a:p>
          <a:p>
            <a:pPr marL="701675" lvl="2" indent="-342900">
              <a:buFont typeface="Arial" charset="0"/>
              <a:buChar char="•"/>
            </a:pPr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 smtClean="0"/>
              <a:t>frequent</a:t>
            </a:r>
            <a:r>
              <a:rPr lang="de-DE" dirty="0" smtClean="0"/>
              <a:t> </a:t>
            </a:r>
            <a:r>
              <a:rPr lang="de-DE" dirty="0" err="1" smtClean="0"/>
              <a:t>communications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/>
              <a:t>Size of extracted information becomes bigger during profiling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Arial" charset="0"/>
              <a:buChar char="•"/>
            </a:pP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grpSp>
        <p:nvGrpSpPr>
          <p:cNvPr id="57" name="Group 56"/>
          <p:cNvGrpSpPr/>
          <p:nvPr/>
        </p:nvGrpSpPr>
        <p:grpSpPr>
          <a:xfrm>
            <a:off x="5608974" y="3313561"/>
            <a:ext cx="3076634" cy="2897060"/>
            <a:chOff x="640422" y="3313561"/>
            <a:chExt cx="3076634" cy="2897060"/>
          </a:xfrm>
        </p:grpSpPr>
        <p:grpSp>
          <p:nvGrpSpPr>
            <p:cNvPr id="50" name="Group 49"/>
            <p:cNvGrpSpPr/>
            <p:nvPr/>
          </p:nvGrpSpPr>
          <p:grpSpPr>
            <a:xfrm>
              <a:off x="899592" y="3747853"/>
              <a:ext cx="2560832" cy="2462768"/>
              <a:chOff x="2835289" y="3650264"/>
              <a:chExt cx="2560832" cy="246276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835289" y="3680563"/>
                <a:ext cx="216024" cy="2432469"/>
                <a:chOff x="7666085" y="4581128"/>
                <a:chExt cx="74267" cy="1710539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7666085" y="4581128"/>
                  <a:ext cx="74267" cy="303028"/>
                </a:xfrm>
                <a:custGeom>
                  <a:avLst/>
                  <a:gdLst>
                    <a:gd name="connsiteX0" fmla="*/ 121995 w 167760"/>
                    <a:gd name="connsiteY0" fmla="*/ 0 h 807720"/>
                    <a:gd name="connsiteX1" fmla="*/ 75 w 167760"/>
                    <a:gd name="connsiteY1" fmla="*/ 175260 h 807720"/>
                    <a:gd name="connsiteX2" fmla="*/ 137235 w 167760"/>
                    <a:gd name="connsiteY2" fmla="*/ 304800 h 807720"/>
                    <a:gd name="connsiteX3" fmla="*/ 45795 w 167760"/>
                    <a:gd name="connsiteY3" fmla="*/ 434340 h 807720"/>
                    <a:gd name="connsiteX4" fmla="*/ 167715 w 167760"/>
                    <a:gd name="connsiteY4" fmla="*/ 556260 h 807720"/>
                    <a:gd name="connsiteX5" fmla="*/ 61035 w 167760"/>
                    <a:gd name="connsiteY5" fmla="*/ 731520 h 807720"/>
                    <a:gd name="connsiteX6" fmla="*/ 144855 w 167760"/>
                    <a:gd name="connsiteY6" fmla="*/ 807720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7760" h="807720">
                      <a:moveTo>
                        <a:pt x="121995" y="0"/>
                      </a:moveTo>
                      <a:cubicBezTo>
                        <a:pt x="59765" y="62230"/>
                        <a:pt x="-2465" y="124460"/>
                        <a:pt x="75" y="175260"/>
                      </a:cubicBezTo>
                      <a:cubicBezTo>
                        <a:pt x="2615" y="226060"/>
                        <a:pt x="129615" y="261620"/>
                        <a:pt x="137235" y="304800"/>
                      </a:cubicBezTo>
                      <a:cubicBezTo>
                        <a:pt x="144855" y="347980"/>
                        <a:pt x="40715" y="392430"/>
                        <a:pt x="45795" y="434340"/>
                      </a:cubicBezTo>
                      <a:cubicBezTo>
                        <a:pt x="50875" y="476250"/>
                        <a:pt x="165175" y="506730"/>
                        <a:pt x="167715" y="556260"/>
                      </a:cubicBezTo>
                      <a:cubicBezTo>
                        <a:pt x="170255" y="605790"/>
                        <a:pt x="64845" y="689610"/>
                        <a:pt x="61035" y="731520"/>
                      </a:cubicBezTo>
                      <a:cubicBezTo>
                        <a:pt x="57225" y="773430"/>
                        <a:pt x="125805" y="795020"/>
                        <a:pt x="144855" y="80772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7730212" y="4869160"/>
                  <a:ext cx="348" cy="1422507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4006424" y="3655457"/>
                <a:ext cx="216024" cy="2457573"/>
                <a:chOff x="7666085" y="4581128"/>
                <a:chExt cx="74267" cy="1728193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7666085" y="4581128"/>
                  <a:ext cx="74267" cy="303028"/>
                </a:xfrm>
                <a:custGeom>
                  <a:avLst/>
                  <a:gdLst>
                    <a:gd name="connsiteX0" fmla="*/ 121995 w 167760"/>
                    <a:gd name="connsiteY0" fmla="*/ 0 h 807720"/>
                    <a:gd name="connsiteX1" fmla="*/ 75 w 167760"/>
                    <a:gd name="connsiteY1" fmla="*/ 175260 h 807720"/>
                    <a:gd name="connsiteX2" fmla="*/ 137235 w 167760"/>
                    <a:gd name="connsiteY2" fmla="*/ 304800 h 807720"/>
                    <a:gd name="connsiteX3" fmla="*/ 45795 w 167760"/>
                    <a:gd name="connsiteY3" fmla="*/ 434340 h 807720"/>
                    <a:gd name="connsiteX4" fmla="*/ 167715 w 167760"/>
                    <a:gd name="connsiteY4" fmla="*/ 556260 h 807720"/>
                    <a:gd name="connsiteX5" fmla="*/ 61035 w 167760"/>
                    <a:gd name="connsiteY5" fmla="*/ 731520 h 807720"/>
                    <a:gd name="connsiteX6" fmla="*/ 144855 w 167760"/>
                    <a:gd name="connsiteY6" fmla="*/ 807720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7760" h="807720">
                      <a:moveTo>
                        <a:pt x="121995" y="0"/>
                      </a:moveTo>
                      <a:cubicBezTo>
                        <a:pt x="59765" y="62230"/>
                        <a:pt x="-2465" y="124460"/>
                        <a:pt x="75" y="175260"/>
                      </a:cubicBezTo>
                      <a:cubicBezTo>
                        <a:pt x="2615" y="226060"/>
                        <a:pt x="129615" y="261620"/>
                        <a:pt x="137235" y="304800"/>
                      </a:cubicBezTo>
                      <a:cubicBezTo>
                        <a:pt x="144855" y="347980"/>
                        <a:pt x="40715" y="392430"/>
                        <a:pt x="45795" y="434340"/>
                      </a:cubicBezTo>
                      <a:cubicBezTo>
                        <a:pt x="50875" y="476250"/>
                        <a:pt x="165175" y="506730"/>
                        <a:pt x="167715" y="556260"/>
                      </a:cubicBezTo>
                      <a:cubicBezTo>
                        <a:pt x="170255" y="605790"/>
                        <a:pt x="64845" y="689610"/>
                        <a:pt x="61035" y="731520"/>
                      </a:cubicBezTo>
                      <a:cubicBezTo>
                        <a:pt x="57225" y="773430"/>
                        <a:pt x="125805" y="795020"/>
                        <a:pt x="144855" y="80772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7730212" y="4869160"/>
                  <a:ext cx="181" cy="1440161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5177559" y="3650264"/>
                <a:ext cx="216024" cy="2462767"/>
                <a:chOff x="7666085" y="4581128"/>
                <a:chExt cx="74267" cy="1731845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7666085" y="4581128"/>
                  <a:ext cx="74267" cy="303028"/>
                </a:xfrm>
                <a:custGeom>
                  <a:avLst/>
                  <a:gdLst>
                    <a:gd name="connsiteX0" fmla="*/ 121995 w 167760"/>
                    <a:gd name="connsiteY0" fmla="*/ 0 h 807720"/>
                    <a:gd name="connsiteX1" fmla="*/ 75 w 167760"/>
                    <a:gd name="connsiteY1" fmla="*/ 175260 h 807720"/>
                    <a:gd name="connsiteX2" fmla="*/ 137235 w 167760"/>
                    <a:gd name="connsiteY2" fmla="*/ 304800 h 807720"/>
                    <a:gd name="connsiteX3" fmla="*/ 45795 w 167760"/>
                    <a:gd name="connsiteY3" fmla="*/ 434340 h 807720"/>
                    <a:gd name="connsiteX4" fmla="*/ 167715 w 167760"/>
                    <a:gd name="connsiteY4" fmla="*/ 556260 h 807720"/>
                    <a:gd name="connsiteX5" fmla="*/ 61035 w 167760"/>
                    <a:gd name="connsiteY5" fmla="*/ 731520 h 807720"/>
                    <a:gd name="connsiteX6" fmla="*/ 144855 w 167760"/>
                    <a:gd name="connsiteY6" fmla="*/ 807720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7760" h="807720">
                      <a:moveTo>
                        <a:pt x="121995" y="0"/>
                      </a:moveTo>
                      <a:cubicBezTo>
                        <a:pt x="59765" y="62230"/>
                        <a:pt x="-2465" y="124460"/>
                        <a:pt x="75" y="175260"/>
                      </a:cubicBezTo>
                      <a:cubicBezTo>
                        <a:pt x="2615" y="226060"/>
                        <a:pt x="129615" y="261620"/>
                        <a:pt x="137235" y="304800"/>
                      </a:cubicBezTo>
                      <a:cubicBezTo>
                        <a:pt x="144855" y="347980"/>
                        <a:pt x="40715" y="392430"/>
                        <a:pt x="45795" y="434340"/>
                      </a:cubicBezTo>
                      <a:cubicBezTo>
                        <a:pt x="50875" y="476250"/>
                        <a:pt x="165175" y="506730"/>
                        <a:pt x="167715" y="556260"/>
                      </a:cubicBezTo>
                      <a:cubicBezTo>
                        <a:pt x="170255" y="605790"/>
                        <a:pt x="64845" y="689610"/>
                        <a:pt x="61035" y="731520"/>
                      </a:cubicBezTo>
                      <a:cubicBezTo>
                        <a:pt x="57225" y="773430"/>
                        <a:pt x="125805" y="795020"/>
                        <a:pt x="144855" y="80772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729169" y="4869160"/>
                  <a:ext cx="1043" cy="1443813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 flipH="1">
                <a:off x="4192953" y="4221088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4212729" y="4490778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4217158" y="4637271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019392" y="4936450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3003431" y="4195591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028849" y="4416586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207700" y="4856013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207812" y="5025861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189919" y="5204702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042606" y="5149832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3019391" y="5441205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204141" y="5436280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3041594" y="5606709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193198" y="5650040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640422" y="331654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Thread 1</a:t>
              </a:r>
            </a:p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Core 1</a:t>
              </a:r>
              <a:endParaRPr lang="en-US" sz="12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82695" y="3313561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Thread 2</a:t>
              </a:r>
            </a:p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Core 2</a:t>
              </a:r>
              <a:endParaRPr lang="en-US" sz="12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24968" y="331593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Thread 3</a:t>
              </a:r>
            </a:p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Core 3</a:t>
              </a:r>
              <a:endParaRPr lang="en-US" sz="12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61091" y="3750307"/>
            <a:ext cx="4176464" cy="2160240"/>
            <a:chOff x="3781982" y="2204864"/>
            <a:chExt cx="4592109" cy="2160240"/>
          </a:xfrm>
        </p:grpSpPr>
        <p:grpSp>
          <p:nvGrpSpPr>
            <p:cNvPr id="59" name="Group 58"/>
            <p:cNvGrpSpPr/>
            <p:nvPr/>
          </p:nvGrpSpPr>
          <p:grpSpPr>
            <a:xfrm>
              <a:off x="4098680" y="2204864"/>
              <a:ext cx="4275411" cy="2160240"/>
              <a:chOff x="3738640" y="2204864"/>
              <a:chExt cx="4275411" cy="2160240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738640" y="2204864"/>
                <a:ext cx="4275411" cy="2160240"/>
                <a:chOff x="1683858" y="2821732"/>
                <a:chExt cx="5667329" cy="3384376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1683858" y="2821732"/>
                  <a:ext cx="5667329" cy="3384376"/>
                  <a:chOff x="494969" y="2812131"/>
                  <a:chExt cx="5667329" cy="3096344"/>
                </a:xfrm>
              </p:grpSpPr>
              <p:sp>
                <p:nvSpPr>
                  <p:cNvPr id="69" name="Rounded Rectangle 68"/>
                  <p:cNvSpPr/>
                  <p:nvPr/>
                </p:nvSpPr>
                <p:spPr>
                  <a:xfrm>
                    <a:off x="494969" y="2812131"/>
                    <a:ext cx="5667329" cy="3096344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827584" y="3027189"/>
                    <a:ext cx="2448272" cy="2053399"/>
                    <a:chOff x="6131218" y="3068960"/>
                    <a:chExt cx="2448272" cy="2053399"/>
                  </a:xfrm>
                </p:grpSpPr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6131218" y="3068960"/>
                      <a:ext cx="2448272" cy="205339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6189008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1</a:t>
                      </a:r>
                      <a:endParaRPr lang="en-US" sz="1000" dirty="0"/>
                    </a:p>
                  </p:txBody>
                </p:sp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7488093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2</a:t>
                      </a:r>
                      <a:endParaRPr lang="en-US" sz="1000" dirty="0"/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6189008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7482290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86" name="Freeform 85"/>
                    <p:cNvSpPr/>
                    <p:nvPr/>
                  </p:nvSpPr>
                  <p:spPr>
                    <a:xfrm>
                      <a:off x="6500723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Freeform 86"/>
                    <p:cNvSpPr/>
                    <p:nvPr/>
                  </p:nvSpPr>
                  <p:spPr>
                    <a:xfrm>
                      <a:off x="6662625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Freeform 87"/>
                    <p:cNvSpPr/>
                    <p:nvPr/>
                  </p:nvSpPr>
                  <p:spPr>
                    <a:xfrm>
                      <a:off x="6833521" y="3182740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Freeform 88"/>
                    <p:cNvSpPr/>
                    <p:nvPr/>
                  </p:nvSpPr>
                  <p:spPr>
                    <a:xfrm>
                      <a:off x="8063687" y="3197160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401683" y="3027189"/>
                    <a:ext cx="2448272" cy="2053399"/>
                    <a:chOff x="6131218" y="3068960"/>
                    <a:chExt cx="2448272" cy="2053399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6131218" y="3068960"/>
                      <a:ext cx="2448272" cy="205339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6189008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3</a:t>
                      </a:r>
                      <a:endParaRPr lang="en-US" sz="1000" dirty="0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7488093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4</a:t>
                      </a:r>
                      <a:endParaRPr lang="en-US" sz="1000" dirty="0"/>
                    </a:p>
                  </p:txBody>
                </p: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6189008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7482290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77" name="Freeform 76"/>
                    <p:cNvSpPr/>
                    <p:nvPr/>
                  </p:nvSpPr>
                  <p:spPr>
                    <a:xfrm>
                      <a:off x="6500723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Freeform 77"/>
                    <p:cNvSpPr/>
                    <p:nvPr/>
                  </p:nvSpPr>
                  <p:spPr>
                    <a:xfrm>
                      <a:off x="6662625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Freeform 78"/>
                    <p:cNvSpPr/>
                    <p:nvPr/>
                  </p:nvSpPr>
                  <p:spPr>
                    <a:xfrm>
                      <a:off x="7755281" y="320369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Freeform 79"/>
                    <p:cNvSpPr/>
                    <p:nvPr/>
                  </p:nvSpPr>
                  <p:spPr>
                    <a:xfrm>
                      <a:off x="7970385" y="320369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5" name="Rectangle 64"/>
                <p:cNvSpPr/>
                <p:nvPr/>
              </p:nvSpPr>
              <p:spPr>
                <a:xfrm>
                  <a:off x="4648362" y="4905698"/>
                  <a:ext cx="2301394" cy="288032"/>
                </a:xfrm>
                <a:prstGeom prst="rect">
                  <a:avLst/>
                </a:prstGeom>
                <a:solidFill>
                  <a:srgbClr val="E3AE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L2 Cache</a:t>
                  </a:r>
                  <a:endParaRPr lang="en-US" sz="1000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074263" y="4899394"/>
                  <a:ext cx="2301394" cy="288032"/>
                </a:xfrm>
                <a:prstGeom prst="rect">
                  <a:avLst/>
                </a:prstGeom>
                <a:solidFill>
                  <a:srgbClr val="E3AE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L2 Cache</a:t>
                  </a:r>
                  <a:endParaRPr lang="en-US" sz="1000" dirty="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016472" y="5367710"/>
                  <a:ext cx="5022371" cy="288032"/>
                </a:xfrm>
                <a:prstGeom prst="rect">
                  <a:avLst/>
                </a:prstGeom>
                <a:solidFill>
                  <a:srgbClr val="F5A3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L3 Cache</a:t>
                  </a:r>
                  <a:endParaRPr lang="en-US" sz="1000" dirty="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016472" y="5740111"/>
                  <a:ext cx="5022371" cy="288032"/>
                </a:xfrm>
                <a:prstGeom prst="rect">
                  <a:avLst/>
                </a:prstGeom>
                <a:solidFill>
                  <a:srgbClr val="E9503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Main Memory</a:t>
                  </a:r>
                  <a:endParaRPr lang="en-US" sz="1000" dirty="0"/>
                </a:p>
              </p:txBody>
            </p:sp>
          </p:grpSp>
          <p:sp>
            <p:nvSpPr>
              <p:cNvPr id="62" name="Freeform 61"/>
              <p:cNvSpPr/>
              <p:nvPr/>
            </p:nvSpPr>
            <p:spPr>
              <a:xfrm>
                <a:off x="7438869" y="2455216"/>
                <a:ext cx="81658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7025227" y="2444346"/>
                <a:ext cx="81658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Pentagon 59"/>
            <p:cNvSpPr/>
            <p:nvPr/>
          </p:nvSpPr>
          <p:spPr>
            <a:xfrm>
              <a:off x="3781982" y="2367783"/>
              <a:ext cx="846374" cy="250352"/>
            </a:xfrm>
            <a:prstGeom prst="homePlate">
              <a:avLst/>
            </a:prstGeom>
            <a:solidFill>
              <a:srgbClr val="E9503E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Threads</a:t>
              </a:r>
              <a:endParaRPr lang="en-US" sz="1000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291597" y="6060721"/>
            <a:ext cx="5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4427984" y="3979728"/>
            <a:ext cx="1440160" cy="2093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8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Instrumentation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Profiling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Proposed Solution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46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61572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dirty="0"/>
              <a:t>series generation at run-time using regression </a:t>
            </a:r>
            <a:r>
              <a:rPr lang="en-US" dirty="0" smtClean="0"/>
              <a:t>analysis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Tentatively applicable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xample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err="1" smtClean="0"/>
              <a:t>Comm</a:t>
            </a:r>
            <a:r>
              <a:rPr lang="en-US" dirty="0" smtClean="0"/>
              <a:t>(t)=2t</a:t>
            </a:r>
          </a:p>
          <a:p>
            <a:pPr marL="881062" lvl="3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  <a:tabLst>
                <a:tab pos="4837113" algn="l"/>
              </a:tabLst>
            </a:pPr>
            <a:endParaRPr lang="en-US" dirty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Profiling </a:t>
            </a:r>
            <a:r>
              <a:rPr lang="en-US" dirty="0"/>
              <a:t>at certain time </a:t>
            </a:r>
            <a:r>
              <a:rPr lang="en-US" dirty="0" smtClean="0"/>
              <a:t>frames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15616" y="5632899"/>
            <a:ext cx="6480720" cy="214150"/>
            <a:chOff x="1396733" y="5087058"/>
            <a:chExt cx="6480720" cy="21415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396733" y="5237584"/>
              <a:ext cx="6480720" cy="0"/>
            </a:xfrm>
            <a:prstGeom prst="straightConnector1">
              <a:avLst/>
            </a:prstGeom>
            <a:ln w="57150" cap="flat">
              <a:solidFill>
                <a:schemeClr val="accent2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396733" y="5157192"/>
              <a:ext cx="194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396733" y="5231081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972797" y="5087065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72797" y="5231080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548861" y="5087064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546921" y="5231079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122985" y="5087063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122985" y="5231078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699049" y="5087062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97109" y="5231077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273173" y="5087061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273173" y="5231076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849237" y="5087060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847297" y="5231075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423361" y="5087059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422391" y="5231075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998455" y="5087059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95544" y="5231074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571608" y="5087058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567726" y="5231074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7143790" y="5087058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7596336" y="55590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Time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Frame 53"/>
          <p:cNvSpPr/>
          <p:nvPr/>
        </p:nvSpPr>
        <p:spPr>
          <a:xfrm>
            <a:off x="2267743" y="4816248"/>
            <a:ext cx="569271" cy="936104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Profile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Frame 54"/>
          <p:cNvSpPr/>
          <p:nvPr/>
        </p:nvSpPr>
        <p:spPr>
          <a:xfrm>
            <a:off x="3995456" y="4811031"/>
            <a:ext cx="569271" cy="936104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Frame 55"/>
          <p:cNvSpPr/>
          <p:nvPr/>
        </p:nvSpPr>
        <p:spPr>
          <a:xfrm>
            <a:off x="5719762" y="4816248"/>
            <a:ext cx="569271" cy="936104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1600" y="586343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19829" y="58605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68058" y="5867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20711" y="5867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73364" y="58605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46633" y="5867980"/>
            <a:ext cx="44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779913" y="2060848"/>
            <a:ext cx="4608511" cy="2104338"/>
            <a:chOff x="3707904" y="2116750"/>
            <a:chExt cx="4752527" cy="2176346"/>
          </a:xfrm>
        </p:grpSpPr>
        <p:graphicFrame>
          <p:nvGraphicFramePr>
            <p:cNvPr id="67" name="Chart 6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59166433"/>
                </p:ext>
              </p:extLst>
            </p:nvPr>
          </p:nvGraphicFramePr>
          <p:xfrm>
            <a:off x="3707904" y="2116750"/>
            <a:ext cx="4752527" cy="21763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9" name="Straight Connector 68"/>
            <p:cNvCxnSpPr/>
            <p:nvPr/>
          </p:nvCxnSpPr>
          <p:spPr>
            <a:xfrm flipV="1">
              <a:off x="4332529" y="2922773"/>
              <a:ext cx="3263807" cy="743526"/>
            </a:xfrm>
            <a:prstGeom prst="line">
              <a:avLst/>
            </a:prstGeom>
            <a:ln w="25400">
              <a:solidFill>
                <a:srgbClr val="FF0000">
                  <a:alpha val="9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879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" presetClass="emph" presetSubtype="2" repeatCount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" presetClass="emph" presetSubtype="2" repeatCount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0"/>
                            </p:stCondLst>
                            <p:childTnLst>
                              <p:par>
                                <p:cTn id="2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lvl="0" indent="-3429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Why Temporal Information in Communication Pattern is Necessary?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93597"/>
            <a:ext cx="8604488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dirty="0"/>
              <a:t>T</a:t>
            </a:r>
            <a:r>
              <a:rPr lang="de-DE" dirty="0" smtClean="0"/>
              <a:t>hread </a:t>
            </a:r>
            <a:r>
              <a:rPr lang="de-DE" dirty="0" err="1" smtClean="0"/>
              <a:t>mapping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overhead</a:t>
            </a:r>
            <a:endParaRPr lang="de-DE" dirty="0"/>
          </a:p>
          <a:p>
            <a:pPr marL="881062" lvl="3" indent="-342900">
              <a:buFont typeface="Arial" charset="0"/>
              <a:buChar char="•"/>
            </a:pP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extracted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pPr marL="358775" lvl="2" indent="0">
              <a:buNone/>
            </a:pPr>
            <a:r>
              <a:rPr lang="de-DE" dirty="0" err="1" smtClean="0"/>
              <a:t>patterns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Arial" charset="0"/>
              <a:buChar char="•"/>
            </a:pPr>
            <a:r>
              <a:rPr lang="de-DE" dirty="0" smtClean="0"/>
              <a:t>Thread </a:t>
            </a:r>
            <a:r>
              <a:rPr lang="de-DE" dirty="0" err="1" smtClean="0"/>
              <a:t>synchronization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pPr marL="881062" lvl="3" indent="-342900">
              <a:buFont typeface="Arial" charset="0"/>
              <a:buChar char="•"/>
            </a:pP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reducing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consumption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endParaRPr lang="de-DE" dirty="0" smtClean="0"/>
          </a:p>
        </p:txBody>
      </p:sp>
      <p:grpSp>
        <p:nvGrpSpPr>
          <p:cNvPr id="120" name="Group 119"/>
          <p:cNvGrpSpPr/>
          <p:nvPr/>
        </p:nvGrpSpPr>
        <p:grpSpPr>
          <a:xfrm>
            <a:off x="5733921" y="4293096"/>
            <a:ext cx="2510487" cy="1828117"/>
            <a:chOff x="6173734" y="4581128"/>
            <a:chExt cx="2510487" cy="1828117"/>
          </a:xfrm>
        </p:grpSpPr>
        <p:grpSp>
          <p:nvGrpSpPr>
            <p:cNvPr id="66" name="Group 65"/>
            <p:cNvGrpSpPr/>
            <p:nvPr/>
          </p:nvGrpSpPr>
          <p:grpSpPr>
            <a:xfrm>
              <a:off x="7954117" y="4581128"/>
              <a:ext cx="74267" cy="1728192"/>
              <a:chOff x="7666085" y="4581128"/>
              <a:chExt cx="74267" cy="1728192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7666085" y="4581128"/>
                <a:ext cx="74267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7730212" y="4869160"/>
                <a:ext cx="10140" cy="144016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6519211" y="4586971"/>
              <a:ext cx="74267" cy="1728192"/>
              <a:chOff x="7666085" y="4581128"/>
              <a:chExt cx="74267" cy="1728192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7666085" y="4581128"/>
                <a:ext cx="74267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7730212" y="4869160"/>
                <a:ext cx="10140" cy="144016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56344" y="4604955"/>
              <a:ext cx="6330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</a:rPr>
                <a:t>Core 1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30347" y="4609190"/>
              <a:ext cx="6330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</a:rPr>
                <a:t>Core 3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58086" y="6163024"/>
              <a:ext cx="6330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solidFill>
                    <a:srgbClr val="002060"/>
                  </a:solidFill>
                </a:rPr>
                <a:t>Time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051212" y="6157103"/>
              <a:ext cx="6330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solidFill>
                    <a:srgbClr val="002060"/>
                  </a:solidFill>
                </a:rPr>
                <a:t>Time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75" name="Double Brace 74"/>
            <p:cNvSpPr/>
            <p:nvPr/>
          </p:nvSpPr>
          <p:spPr>
            <a:xfrm>
              <a:off x="7596336" y="4936685"/>
              <a:ext cx="818994" cy="347459"/>
            </a:xfrm>
            <a:prstGeom prst="bracePair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Waiting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74" name="Frame 73"/>
            <p:cNvSpPr/>
            <p:nvPr/>
          </p:nvSpPr>
          <p:spPr>
            <a:xfrm>
              <a:off x="6485736" y="4943950"/>
              <a:ext cx="194991" cy="341896"/>
            </a:xfrm>
            <a:prstGeom prst="fram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8" name="Straight Arrow Connector 77"/>
            <p:cNvCxnSpPr>
              <a:stCxn id="74" idx="2"/>
            </p:cNvCxnSpPr>
            <p:nvPr/>
          </p:nvCxnSpPr>
          <p:spPr>
            <a:xfrm>
              <a:off x="6583232" y="5285846"/>
              <a:ext cx="1412184" cy="87370"/>
            </a:xfrm>
            <a:prstGeom prst="straightConnector1">
              <a:avLst/>
            </a:prstGeom>
            <a:ln w="158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ouble Brace 79"/>
            <p:cNvSpPr/>
            <p:nvPr/>
          </p:nvSpPr>
          <p:spPr>
            <a:xfrm>
              <a:off x="6173734" y="5348803"/>
              <a:ext cx="818994" cy="480873"/>
            </a:xfrm>
            <a:prstGeom prst="bracePair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Waiting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1" name="Frame 80"/>
            <p:cNvSpPr/>
            <p:nvPr/>
          </p:nvSpPr>
          <p:spPr>
            <a:xfrm>
              <a:off x="7930888" y="5396868"/>
              <a:ext cx="194991" cy="432807"/>
            </a:xfrm>
            <a:prstGeom prst="fram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81" idx="2"/>
            </p:cNvCxnSpPr>
            <p:nvPr/>
          </p:nvCxnSpPr>
          <p:spPr>
            <a:xfrm flipH="1">
              <a:off x="6560413" y="5829675"/>
              <a:ext cx="1467971" cy="54147"/>
            </a:xfrm>
            <a:prstGeom prst="straightConnector1">
              <a:avLst/>
            </a:prstGeom>
            <a:ln w="158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ame 84"/>
            <p:cNvSpPr/>
            <p:nvPr/>
          </p:nvSpPr>
          <p:spPr>
            <a:xfrm>
              <a:off x="6495982" y="5908373"/>
              <a:ext cx="194991" cy="287750"/>
            </a:xfrm>
            <a:prstGeom prst="fram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Double Brace 86"/>
            <p:cNvSpPr/>
            <p:nvPr/>
          </p:nvSpPr>
          <p:spPr>
            <a:xfrm>
              <a:off x="7625951" y="5927733"/>
              <a:ext cx="818994" cy="277936"/>
            </a:xfrm>
            <a:prstGeom prst="bracePair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Waiting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788023" y="1733411"/>
            <a:ext cx="4059385" cy="2160240"/>
            <a:chOff x="3781982" y="2204864"/>
            <a:chExt cx="4592109" cy="2160240"/>
          </a:xfrm>
        </p:grpSpPr>
        <p:grpSp>
          <p:nvGrpSpPr>
            <p:cNvPr id="89" name="Group 88"/>
            <p:cNvGrpSpPr/>
            <p:nvPr/>
          </p:nvGrpSpPr>
          <p:grpSpPr>
            <a:xfrm>
              <a:off x="4098680" y="2204864"/>
              <a:ext cx="4275411" cy="2160240"/>
              <a:chOff x="3738640" y="2204864"/>
              <a:chExt cx="4275411" cy="2160240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3738640" y="2204864"/>
                <a:ext cx="4275411" cy="2160240"/>
                <a:chOff x="1683858" y="2821732"/>
                <a:chExt cx="5667329" cy="3384376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1683858" y="2821732"/>
                  <a:ext cx="5667329" cy="3384376"/>
                  <a:chOff x="494969" y="2812131"/>
                  <a:chExt cx="5667329" cy="3096344"/>
                </a:xfrm>
              </p:grpSpPr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494969" y="2812131"/>
                    <a:ext cx="5667329" cy="3096344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827584" y="3027189"/>
                    <a:ext cx="2448272" cy="2053399"/>
                    <a:chOff x="6131218" y="3068960"/>
                    <a:chExt cx="2448272" cy="2053399"/>
                  </a:xfrm>
                </p:grpSpPr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6131218" y="3068960"/>
                      <a:ext cx="2448272" cy="205339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6189008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1</a:t>
                      </a:r>
                      <a:endParaRPr lang="en-US" sz="1000" dirty="0"/>
                    </a:p>
                  </p:txBody>
                </p:sp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7488093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2</a:t>
                      </a:r>
                      <a:endParaRPr lang="en-US" sz="1000" dirty="0"/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6189008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7482290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116" name="Freeform 115"/>
                    <p:cNvSpPr/>
                    <p:nvPr/>
                  </p:nvSpPr>
                  <p:spPr>
                    <a:xfrm>
                      <a:off x="6500723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Freeform 116"/>
                    <p:cNvSpPr/>
                    <p:nvPr/>
                  </p:nvSpPr>
                  <p:spPr>
                    <a:xfrm>
                      <a:off x="6662625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Freeform 117"/>
                    <p:cNvSpPr/>
                    <p:nvPr/>
                  </p:nvSpPr>
                  <p:spPr>
                    <a:xfrm>
                      <a:off x="6833521" y="3182740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Freeform 118"/>
                    <p:cNvSpPr/>
                    <p:nvPr/>
                  </p:nvSpPr>
                  <p:spPr>
                    <a:xfrm>
                      <a:off x="8063687" y="3197160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3401683" y="3027189"/>
                    <a:ext cx="2448272" cy="2053399"/>
                    <a:chOff x="6131218" y="3068960"/>
                    <a:chExt cx="2448272" cy="2053399"/>
                  </a:xfrm>
                </p:grpSpPr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6131218" y="3068960"/>
                      <a:ext cx="2448272" cy="205339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6189008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3</a:t>
                      </a:r>
                      <a:endParaRPr lang="en-US" sz="1000" dirty="0"/>
                    </a:p>
                  </p:txBody>
                </p:sp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7488093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4</a:t>
                      </a:r>
                      <a:endParaRPr lang="en-US" sz="1000" dirty="0"/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6189008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7482290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107" name="Freeform 106"/>
                    <p:cNvSpPr/>
                    <p:nvPr/>
                  </p:nvSpPr>
                  <p:spPr>
                    <a:xfrm>
                      <a:off x="6500723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Freeform 107"/>
                    <p:cNvSpPr/>
                    <p:nvPr/>
                  </p:nvSpPr>
                  <p:spPr>
                    <a:xfrm>
                      <a:off x="6662625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Freeform 108"/>
                    <p:cNvSpPr/>
                    <p:nvPr/>
                  </p:nvSpPr>
                  <p:spPr>
                    <a:xfrm>
                      <a:off x="7755281" y="320369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Freeform 109"/>
                    <p:cNvSpPr/>
                    <p:nvPr/>
                  </p:nvSpPr>
                  <p:spPr>
                    <a:xfrm>
                      <a:off x="7970385" y="320369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5" name="Rectangle 94"/>
                <p:cNvSpPr/>
                <p:nvPr/>
              </p:nvSpPr>
              <p:spPr>
                <a:xfrm>
                  <a:off x="4648362" y="4905698"/>
                  <a:ext cx="2301394" cy="288032"/>
                </a:xfrm>
                <a:prstGeom prst="rect">
                  <a:avLst/>
                </a:prstGeom>
                <a:solidFill>
                  <a:srgbClr val="E3AE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L2 Cache</a:t>
                  </a:r>
                  <a:endParaRPr lang="en-US" sz="1000" dirty="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074263" y="4899394"/>
                  <a:ext cx="2301394" cy="288032"/>
                </a:xfrm>
                <a:prstGeom prst="rect">
                  <a:avLst/>
                </a:prstGeom>
                <a:solidFill>
                  <a:srgbClr val="E3AE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L2 Cache</a:t>
                  </a:r>
                  <a:endParaRPr lang="en-US" sz="1000" dirty="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2016472" y="5367710"/>
                  <a:ext cx="5022371" cy="288032"/>
                </a:xfrm>
                <a:prstGeom prst="rect">
                  <a:avLst/>
                </a:prstGeom>
                <a:solidFill>
                  <a:srgbClr val="F5A3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L3 Cache</a:t>
                  </a:r>
                  <a:endParaRPr lang="en-US" sz="1000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2016472" y="5740111"/>
                  <a:ext cx="5022371" cy="288032"/>
                </a:xfrm>
                <a:prstGeom prst="rect">
                  <a:avLst/>
                </a:prstGeom>
                <a:solidFill>
                  <a:srgbClr val="E9503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Main Memory</a:t>
                  </a:r>
                  <a:endParaRPr lang="en-US" sz="1000" dirty="0"/>
                </a:p>
              </p:txBody>
            </p:sp>
          </p:grpSp>
          <p:sp>
            <p:nvSpPr>
              <p:cNvPr id="92" name="Freeform 91"/>
              <p:cNvSpPr/>
              <p:nvPr/>
            </p:nvSpPr>
            <p:spPr>
              <a:xfrm>
                <a:off x="7438869" y="2455216"/>
                <a:ext cx="81658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7025227" y="2444346"/>
                <a:ext cx="81658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Pentagon 89"/>
            <p:cNvSpPr/>
            <p:nvPr/>
          </p:nvSpPr>
          <p:spPr>
            <a:xfrm>
              <a:off x="3781982" y="2367783"/>
              <a:ext cx="846374" cy="250352"/>
            </a:xfrm>
            <a:prstGeom prst="homePlate">
              <a:avLst/>
            </a:prstGeom>
            <a:solidFill>
              <a:srgbClr val="E9503E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Threads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615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Evaluation 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134262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Correctness and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dirty="0"/>
              <a:t>Correctness </a:t>
            </a:r>
            <a:r>
              <a:rPr lang="de-DE" dirty="0" err="1"/>
              <a:t>assertion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instrumented</a:t>
            </a:r>
            <a:r>
              <a:rPr lang="de-DE" dirty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outputs</a:t>
            </a: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Arial" charset="0"/>
              <a:buChar char="•"/>
            </a:pP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Efficiency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Trade-off between losing some data communication information and reducing overhead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123728" y="2420888"/>
            <a:ext cx="4877164" cy="1877281"/>
            <a:chOff x="2277964" y="2780928"/>
            <a:chExt cx="5065140" cy="2232670"/>
          </a:xfrm>
        </p:grpSpPr>
        <p:sp>
          <p:nvSpPr>
            <p:cNvPr id="4" name="Rounded Rectangle 3"/>
            <p:cNvSpPr/>
            <p:nvPr/>
          </p:nvSpPr>
          <p:spPr>
            <a:xfrm>
              <a:off x="2277964" y="2780928"/>
              <a:ext cx="1466644" cy="5040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Original Source Code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77964" y="4503508"/>
              <a:ext cx="1466644" cy="50405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Output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652120" y="2780928"/>
              <a:ext cx="1466644" cy="5040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Instrumented Source Code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52120" y="4503508"/>
              <a:ext cx="1466644" cy="50405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Output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4" idx="2"/>
              <a:endCxn id="7" idx="0"/>
            </p:cNvCxnSpPr>
            <p:nvPr/>
          </p:nvCxnSpPr>
          <p:spPr>
            <a:xfrm>
              <a:off x="3011286" y="3284984"/>
              <a:ext cx="0" cy="121852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72200" y="3284984"/>
              <a:ext cx="0" cy="121852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00204" y="3642660"/>
              <a:ext cx="97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Execution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1363" y="3636416"/>
              <a:ext cx="97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Execution</a:t>
              </a:r>
              <a:endParaRPr lang="en-US" sz="1400" dirty="0"/>
            </a:p>
          </p:txBody>
        </p:sp>
        <p:sp>
          <p:nvSpPr>
            <p:cNvPr id="23" name="Left-Right Arrow 22"/>
            <p:cNvSpPr/>
            <p:nvPr/>
          </p:nvSpPr>
          <p:spPr>
            <a:xfrm>
              <a:off x="3860553" y="4503508"/>
              <a:ext cx="1675621" cy="510090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Equality Assertion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335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0000"/>
            <a:ext cx="8640960" cy="4479943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 </a:t>
            </a:r>
            <a:r>
              <a:rPr lang="en-US" dirty="0" smtClean="0">
                <a:sym typeface="Wingdings"/>
              </a:rPr>
              <a:t> </a:t>
            </a:r>
          </a:p>
          <a:p>
            <a:pPr algn="ctr"/>
            <a:r>
              <a:rPr lang="en-US" dirty="0" smtClean="0">
                <a:sym typeface="Wingdings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520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Introduction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OpenMP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DiscoPoP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State of the Art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Approach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130081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7812400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shared-memory application programming interface (API) 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User-friendly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Portable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Often used in SMP 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a new programming language </a:t>
            </a:r>
            <a:endParaRPr lang="en-US" dirty="0" smtClean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otation </a:t>
            </a:r>
            <a:r>
              <a:rPr lang="en-US" dirty="0"/>
              <a:t>that can be added to a sequential program in Fortran, C, or C++ 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nables applications </a:t>
            </a:r>
            <a:r>
              <a:rPr lang="en-US" dirty="0"/>
              <a:t>to benefit from shared-memory parallel architectures—often with minimal modification to the code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964">
            <a:off x="5378131" y="2611355"/>
            <a:ext cx="2927644" cy="10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97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Introduction</a:t>
            </a:r>
            <a:endParaRPr lang="en-US" b="1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OpenMP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err="1"/>
              <a:t>DiscoPoP</a:t>
            </a:r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3364848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DiscoPoP</a:t>
            </a:r>
            <a:r>
              <a:rPr lang="en-US" dirty="0"/>
              <a:t> (</a:t>
            </a:r>
            <a:r>
              <a:rPr lang="en-US" u="sng" dirty="0"/>
              <a:t>Disco</a:t>
            </a:r>
            <a:r>
              <a:rPr lang="en-US" dirty="0"/>
              <a:t>very of </a:t>
            </a:r>
            <a:r>
              <a:rPr lang="en-US" u="sng" dirty="0"/>
              <a:t>Po</a:t>
            </a:r>
            <a:r>
              <a:rPr lang="en-US" dirty="0"/>
              <a:t>tential </a:t>
            </a:r>
            <a:r>
              <a:rPr lang="en-US" u="sng" dirty="0"/>
              <a:t>P</a:t>
            </a:r>
            <a:r>
              <a:rPr lang="en-US" dirty="0"/>
              <a:t>arallelism)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Dynamically </a:t>
            </a:r>
            <a:r>
              <a:rPr lang="en-US" dirty="0"/>
              <a:t>profiles data </a:t>
            </a:r>
            <a:r>
              <a:rPr lang="en-US" dirty="0" smtClean="0"/>
              <a:t>dependences in</a:t>
            </a:r>
            <a:endParaRPr lang="en-US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Sequential programs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Programs parallelized with </a:t>
            </a:r>
            <a:r>
              <a:rPr lang="en-US" dirty="0" err="1" smtClean="0"/>
              <a:t>Pthread</a:t>
            </a:r>
            <a:r>
              <a:rPr lang="en-US" dirty="0" smtClean="0"/>
              <a:t> library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Provides</a:t>
            </a:r>
            <a:endParaRPr lang="en-US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Control flow analysis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Analysis of </a:t>
            </a:r>
            <a:r>
              <a:rPr lang="en-US" dirty="0" smtClean="0"/>
              <a:t>loop dependences</a:t>
            </a:r>
            <a:endParaRPr lang="en-US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Identification of parallel tasks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Detection of parallel </a:t>
            </a:r>
            <a:r>
              <a:rPr lang="en-US" dirty="0" smtClean="0"/>
              <a:t>patterns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dependences that prevent parallelization </a:t>
            </a:r>
            <a:endParaRPr lang="en-US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2" name="Straight Arrow Connector 51"/>
          <p:cNvCxnSpPr>
            <a:stCxn id="19" idx="3"/>
            <a:endCxn id="37" idx="1"/>
          </p:cNvCxnSpPr>
          <p:nvPr/>
        </p:nvCxnSpPr>
        <p:spPr>
          <a:xfrm>
            <a:off x="7164288" y="4518862"/>
            <a:ext cx="0" cy="194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3"/>
          </p:cNvCxnSpPr>
          <p:nvPr/>
        </p:nvCxnSpPr>
        <p:spPr>
          <a:xfrm flipH="1">
            <a:off x="7164287" y="5426436"/>
            <a:ext cx="1" cy="211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5400000">
            <a:off x="7041057" y="1664567"/>
            <a:ext cx="246463" cy="187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Conversion to IR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 rot="5400000">
            <a:off x="6807888" y="2866318"/>
            <a:ext cx="712800" cy="2592288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Parallelism Discovery &amp; Parallel Pattern 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Detection 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Snip and Round Single Corner Rectangle 24"/>
          <p:cNvSpPr/>
          <p:nvPr/>
        </p:nvSpPr>
        <p:spPr>
          <a:xfrm>
            <a:off x="6588224" y="5638085"/>
            <a:ext cx="1178933" cy="663258"/>
          </a:xfrm>
          <a:prstGeom prst="snip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Ranked Parallel opportunities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60232" y="1484784"/>
            <a:ext cx="966829" cy="745710"/>
            <a:chOff x="5473402" y="1577860"/>
            <a:chExt cx="781533" cy="679683"/>
          </a:xfrm>
        </p:grpSpPr>
        <p:sp>
          <p:nvSpPr>
            <p:cNvPr id="33" name="Snip and Round Single Corner Rectangle 32"/>
            <p:cNvSpPr/>
            <p:nvPr/>
          </p:nvSpPr>
          <p:spPr>
            <a:xfrm>
              <a:off x="5473402" y="1577860"/>
              <a:ext cx="645468" cy="573814"/>
            </a:xfrm>
            <a:prstGeom prst="snipRoundRect">
              <a:avLst/>
            </a:prstGeom>
            <a:solidFill>
              <a:srgbClr val="00B0F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Source Code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Snip and Round Single Corner Rectangle 33"/>
            <p:cNvSpPr/>
            <p:nvPr/>
          </p:nvSpPr>
          <p:spPr>
            <a:xfrm>
              <a:off x="5531181" y="1629932"/>
              <a:ext cx="645468" cy="573814"/>
            </a:xfrm>
            <a:prstGeom prst="snipRoundRect">
              <a:avLst/>
            </a:prstGeom>
            <a:solidFill>
              <a:srgbClr val="00B0F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Source Code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Snip and Round Single Corner Rectangle 34"/>
            <p:cNvSpPr/>
            <p:nvPr/>
          </p:nvSpPr>
          <p:spPr>
            <a:xfrm>
              <a:off x="5609467" y="1683729"/>
              <a:ext cx="645468" cy="573814"/>
            </a:xfrm>
            <a:prstGeom prst="snipRoundRect">
              <a:avLst/>
            </a:prstGeom>
            <a:solidFill>
              <a:srgbClr val="00B0F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Source Code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 rot="5400000">
            <a:off x="6807888" y="3773892"/>
            <a:ext cx="712800" cy="2592288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Ranking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5400000">
            <a:off x="6807888" y="1978581"/>
            <a:ext cx="712800" cy="2592288"/>
          </a:xfrm>
          <a:prstGeom prst="rect">
            <a:avLst/>
          </a:prstGeom>
          <a:solidFill>
            <a:schemeClr val="accent1">
              <a:lumMod val="90000"/>
              <a:alpha val="64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Static &amp; Dynamic Analysis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16" idx="3"/>
            <a:endCxn id="40" idx="1"/>
          </p:cNvCxnSpPr>
          <p:nvPr/>
        </p:nvCxnSpPr>
        <p:spPr>
          <a:xfrm flipH="1">
            <a:off x="7164288" y="2723903"/>
            <a:ext cx="1" cy="19442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3"/>
            <a:endCxn id="19" idx="1"/>
          </p:cNvCxnSpPr>
          <p:nvPr/>
        </p:nvCxnSpPr>
        <p:spPr>
          <a:xfrm>
            <a:off x="7164288" y="3631125"/>
            <a:ext cx="0" cy="174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6" idx="1"/>
          </p:cNvCxnSpPr>
          <p:nvPr/>
        </p:nvCxnSpPr>
        <p:spPr>
          <a:xfrm>
            <a:off x="7164287" y="2233899"/>
            <a:ext cx="2" cy="243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75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State of the </a:t>
            </a:r>
            <a:r>
              <a:rPr lang="en-US" b="1" dirty="0" smtClean="0"/>
              <a:t>Art</a:t>
            </a:r>
            <a:endParaRPr lang="en-US" b="1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Approach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198830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Pattern Detection in </a:t>
            </a:r>
            <a:r>
              <a:rPr lang="en-US" dirty="0" err="1" smtClean="0"/>
              <a:t>Pthread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60363" y="1619250"/>
            <a:ext cx="8388350" cy="447992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DiscoPoP</a:t>
            </a:r>
            <a:r>
              <a:rPr lang="en-US" dirty="0"/>
              <a:t> dependence profiler for detecting </a:t>
            </a:r>
            <a:r>
              <a:rPr lang="en-US" dirty="0" err="1"/>
              <a:t>RaW</a:t>
            </a:r>
            <a:r>
              <a:rPr lang="en-US" dirty="0"/>
              <a:t> dependences among threads 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Use dynamic and static analysis for extracting multiple/nested communication matrices, for each hotspot 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80" y="3847480"/>
            <a:ext cx="8136520" cy="179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02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Pattern Detection in </a:t>
            </a:r>
            <a:r>
              <a:rPr lang="en-US" dirty="0" err="1" smtClean="0"/>
              <a:t>Pthread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16010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the structure of communication between threads/cores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Could be represented as in 3 forms: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518591"/>
            <a:ext cx="8136160" cy="25813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025" y="2990591"/>
            <a:ext cx="222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2517" y="2996952"/>
            <a:ext cx="222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Communication Matrix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05754" y="2985802"/>
            <a:ext cx="222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78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11794</TotalTime>
  <Words>698</Words>
  <Application>Microsoft Macintosh PowerPoint</Application>
  <PresentationFormat>On-screen Show (4:3)</PresentationFormat>
  <Paragraphs>306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Bitstream Charter</vt:lpstr>
      <vt:lpstr>Stafford</vt:lpstr>
      <vt:lpstr>Tahoma</vt:lpstr>
      <vt:lpstr>Wingdings</vt:lpstr>
      <vt:lpstr>Arial</vt:lpstr>
      <vt:lpstr>Präsentationsvorlage_BWL9</vt:lpstr>
      <vt:lpstr>Präsentationsvorlage_BWL9</vt:lpstr>
      <vt:lpstr>Integrating Temporal Information in Data Communication Profiling for OpenMP</vt:lpstr>
      <vt:lpstr>Why Temporal Information in Communication Pattern is Necessary?</vt:lpstr>
      <vt:lpstr>Outline</vt:lpstr>
      <vt:lpstr>OpenMP</vt:lpstr>
      <vt:lpstr>Outline</vt:lpstr>
      <vt:lpstr>DiscoPoP (Discovery of Potential Parallelism)</vt:lpstr>
      <vt:lpstr>Outline</vt:lpstr>
      <vt:lpstr>Communication Pattern Detection in Pthread Applications</vt:lpstr>
      <vt:lpstr>Communication Pattern Detection in Pthread Applications</vt:lpstr>
      <vt:lpstr>Outline</vt:lpstr>
      <vt:lpstr>Objectives</vt:lpstr>
      <vt:lpstr>Outline</vt:lpstr>
      <vt:lpstr>Instrumentation</vt:lpstr>
      <vt:lpstr>Outline</vt:lpstr>
      <vt:lpstr>Profiling</vt:lpstr>
      <vt:lpstr>Outline</vt:lpstr>
      <vt:lpstr>Challenge</vt:lpstr>
      <vt:lpstr>Outline</vt:lpstr>
      <vt:lpstr>Proposed Solution</vt:lpstr>
      <vt:lpstr>Outline</vt:lpstr>
      <vt:lpstr>Correctness and Efficiency</vt:lpstr>
      <vt:lpstr>Thanks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Friedrich-Daniel Möller</cp:lastModifiedBy>
  <cp:revision>546</cp:revision>
  <dcterms:created xsi:type="dcterms:W3CDTF">2009-12-23T09:42:49Z</dcterms:created>
  <dcterms:modified xsi:type="dcterms:W3CDTF">2017-01-12T15:34:28Z</dcterms:modified>
</cp:coreProperties>
</file>