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33"/>
  </p:notesMasterIdLst>
  <p:handoutMasterIdLst>
    <p:handoutMasterId r:id="rId34"/>
  </p:handoutMasterIdLst>
  <p:sldIdLst>
    <p:sldId id="256" r:id="rId3"/>
    <p:sldId id="366" r:id="rId4"/>
    <p:sldId id="352" r:id="rId5"/>
    <p:sldId id="257" r:id="rId6"/>
    <p:sldId id="353" r:id="rId7"/>
    <p:sldId id="349" r:id="rId8"/>
    <p:sldId id="354" r:id="rId9"/>
    <p:sldId id="373" r:id="rId10"/>
    <p:sldId id="374" r:id="rId11"/>
    <p:sldId id="376" r:id="rId12"/>
    <p:sldId id="379" r:id="rId13"/>
    <p:sldId id="377" r:id="rId14"/>
    <p:sldId id="381" r:id="rId15"/>
    <p:sldId id="378" r:id="rId16"/>
    <p:sldId id="383" r:id="rId17"/>
    <p:sldId id="382" r:id="rId18"/>
    <p:sldId id="355" r:id="rId19"/>
    <p:sldId id="375" r:id="rId20"/>
    <p:sldId id="356" r:id="rId21"/>
    <p:sldId id="360" r:id="rId22"/>
    <p:sldId id="362" r:id="rId23"/>
    <p:sldId id="361" r:id="rId24"/>
    <p:sldId id="363" r:id="rId25"/>
    <p:sldId id="368" r:id="rId26"/>
    <p:sldId id="370" r:id="rId27"/>
    <p:sldId id="369" r:id="rId28"/>
    <p:sldId id="364" r:id="rId29"/>
    <p:sldId id="371" r:id="rId30"/>
    <p:sldId id="384" r:id="rId31"/>
    <p:sldId id="348" r:id="rId32"/>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Morew" initials="N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F5A300"/>
    <a:srgbClr val="941100"/>
    <a:srgbClr val="FDCA00"/>
    <a:srgbClr val="E9503E"/>
    <a:srgbClr val="B5B5B5"/>
    <a:srgbClr val="312C8C"/>
    <a:srgbClr val="E3AE95"/>
    <a:srgbClr val="1CE3B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808" autoAdjust="0"/>
    <p:restoredTop sz="88584" autoAdjust="0"/>
  </p:normalViewPr>
  <p:slideViewPr>
    <p:cSldViewPr snapToObjects="1">
      <p:cViewPr>
        <p:scale>
          <a:sx n="82" d="100"/>
          <a:sy n="82" d="100"/>
        </p:scale>
        <p:origin x="144" y="2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Communication trend along the time between two threads</a:t>
            </a:r>
          </a:p>
        </c:rich>
      </c:tx>
      <c:layout>
        <c:manualLayout>
          <c:xMode val="edge"/>
          <c:yMode val="edge"/>
          <c:x val="0.147451526186345"/>
          <c:y val="0.021008403361344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Communication</c:v>
                </c:pt>
              </c:strCache>
            </c:strRef>
          </c:tx>
          <c:spPr>
            <a:ln w="31750" cap="rnd">
              <a:noFill/>
              <a:round/>
            </a:ln>
            <a:effectLst/>
          </c:spPr>
          <c:marker>
            <c:symbol val="circle"/>
            <c:size val="5"/>
            <c:spPr>
              <a:solidFill>
                <a:schemeClr val="tx1"/>
              </a:solidFill>
              <a:ln w="9525">
                <a:solidFill>
                  <a:schemeClr val="accent1"/>
                </a:solidFill>
              </a:ln>
              <a:effectLst/>
            </c:spPr>
          </c:marker>
          <c:xVal>
            <c:numRef>
              <c:f>Sheet1!$A$2:$A$23</c:f>
              <c:numCache>
                <c:formatCode>General</c:formatCode>
                <c:ptCount val="22"/>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numCache>
            </c:numRef>
          </c:xVal>
          <c:yVal>
            <c:numRef>
              <c:f>Sheet1!$B$2:$B$23</c:f>
              <c:numCache>
                <c:formatCode>General</c:formatCode>
                <c:ptCount val="22"/>
                <c:pt idx="0">
                  <c:v>0.0</c:v>
                </c:pt>
                <c:pt idx="1">
                  <c:v>3.0</c:v>
                </c:pt>
                <c:pt idx="2">
                  <c:v>4.0</c:v>
                </c:pt>
                <c:pt idx="3">
                  <c:v>5.0</c:v>
                </c:pt>
                <c:pt idx="4">
                  <c:v>8.0</c:v>
                </c:pt>
                <c:pt idx="5">
                  <c:v>11.0</c:v>
                </c:pt>
                <c:pt idx="6">
                  <c:v>10.0</c:v>
                </c:pt>
                <c:pt idx="7">
                  <c:v>14.0</c:v>
                </c:pt>
                <c:pt idx="8">
                  <c:v>17.0</c:v>
                </c:pt>
                <c:pt idx="9">
                  <c:v>19.0</c:v>
                </c:pt>
                <c:pt idx="10">
                  <c:v>20.0</c:v>
                </c:pt>
                <c:pt idx="11">
                  <c:v>23.0</c:v>
                </c:pt>
                <c:pt idx="12">
                  <c:v>24.0</c:v>
                </c:pt>
                <c:pt idx="13">
                  <c:v>27.0</c:v>
                </c:pt>
                <c:pt idx="14">
                  <c:v>29.0</c:v>
                </c:pt>
                <c:pt idx="15">
                  <c:v>30.0</c:v>
                </c:pt>
                <c:pt idx="16">
                  <c:v>31.0</c:v>
                </c:pt>
                <c:pt idx="17">
                  <c:v>34.0</c:v>
                </c:pt>
                <c:pt idx="18">
                  <c:v>37.0</c:v>
                </c:pt>
                <c:pt idx="19">
                  <c:v>39.0</c:v>
                </c:pt>
                <c:pt idx="20">
                  <c:v>40.0</c:v>
                </c:pt>
              </c:numCache>
            </c:numRef>
          </c:yVal>
          <c:smooth val="0"/>
        </c:ser>
        <c:dLbls>
          <c:showLegendKey val="0"/>
          <c:showVal val="0"/>
          <c:showCatName val="0"/>
          <c:showSerName val="0"/>
          <c:showPercent val="0"/>
          <c:showBubbleSize val="0"/>
        </c:dLbls>
        <c:axId val="870903952"/>
        <c:axId val="815526528"/>
      </c:scatterChart>
      <c:valAx>
        <c:axId val="870903952"/>
        <c:scaling>
          <c:orientation val="minMax"/>
        </c:scaling>
        <c:delete val="0"/>
        <c:axPos val="b"/>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sz="1200" b="1"/>
                  <a:t>Time</a:t>
                </a:r>
              </a:p>
            </c:rich>
          </c:tx>
          <c:layout>
            <c:manualLayout>
              <c:xMode val="edge"/>
              <c:yMode val="edge"/>
              <c:x val="0.464544813254275"/>
              <c:y val="0.862975929978118"/>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526528"/>
        <c:crosses val="autoZero"/>
        <c:crossBetween val="midCat"/>
      </c:valAx>
      <c:valAx>
        <c:axId val="815526528"/>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200" b="1"/>
                  <a:t>Communication</a:t>
                </a:r>
                <a:r>
                  <a:rPr lang="en-US" sz="1200" b="1" baseline="0"/>
                  <a:t> </a:t>
                </a:r>
                <a:endParaRPr lang="en-US" sz="1200" b="1"/>
              </a:p>
            </c:rich>
          </c:tx>
          <c:layout>
            <c:manualLayout>
              <c:xMode val="edge"/>
              <c:yMode val="edge"/>
              <c:x val="0.0193704600484261"/>
              <c:y val="0.25819845276452"/>
            </c:manualLayout>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903952"/>
        <c:crosses val="autoZero"/>
        <c:crossBetween val="midCat"/>
      </c:valAx>
      <c:spPr>
        <a:solidFill>
          <a:schemeClr val="bg1"/>
        </a:solidFill>
        <a:ln>
          <a:noFill/>
        </a:ln>
        <a:effectLst>
          <a:glow rad="469900">
            <a:schemeClr val="accent5">
              <a:lumMod val="40000"/>
              <a:lumOff val="60000"/>
            </a:schemeClr>
          </a:glow>
        </a:effectLst>
      </c:spPr>
    </c:plotArea>
    <c:plotVisOnly val="1"/>
    <c:dispBlanksAs val="gap"/>
    <c:showDLblsOverMax val="0"/>
  </c:chart>
  <c:spPr>
    <a:solidFill>
      <a:schemeClr val="accent4">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74BB652D-7810-496D-A2FA-D61220BB4334}" type="datetime4">
              <a:rPr lang="de-DE" smtClean="0"/>
              <a:t>23. January 2017</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BEF970E4-9540-437D-B70A-0A41E70CE984}" type="datetime4">
              <a:rPr lang="de-DE" smtClean="0"/>
              <a:t>23. January 2017</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Add a photo</a:t>
            </a:r>
            <a:r>
              <a:rPr lang="en-US" baseline="0" dirty="0" smtClean="0"/>
              <a:t> instead of the text in the white area</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a:t>
            </a:fld>
            <a:endParaRPr lang="de-DE"/>
          </a:p>
        </p:txBody>
      </p:sp>
    </p:spTree>
    <p:extLst>
      <p:ext uri="{BB962C8B-B14F-4D97-AF65-F5344CB8AC3E}">
        <p14:creationId xmlns:p14="http://schemas.microsoft.com/office/powerpoint/2010/main" val="288971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358775" lvl="2" indent="0">
              <a:buFont typeface="Arial" charset="0"/>
              <a:buNone/>
            </a:pPr>
            <a:r>
              <a:rPr lang="en-US" sz="1200" b="0" i="0" kern="1200" dirty="0" smtClean="0">
                <a:solidFill>
                  <a:schemeClr val="tx1"/>
                </a:solidFill>
                <a:effectLst/>
                <a:latin typeface="Bitstream Charter" pitchFamily="2" charset="0"/>
                <a:ea typeface="+mn-ea"/>
                <a:cs typeface="+mn-cs"/>
              </a:rPr>
              <a:t>Memory </a:t>
            </a:r>
            <a:r>
              <a:rPr lang="en-US" sz="1200" b="0" i="0" kern="1200" dirty="0" err="1" smtClean="0">
                <a:solidFill>
                  <a:schemeClr val="tx1"/>
                </a:solidFill>
                <a:effectLst/>
                <a:latin typeface="Bitstream Charter" pitchFamily="2" charset="0"/>
                <a:ea typeface="+mn-ea"/>
                <a:cs typeface="+mn-cs"/>
              </a:rPr>
              <a:t>Hiding:memory</a:t>
            </a:r>
            <a:r>
              <a:rPr lang="en-US" sz="1200" b="0" i="0" kern="1200" dirty="0" smtClean="0">
                <a:solidFill>
                  <a:schemeClr val="tx1"/>
                </a:solidFill>
                <a:effectLst/>
                <a:latin typeface="Bitstream Charter" pitchFamily="2" charset="0"/>
                <a:ea typeface="+mn-ea"/>
                <a:cs typeface="+mn-cs"/>
              </a:rPr>
              <a:t> access time is 'hidden' by executing other instructions whilst waiting for the memory access</a:t>
            </a:r>
            <a:endParaRPr lang="en-US" dirty="0" smtClean="0"/>
          </a:p>
          <a:p>
            <a:pPr marL="701675" lvl="2" indent="-342900">
              <a:buFont typeface="Arial" charset="0"/>
              <a:buChar char="•"/>
            </a:pPr>
            <a:endParaRPr lang="en-US" dirty="0" smtClean="0"/>
          </a:p>
          <a:p>
            <a:pPr marL="701675" lvl="2" indent="-342900">
              <a:buFont typeface="Arial" charset="0"/>
              <a:buChar char="•"/>
            </a:pPr>
            <a:r>
              <a:rPr lang="en-US" dirty="0" smtClean="0"/>
              <a:t>Enhancing </a:t>
            </a:r>
            <a:r>
              <a:rPr lang="en-US" dirty="0" smtClean="0"/>
              <a:t>the application memory access regularity</a:t>
            </a:r>
          </a:p>
          <a:p>
            <a:pPr marL="881062" lvl="3" indent="-342900">
              <a:buFont typeface="Arial" charset="0"/>
              <a:buChar char="•"/>
            </a:pPr>
            <a:r>
              <a:rPr lang="en-US" dirty="0" smtClean="0"/>
              <a:t>To help hardware </a:t>
            </a:r>
            <a:r>
              <a:rPr lang="en-US" dirty="0" err="1" smtClean="0"/>
              <a:t>prefetcher</a:t>
            </a:r>
            <a:endParaRPr lang="en-US" dirty="0" smtClean="0"/>
          </a:p>
          <a:p>
            <a:pPr marL="701675" lvl="2" indent="-342900">
              <a:buFont typeface="Arial" charset="0"/>
              <a:buChar char="•"/>
            </a:pPr>
            <a:r>
              <a:rPr lang="en-US" dirty="0" smtClean="0"/>
              <a:t>Enhancing spatial locality </a:t>
            </a:r>
          </a:p>
          <a:p>
            <a:pPr marL="881062" lvl="3" indent="-342900">
              <a:buFont typeface="Arial" charset="0"/>
              <a:buChar char="•"/>
            </a:pPr>
            <a:r>
              <a:rPr lang="en-US" dirty="0" smtClean="0"/>
              <a:t>To help minimize the amount of unused data transferred between memory and cache</a:t>
            </a:r>
          </a:p>
          <a:p>
            <a:pPr marL="881062" lvl="3" indent="-342900">
              <a:buFont typeface="Arial" charset="0"/>
              <a:buChar char="•"/>
            </a:pPr>
            <a:r>
              <a:rPr lang="en-US" dirty="0" smtClean="0"/>
              <a:t>Minimize the amount of cache space occupied by unused data</a:t>
            </a:r>
          </a:p>
          <a:p>
            <a:pPr marL="701675" lvl="2" indent="-342900">
              <a:buFont typeface="Arial" charset="0"/>
              <a:buChar char="•"/>
            </a:pPr>
            <a:r>
              <a:rPr lang="en-US" dirty="0" smtClean="0"/>
              <a:t>Enhancing temporal locality</a:t>
            </a:r>
          </a:p>
          <a:p>
            <a:pPr marL="881062" lvl="3" indent="-342900">
              <a:buFont typeface="Arial" charset="0"/>
              <a:buChar char="•"/>
            </a:pPr>
            <a:r>
              <a:rPr lang="en-US" dirty="0" smtClean="0"/>
              <a:t>By suggesting ways to reuse data while it remains in the cache</a:t>
            </a:r>
          </a:p>
          <a:p>
            <a:pPr marL="701675" lvl="2" indent="-342900">
              <a:buFont typeface="Arial" charset="0"/>
              <a:buChar char="•"/>
            </a:pPr>
            <a:r>
              <a:rPr lang="en-US" dirty="0" smtClean="0"/>
              <a:t>Hide memory access</a:t>
            </a:r>
          </a:p>
          <a:p>
            <a:pPr marL="881062" lvl="3" indent="-342900">
              <a:buFont typeface="Arial" charset="0"/>
              <a:buChar char="•"/>
            </a:pPr>
            <a:r>
              <a:rPr lang="en-US" dirty="0" smtClean="0"/>
              <a:t>By adding </a:t>
            </a:r>
            <a:r>
              <a:rPr lang="en-US" dirty="0" err="1" smtClean="0"/>
              <a:t>prefetch</a:t>
            </a:r>
            <a:r>
              <a:rPr lang="en-US" dirty="0" smtClean="0"/>
              <a:t> instructions</a:t>
            </a:r>
          </a:p>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13</a:t>
            </a:fld>
            <a:endParaRPr lang="de-DE"/>
          </a:p>
        </p:txBody>
      </p:sp>
    </p:spTree>
    <p:extLst>
      <p:ext uri="{BB962C8B-B14F-4D97-AF65-F5344CB8AC3E}">
        <p14:creationId xmlns:p14="http://schemas.microsoft.com/office/powerpoint/2010/main" val="85615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14</a:t>
            </a:fld>
            <a:endParaRPr lang="de-DE"/>
          </a:p>
        </p:txBody>
      </p:sp>
    </p:spTree>
    <p:extLst>
      <p:ext uri="{BB962C8B-B14F-4D97-AF65-F5344CB8AC3E}">
        <p14:creationId xmlns:p14="http://schemas.microsoft.com/office/powerpoint/2010/main" val="194738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701675" lvl="2" indent="-342900">
              <a:buFont typeface="Arial" charset="0"/>
              <a:buChar char="•"/>
            </a:pPr>
            <a:r>
              <a:rPr lang="en-US" dirty="0" smtClean="0"/>
              <a:t>OS: The mapping performed by the operating system </a:t>
            </a:r>
          </a:p>
          <a:p>
            <a:pPr marL="701675" lvl="2" indent="-342900">
              <a:buFont typeface="Arial" charset="0"/>
              <a:buChar char="•"/>
            </a:pPr>
            <a:r>
              <a:rPr lang="en-US" dirty="0" smtClean="0"/>
              <a:t>Compact: Performs a round-robin scheduling of threads to PUs </a:t>
            </a:r>
          </a:p>
          <a:p>
            <a:pPr marL="881062" lvl="3" indent="-342900">
              <a:buFont typeface="Arial" charset="0"/>
              <a:buChar char="•"/>
            </a:pPr>
            <a:r>
              <a:rPr lang="en-US" dirty="0" smtClean="0"/>
              <a:t>Neighboring threads are placed close to each other in the memory hierarchy </a:t>
            </a:r>
          </a:p>
          <a:p>
            <a:pPr marL="701675" lvl="2" indent="-342900">
              <a:buFont typeface="Arial" charset="0"/>
              <a:buChar char="•"/>
            </a:pPr>
            <a:r>
              <a:rPr lang="en-US" dirty="0" smtClean="0"/>
              <a:t>Scatter: Represents the opposite of Compact </a:t>
            </a:r>
          </a:p>
          <a:p>
            <a:pPr marL="881062" lvl="3" indent="-342900">
              <a:buFont typeface="Arial" charset="0"/>
              <a:buChar char="•"/>
            </a:pPr>
            <a:r>
              <a:rPr lang="en-US" dirty="0" smtClean="0"/>
              <a:t>Neighboring threads are placed far from each other in the hierarchy </a:t>
            </a:r>
          </a:p>
          <a:p>
            <a:pPr marL="701675" lvl="2" indent="-342900">
              <a:buFont typeface="Arial" charset="0"/>
              <a:buChar char="•"/>
            </a:pPr>
            <a:r>
              <a:rPr lang="en-US" dirty="0" smtClean="0"/>
              <a:t>Locality: Mapping threads that communicate frequently close to each other in the memory hierarchy </a:t>
            </a:r>
          </a:p>
          <a:p>
            <a:pPr marL="881062" lvl="3" indent="-342900">
              <a:buFont typeface="Arial" charset="0"/>
              <a:buChar char="•"/>
            </a:pPr>
            <a:r>
              <a:rPr lang="en-US" dirty="0" smtClean="0"/>
              <a:t>Different algorithms e.g., Matrices</a:t>
            </a:r>
          </a:p>
          <a:p>
            <a:pPr marL="701675" lvl="2" indent="-342900">
              <a:buFont typeface="Arial" charset="0"/>
              <a:buChar char="•"/>
            </a:pPr>
            <a:r>
              <a:rPr lang="en-US" dirty="0" smtClean="0"/>
              <a:t>Distance: Represents the opposite of Locality, placing threads that communicate far apart in the memory hierarchy </a:t>
            </a:r>
          </a:p>
          <a:p>
            <a:pPr marL="701675" lvl="2" indent="-342900">
              <a:buFont typeface="Arial" charset="0"/>
              <a:buChar char="•"/>
            </a:pPr>
            <a:endParaRPr lang="en-US" dirty="0" smtClean="0"/>
          </a:p>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15</a:t>
            </a:fld>
            <a:endParaRPr lang="de-DE"/>
          </a:p>
        </p:txBody>
      </p:sp>
    </p:spTree>
    <p:extLst>
      <p:ext uri="{BB962C8B-B14F-4D97-AF65-F5344CB8AC3E}">
        <p14:creationId xmlns:p14="http://schemas.microsoft.com/office/powerpoint/2010/main" val="2098755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16</a:t>
            </a:fld>
            <a:endParaRPr lang="de-DE"/>
          </a:p>
        </p:txBody>
      </p:sp>
    </p:spTree>
    <p:extLst>
      <p:ext uri="{BB962C8B-B14F-4D97-AF65-F5344CB8AC3E}">
        <p14:creationId xmlns:p14="http://schemas.microsoft.com/office/powerpoint/2010/main" val="1719715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18</a:t>
            </a:fld>
            <a:endParaRPr lang="de-DE"/>
          </a:p>
        </p:txBody>
      </p:sp>
    </p:spTree>
    <p:extLst>
      <p:ext uri="{BB962C8B-B14F-4D97-AF65-F5344CB8AC3E}">
        <p14:creationId xmlns:p14="http://schemas.microsoft.com/office/powerpoint/2010/main" val="1865772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19</a:t>
            </a:fld>
            <a:endParaRPr lang="de-DE"/>
          </a:p>
        </p:txBody>
      </p:sp>
    </p:spTree>
    <p:extLst>
      <p:ext uri="{BB962C8B-B14F-4D97-AF65-F5344CB8AC3E}">
        <p14:creationId xmlns:p14="http://schemas.microsoft.com/office/powerpoint/2010/main" val="174429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20</a:t>
            </a:fld>
            <a:endParaRPr lang="de-DE"/>
          </a:p>
        </p:txBody>
      </p:sp>
    </p:spTree>
    <p:extLst>
      <p:ext uri="{BB962C8B-B14F-4D97-AF65-F5344CB8AC3E}">
        <p14:creationId xmlns:p14="http://schemas.microsoft.com/office/powerpoint/2010/main" val="1301839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21</a:t>
            </a:fld>
            <a:endParaRPr lang="de-DE"/>
          </a:p>
        </p:txBody>
      </p:sp>
    </p:spTree>
    <p:extLst>
      <p:ext uri="{BB962C8B-B14F-4D97-AF65-F5344CB8AC3E}">
        <p14:creationId xmlns:p14="http://schemas.microsoft.com/office/powerpoint/2010/main" val="405505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Change the color of photo</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22</a:t>
            </a:fld>
            <a:endParaRPr lang="de-DE"/>
          </a:p>
        </p:txBody>
      </p:sp>
    </p:spTree>
    <p:extLst>
      <p:ext uri="{BB962C8B-B14F-4D97-AF65-F5344CB8AC3E}">
        <p14:creationId xmlns:p14="http://schemas.microsoft.com/office/powerpoint/2010/main" val="614719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23</a:t>
            </a:fld>
            <a:endParaRPr lang="de-DE"/>
          </a:p>
        </p:txBody>
      </p:sp>
    </p:spTree>
    <p:extLst>
      <p:ext uri="{BB962C8B-B14F-4D97-AF65-F5344CB8AC3E}">
        <p14:creationId xmlns:p14="http://schemas.microsoft.com/office/powerpoint/2010/main" val="8347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Add photos </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a:t>
            </a:fld>
            <a:endParaRPr lang="de-DE"/>
          </a:p>
        </p:txBody>
      </p:sp>
    </p:spTree>
    <p:extLst>
      <p:ext uri="{BB962C8B-B14F-4D97-AF65-F5344CB8AC3E}">
        <p14:creationId xmlns:p14="http://schemas.microsoft.com/office/powerpoint/2010/main" val="1909590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Add photos </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45947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25</a:t>
            </a:fld>
            <a:endParaRPr lang="de-DE"/>
          </a:p>
        </p:txBody>
      </p:sp>
    </p:spTree>
    <p:extLst>
      <p:ext uri="{BB962C8B-B14F-4D97-AF65-F5344CB8AC3E}">
        <p14:creationId xmlns:p14="http://schemas.microsoft.com/office/powerpoint/2010/main" val="1236201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Add photos </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1957951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27</a:t>
            </a:fld>
            <a:endParaRPr lang="de-DE"/>
          </a:p>
        </p:txBody>
      </p:sp>
    </p:spTree>
    <p:extLst>
      <p:ext uri="{BB962C8B-B14F-4D97-AF65-F5344CB8AC3E}">
        <p14:creationId xmlns:p14="http://schemas.microsoft.com/office/powerpoint/2010/main" val="334645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smtClean="0"/>
              <a:t>Add photos </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28</a:t>
            </a:fld>
            <a:endParaRPr lang="de-DE"/>
          </a:p>
        </p:txBody>
      </p:sp>
    </p:spTree>
    <p:extLst>
      <p:ext uri="{BB962C8B-B14F-4D97-AF65-F5344CB8AC3E}">
        <p14:creationId xmlns:p14="http://schemas.microsoft.com/office/powerpoint/2010/main" val="1500454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Add photos </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a:t>|  </a:t>
            </a:r>
          </a:p>
        </p:txBody>
      </p:sp>
      <p:sp>
        <p:nvSpPr>
          <p:cNvPr id="6" name="Slide Number Placeholder 5"/>
          <p:cNvSpPr>
            <a:spLocks noGrp="1"/>
          </p:cNvSpPr>
          <p:nvPr>
            <p:ph type="sldNum" sz="quarter" idx="12"/>
          </p:nvPr>
        </p:nvSpPr>
        <p:spPr/>
        <p:txBody>
          <a:bodyPr/>
          <a:lstStyle/>
          <a:p>
            <a:r>
              <a:rPr lang="de-DE"/>
              <a:t>|  </a:t>
            </a:r>
            <a:fld id="{C36AA9A4-5D0B-4134-89A6-D8B9DAA4F25C}" type="slidenum">
              <a:rPr lang="de-DE" smtClean="0"/>
              <a:pPr/>
              <a:t>29</a:t>
            </a:fld>
            <a:endParaRPr lang="de-DE"/>
          </a:p>
        </p:txBody>
      </p:sp>
    </p:spTree>
    <p:extLst>
      <p:ext uri="{BB962C8B-B14F-4D97-AF65-F5344CB8AC3E}">
        <p14:creationId xmlns:p14="http://schemas.microsoft.com/office/powerpoint/2010/main" val="103118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Refer to </a:t>
            </a:r>
            <a:r>
              <a:rPr lang="en-US" dirty="0" err="1" smtClean="0"/>
              <a:t>OpenMp</a:t>
            </a:r>
            <a:r>
              <a:rPr lang="en-US" dirty="0" smtClean="0"/>
              <a:t> book page 8-10</a:t>
            </a:r>
          </a:p>
          <a:p>
            <a:r>
              <a:rPr lang="en-US" dirty="0" smtClean="0"/>
              <a:t>Add photo</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4</a:t>
            </a:fld>
            <a:endParaRPr lang="de-DE"/>
          </a:p>
        </p:txBody>
      </p:sp>
    </p:spTree>
    <p:extLst>
      <p:ext uri="{BB962C8B-B14F-4D97-AF65-F5344CB8AC3E}">
        <p14:creationId xmlns:p14="http://schemas.microsoft.com/office/powerpoint/2010/main" val="32285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Refine</a:t>
            </a:r>
            <a:r>
              <a:rPr lang="en-US" baseline="0" dirty="0" smtClean="0"/>
              <a:t> the photo font size and colors</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6</a:t>
            </a:fld>
            <a:endParaRPr lang="de-DE"/>
          </a:p>
        </p:txBody>
      </p:sp>
    </p:spTree>
    <p:extLst>
      <p:ext uri="{BB962C8B-B14F-4D97-AF65-F5344CB8AC3E}">
        <p14:creationId xmlns:p14="http://schemas.microsoft.com/office/powerpoint/2010/main" val="173277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Refine</a:t>
            </a:r>
            <a:r>
              <a:rPr lang="en-US" baseline="0" dirty="0" smtClean="0"/>
              <a:t> the photo font size and colors</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8</a:t>
            </a:fld>
            <a:endParaRPr lang="de-DE"/>
          </a:p>
        </p:txBody>
      </p:sp>
    </p:spTree>
    <p:extLst>
      <p:ext uri="{BB962C8B-B14F-4D97-AF65-F5344CB8AC3E}">
        <p14:creationId xmlns:p14="http://schemas.microsoft.com/office/powerpoint/2010/main" val="208311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Refine</a:t>
            </a:r>
            <a:r>
              <a:rPr lang="en-US" baseline="0" dirty="0" smtClean="0"/>
              <a:t> the photo font size and colors</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9</a:t>
            </a:fld>
            <a:endParaRPr lang="de-DE"/>
          </a:p>
        </p:txBody>
      </p:sp>
    </p:spTree>
    <p:extLst>
      <p:ext uri="{BB962C8B-B14F-4D97-AF65-F5344CB8AC3E}">
        <p14:creationId xmlns:p14="http://schemas.microsoft.com/office/powerpoint/2010/main" val="155256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r>
              <a:rPr lang="en-US" dirty="0" smtClean="0"/>
              <a:t>POMP</a:t>
            </a:r>
            <a:r>
              <a:rPr lang="en-US" dirty="0" smtClean="0"/>
              <a:t>: proposed </a:t>
            </a:r>
            <a:r>
              <a:rPr lang="en-US" dirty="0" err="1" smtClean="0"/>
              <a:t>openmp</a:t>
            </a:r>
            <a:r>
              <a:rPr lang="en-US" baseline="0" dirty="0" smtClean="0"/>
              <a:t> profiling tool</a:t>
            </a:r>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10</a:t>
            </a:fld>
            <a:endParaRPr lang="de-DE"/>
          </a:p>
        </p:txBody>
      </p:sp>
    </p:spTree>
    <p:extLst>
      <p:ext uri="{BB962C8B-B14F-4D97-AF65-F5344CB8AC3E}">
        <p14:creationId xmlns:p14="http://schemas.microsoft.com/office/powerpoint/2010/main" val="27468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11</a:t>
            </a:fld>
            <a:endParaRPr lang="de-DE"/>
          </a:p>
        </p:txBody>
      </p:sp>
    </p:spTree>
    <p:extLst>
      <p:ext uri="{BB962C8B-B14F-4D97-AF65-F5344CB8AC3E}">
        <p14:creationId xmlns:p14="http://schemas.microsoft.com/office/powerpoint/2010/main" val="885360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923925"/>
            <a:ext cx="4095750" cy="3071813"/>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err="1" smtClean="0"/>
              <a:t>ThreadSpotter</a:t>
            </a:r>
            <a:r>
              <a:rPr lang="en-US" dirty="0" smtClean="0"/>
              <a:t> will help you understand and improve the runtime performance of your applications by identifying areas where the program is using processor cache memory, and in some cases suggests ways to restructure the code to make more effective use of the cache memory. </a:t>
            </a:r>
          </a:p>
          <a:p>
            <a:pPr marL="0" marR="0" lvl="2" indent="0" algn="l" defTabSz="914400" rtl="0" eaLnBrk="1" fontAlgn="base" latinLnBrk="0" hangingPunct="1">
              <a:lnSpc>
                <a:spcPct val="100000"/>
              </a:lnSpc>
              <a:spcBef>
                <a:spcPct val="10000"/>
              </a:spcBef>
              <a:spcAft>
                <a:spcPct val="0"/>
              </a:spcAft>
              <a:buClrTx/>
              <a:buSzTx/>
              <a:buFontTx/>
              <a:buNone/>
              <a:tabLst/>
              <a:defRPr/>
            </a:pPr>
            <a:r>
              <a:rPr lang="en-US" dirty="0" smtClean="0"/>
              <a:t>Memory bandwidth: Limitations</a:t>
            </a:r>
            <a:r>
              <a:rPr lang="en-US" baseline="0" dirty="0" smtClean="0"/>
              <a:t> of memory bus</a:t>
            </a:r>
          </a:p>
          <a:p>
            <a:pPr marL="0" marR="0" lvl="2" indent="0" algn="l" defTabSz="914400" rtl="0" eaLnBrk="1" fontAlgn="base" latinLnBrk="0" hangingPunct="1">
              <a:lnSpc>
                <a:spcPct val="100000"/>
              </a:lnSpc>
              <a:spcBef>
                <a:spcPct val="10000"/>
              </a:spcBef>
              <a:spcAft>
                <a:spcPct val="0"/>
              </a:spcAft>
              <a:buClrTx/>
              <a:buSzTx/>
              <a:buFontTx/>
              <a:buNone/>
              <a:tabLst/>
              <a:defRPr/>
            </a:pPr>
            <a:r>
              <a:rPr lang="en-US" baseline="0" dirty="0" smtClean="0"/>
              <a:t>Memory Latency: The regularity of the application’s memory accesses affect the efficiency of  hardware </a:t>
            </a:r>
            <a:r>
              <a:rPr lang="en-US" baseline="0" dirty="0" err="1" smtClean="0"/>
              <a:t>prefetcher</a:t>
            </a:r>
            <a:r>
              <a:rPr lang="en-US" baseline="0" dirty="0" smtClean="0"/>
              <a:t>(Higher cache misses)</a:t>
            </a:r>
          </a:p>
          <a:p>
            <a:pPr marL="0" marR="0" lvl="2" indent="0" algn="l" defTabSz="914400" rtl="0" eaLnBrk="1" fontAlgn="base" latinLnBrk="0" hangingPunct="1">
              <a:lnSpc>
                <a:spcPct val="100000"/>
              </a:lnSpc>
              <a:spcBef>
                <a:spcPct val="10000"/>
              </a:spcBef>
              <a:spcAft>
                <a:spcPct val="0"/>
              </a:spcAft>
              <a:buClrTx/>
              <a:buSzTx/>
              <a:buFontTx/>
              <a:buNone/>
              <a:tabLst/>
              <a:defRPr/>
            </a:pPr>
            <a:r>
              <a:rPr lang="en-US" baseline="0" dirty="0" smtClean="0"/>
              <a:t>Data Locality: Caches filled with the unused data causing high cache miss rates</a:t>
            </a:r>
          </a:p>
          <a:p>
            <a:pPr marL="0" marR="0" lvl="2" indent="0" algn="l" defTabSz="914400" rtl="0" eaLnBrk="1" fontAlgn="base" latinLnBrk="0" hangingPunct="1">
              <a:lnSpc>
                <a:spcPct val="100000"/>
              </a:lnSpc>
              <a:spcBef>
                <a:spcPct val="1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	</a:t>
            </a:r>
          </a:p>
          <a:p>
            <a:endParaRPr lang="en-US" dirty="0"/>
          </a:p>
        </p:txBody>
      </p:sp>
      <p:sp>
        <p:nvSpPr>
          <p:cNvPr id="4" name="Date Placeholder 3"/>
          <p:cNvSpPr>
            <a:spLocks noGrp="1"/>
          </p:cNvSpPr>
          <p:nvPr>
            <p:ph type="dt" idx="10"/>
          </p:nvPr>
        </p:nvSpPr>
        <p:spPr/>
        <p:txBody>
          <a:bodyPr/>
          <a:lstStyle/>
          <a:p>
            <a:fld id="{BEF970E4-9540-437D-B70A-0A41E70CE984}" type="datetime4">
              <a:rPr lang="de-DE" smtClean="0"/>
              <a:t>23. January 2017</a:t>
            </a:fld>
            <a:endParaRPr lang="de-DE"/>
          </a:p>
        </p:txBody>
      </p:sp>
      <p:sp>
        <p:nvSpPr>
          <p:cNvPr id="5" name="Footer Placeholder 4"/>
          <p:cNvSpPr>
            <a:spLocks noGrp="1"/>
          </p:cNvSpPr>
          <p:nvPr>
            <p:ph type="ftr" sz="quarter" idx="11"/>
          </p:nvPr>
        </p:nvSpPr>
        <p:spPr/>
        <p:txBody>
          <a:bodyPr/>
          <a:lstStyle/>
          <a:p>
            <a:r>
              <a:rPr lang="de-DE" smtClean="0"/>
              <a:t>|  </a:t>
            </a:r>
            <a:endParaRPr lang="de-DE"/>
          </a:p>
        </p:txBody>
      </p:sp>
      <p:sp>
        <p:nvSpPr>
          <p:cNvPr id="6" name="Slide Number Placeholder 5"/>
          <p:cNvSpPr>
            <a:spLocks noGrp="1"/>
          </p:cNvSpPr>
          <p:nvPr>
            <p:ph type="sldNum" sz="quarter" idx="12"/>
          </p:nvPr>
        </p:nvSpPr>
        <p:spPr/>
        <p:txBody>
          <a:bodyPr/>
          <a:lstStyle/>
          <a:p>
            <a:r>
              <a:rPr lang="de-DE" smtClean="0"/>
              <a:t>|  </a:t>
            </a:r>
            <a:fld id="{C36AA9A4-5D0B-4134-89A6-D8B9DAA4F25C}" type="slidenum">
              <a:rPr lang="de-DE" smtClean="0"/>
              <a:pPr/>
              <a:t>12</a:t>
            </a:fld>
            <a:endParaRPr lang="de-DE"/>
          </a:p>
        </p:txBody>
      </p:sp>
    </p:spTree>
    <p:extLst>
      <p:ext uri="{BB962C8B-B14F-4D97-AF65-F5344CB8AC3E}">
        <p14:creationId xmlns:p14="http://schemas.microsoft.com/office/powerpoint/2010/main" val="182957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23.01.17</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Faculty</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of</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Computer Science  |  Parallel Programming  |  Nicolas Morew  |  </a:t>
            </a:r>
            <a:fld id="{9680D854-CFDE-4FFD-A259-797271CB0AC5}"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spTree>
    <p:extLst>
      <p:ext uri="{BB962C8B-B14F-4D97-AF65-F5344CB8AC3E}">
        <p14:creationId xmlns:p14="http://schemas.microsoft.com/office/powerpoint/2010/main" val="48784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23.01.17</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Faculty</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of</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Computer Science  |  Parallel Programming  |  Nicolas Morew  |  </a:t>
            </a:r>
            <a:fld id="{9680D854-CFDE-4FFD-A259-797271CB0AC5}"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spTree>
    <p:extLst>
      <p:ext uri="{BB962C8B-B14F-4D97-AF65-F5344CB8AC3E}">
        <p14:creationId xmlns:p14="http://schemas.microsoft.com/office/powerpoint/2010/main" val="121899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620000"/>
            <a:ext cx="6823569" cy="447994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18907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80985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592263"/>
            <a:ext cx="4135438"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592263"/>
            <a:ext cx="4105274"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90014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extLst>
      <p:ext uri="{BB962C8B-B14F-4D97-AF65-F5344CB8AC3E}">
        <p14:creationId xmlns:p14="http://schemas.microsoft.com/office/powerpoint/2010/main" val="2741687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890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extLst>
      <p:ext uri="{BB962C8B-B14F-4D97-AF65-F5344CB8AC3E}">
        <p14:creationId xmlns:p14="http://schemas.microsoft.com/office/powerpoint/2010/main" val="968179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134319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baseline="0">
                <a:solidFill>
                  <a:schemeClr val="bg1"/>
                </a:solidFill>
              </a:defRPr>
            </a:lvl1pPr>
          </a:lstStyle>
          <a:p>
            <a:endParaRPr lang="de-DE" dirty="0"/>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hasCustomPrompt="1"/>
          </p:nvPr>
        </p:nvSpPr>
        <p:spPr/>
        <p:txBody>
          <a:bodyPr/>
          <a:lstStyle>
            <a:lvl1pPr>
              <a:defRPr>
                <a:solidFill>
                  <a:schemeClr val="bg1"/>
                </a:solidFill>
              </a:defRPr>
            </a:lvl1pPr>
          </a:lstStyle>
          <a:p>
            <a:r>
              <a:rPr lang="de-DE" dirty="0"/>
              <a:t>Titelmasterformat durch Klicken bearbeiten	</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smtClean="0">
                <a:ln>
                  <a:noFill/>
                </a:ln>
                <a:solidFill>
                  <a:schemeClr val="tx1"/>
                </a:solidFill>
                <a:effectLst/>
                <a:uLnTx/>
                <a:uFillTx/>
                <a:latin typeface="+mn-lt"/>
                <a:ea typeface="+mn-ea"/>
                <a:cs typeface="Tahoma" pitchFamily="34" charset="0"/>
              </a:rPr>
              <a:t>12.01.2017  </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Faculty</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of</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Computer Science  |  Parallel Programming  |  </a:t>
            </a:r>
            <a:r>
              <a:rPr kumimoji="0" lang="de-DE" sz="1000" b="0" i="0" u="none" strike="noStrike" kern="1200" cap="none" spc="0" normalizeH="0" baseline="0" noProof="0" dirty="0" smtClean="0">
                <a:ln>
                  <a:noFill/>
                </a:ln>
                <a:solidFill>
                  <a:schemeClr val="tx1"/>
                </a:solidFill>
                <a:effectLst/>
                <a:uLnTx/>
                <a:uFillTx/>
                <a:latin typeface="+mn-lt"/>
                <a:ea typeface="+mn-ea"/>
                <a:cs typeface="Tahoma" pitchFamily="34" charset="0"/>
              </a:rPr>
              <a:t>Ehsan Amiryousefi  </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fld id="{1E003859-66D6-4A75-8D18-F6DA5B9581D0}"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620000"/>
            <a:ext cx="6823569" cy="447994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592263"/>
            <a:ext cx="4135438"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592263"/>
            <a:ext cx="4105274"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1"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23.01.17</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Faculty</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of</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Computer Science  |  Parallel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Programming</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de-DE" sz="1000" b="0" i="0" u="none" strike="noStrike" kern="1200" cap="none" spc="0" normalizeH="0" baseline="0" noProof="0" dirty="0" smtClean="0">
                <a:ln>
                  <a:noFill/>
                </a:ln>
                <a:solidFill>
                  <a:schemeClr val="tx1"/>
                </a:solidFill>
                <a:effectLst/>
                <a:uLnTx/>
                <a:uFillTx/>
                <a:latin typeface="+mn-lt"/>
                <a:ea typeface="+mn-ea"/>
                <a:cs typeface="Tahoma" pitchFamily="34" charset="0"/>
              </a:rPr>
              <a:t>Ehsan Amiryousefi  </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fld id="{6E51CBC7-B44B-49AE-9E17-914E28B00C7A}"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Lst>
  <p:hf hdr="0" ft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23.01.17</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Faculty</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of</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Computer Science  |  Parallel </a:t>
            </a:r>
            <a:r>
              <a:rPr kumimoji="0" lang="de-DE" sz="1000" b="0" i="0" u="none" strike="noStrike" kern="1200" cap="none" spc="0" normalizeH="0" baseline="0" noProof="0" dirty="0" err="1">
                <a:ln>
                  <a:noFill/>
                </a:ln>
                <a:solidFill>
                  <a:schemeClr val="tx1"/>
                </a:solidFill>
                <a:effectLst/>
                <a:uLnTx/>
                <a:uFillTx/>
                <a:latin typeface="+mn-lt"/>
                <a:ea typeface="+mn-ea"/>
                <a:cs typeface="Tahoma" pitchFamily="34" charset="0"/>
              </a:rPr>
              <a:t>Programming</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Nicolas Morew  |  </a:t>
            </a:r>
            <a:fld id="{13D8EA07-9DA5-4D94-BE27-F739E88EC79F}"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spTree>
    <p:extLst>
      <p:ext uri="{BB962C8B-B14F-4D97-AF65-F5344CB8AC3E}">
        <p14:creationId xmlns:p14="http://schemas.microsoft.com/office/powerpoint/2010/main" val="288786742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hdr="0" ft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www.paratools.com/threadspotter" TargetMode="External"/><Relationship Id="rId4" Type="http://schemas.openxmlformats.org/officeDocument/2006/relationships/hyperlink" Target="ftp://ftp.paratools.com/threadspotter/documentation/ParaTools_TS_tutorial.pdf"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hyperlink" Target="http://www.paratools.com/threadspotter" TargetMode="External"/><Relationship Id="rId4" Type="http://schemas.openxmlformats.org/officeDocument/2006/relationships/hyperlink" Target="ftp://ftp.paratools.com/threadspotter/documentation/ParaTools_TS_tutorial.pdf"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hart" Target="../charts/char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Ehsan Amiryousefi</a:t>
            </a:r>
            <a:endParaRPr lang="de-DE" dirty="0"/>
          </a:p>
          <a:p>
            <a:r>
              <a:rPr lang="de-DE" dirty="0"/>
              <a:t>Supervisor: Dr. Ali </a:t>
            </a:r>
            <a:r>
              <a:rPr lang="de-DE" dirty="0" err="1"/>
              <a:t>Jannesari</a:t>
            </a:r>
            <a:endParaRPr lang="de-DE" dirty="0"/>
          </a:p>
        </p:txBody>
      </p:sp>
      <p:sp>
        <p:nvSpPr>
          <p:cNvPr id="3" name="Titel 2"/>
          <p:cNvSpPr>
            <a:spLocks noGrp="1"/>
          </p:cNvSpPr>
          <p:nvPr>
            <p:ph type="title"/>
          </p:nvPr>
        </p:nvSpPr>
        <p:spPr/>
        <p:txBody>
          <a:bodyPr/>
          <a:lstStyle/>
          <a:p>
            <a:r>
              <a:rPr lang="en-US" dirty="0"/>
              <a:t>Detecting </a:t>
            </a:r>
            <a:r>
              <a:rPr lang="en-US" dirty="0" smtClean="0"/>
              <a:t>Thread Communication Patterns </a:t>
            </a:r>
            <a:r>
              <a:rPr lang="en-US" dirty="0"/>
              <a:t>in OpenMP </a:t>
            </a:r>
            <a:r>
              <a:rPr lang="en-US" dirty="0" smtClean="0"/>
              <a:t>Applications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OPARI</a:t>
            </a:r>
            <a:br>
              <a:rPr lang="de-DE" dirty="0" smtClean="0"/>
            </a:br>
            <a:r>
              <a:rPr lang="de-DE" dirty="0" smtClean="0"/>
              <a:t>OpenMP Pragma And Region Instrumenter</a:t>
            </a:r>
            <a:endParaRPr lang="en-US" dirty="0"/>
          </a:p>
        </p:txBody>
      </p:sp>
      <p:sp>
        <p:nvSpPr>
          <p:cNvPr id="3" name="Content Placeholder 2"/>
          <p:cNvSpPr>
            <a:spLocks noGrp="1"/>
          </p:cNvSpPr>
          <p:nvPr>
            <p:ph idx="1"/>
          </p:nvPr>
        </p:nvSpPr>
        <p:spPr>
          <a:xfrm>
            <a:off x="360000" y="1620000"/>
            <a:ext cx="8532480" cy="4479943"/>
          </a:xfrm>
        </p:spPr>
        <p:txBody>
          <a:bodyPr/>
          <a:lstStyle/>
          <a:p>
            <a:pPr marL="342900" indent="-342900">
              <a:buFont typeface="Arial" charset="0"/>
              <a:buChar char="•"/>
            </a:pPr>
            <a:r>
              <a:rPr lang="en-US" dirty="0" err="1" smtClean="0"/>
              <a:t>Instrumenter</a:t>
            </a:r>
            <a:r>
              <a:rPr lang="en-US" dirty="0" smtClean="0"/>
              <a:t> </a:t>
            </a:r>
            <a:r>
              <a:rPr lang="en-US" dirty="0"/>
              <a:t>from the KOJAK/SCALASCA toolset [FZ </a:t>
            </a:r>
            <a:r>
              <a:rPr lang="en-US" dirty="0" err="1"/>
              <a:t>Juelich</a:t>
            </a:r>
            <a:r>
              <a:rPr lang="en-US" dirty="0"/>
              <a:t>] </a:t>
            </a:r>
            <a:endParaRPr lang="en-US" dirty="0" smtClean="0"/>
          </a:p>
          <a:p>
            <a:pPr marL="701675" lvl="2" indent="-342900">
              <a:buFont typeface="Arial" charset="0"/>
              <a:buChar char="•"/>
            </a:pPr>
            <a:r>
              <a:rPr lang="en-US" dirty="0" smtClean="0"/>
              <a:t>For performance analysis of </a:t>
            </a:r>
            <a:r>
              <a:rPr lang="en-US" dirty="0" err="1" smtClean="0"/>
              <a:t>OpenMp</a:t>
            </a:r>
            <a:r>
              <a:rPr lang="en-US" dirty="0" smtClean="0"/>
              <a:t> applications</a:t>
            </a:r>
            <a:endParaRPr lang="en-US" dirty="0"/>
          </a:p>
          <a:p>
            <a:pPr marL="701675" lvl="2" indent="-342900">
              <a:buFont typeface="Arial" charset="0"/>
              <a:buChar char="•"/>
            </a:pPr>
            <a:r>
              <a:rPr lang="en-US" dirty="0" smtClean="0"/>
              <a:t>Supports </a:t>
            </a:r>
            <a:r>
              <a:rPr lang="en-US" dirty="0" err="1" smtClean="0"/>
              <a:t>Fortan</a:t>
            </a:r>
            <a:r>
              <a:rPr lang="en-US" dirty="0" smtClean="0"/>
              <a:t>, C, C++ programs</a:t>
            </a:r>
          </a:p>
          <a:p>
            <a:pPr marL="701675" lvl="2" indent="-342900">
              <a:buFont typeface="Arial" charset="0"/>
              <a:buChar char="•"/>
            </a:pPr>
            <a:r>
              <a:rPr lang="en-US" dirty="0" smtClean="0"/>
              <a:t>Used by many performance </a:t>
            </a:r>
            <a:r>
              <a:rPr lang="en-US" dirty="0" err="1" smtClean="0"/>
              <a:t>anlysis</a:t>
            </a:r>
            <a:r>
              <a:rPr lang="en-US" dirty="0" smtClean="0"/>
              <a:t> tools</a:t>
            </a:r>
          </a:p>
          <a:p>
            <a:pPr marL="881062" lvl="3" indent="-342900">
              <a:buFont typeface="Arial" charset="0"/>
              <a:buChar char="•"/>
            </a:pPr>
            <a:r>
              <a:rPr lang="en-US" dirty="0" smtClean="0"/>
              <a:t>E.g., TAU, </a:t>
            </a:r>
            <a:r>
              <a:rPr lang="en-US" dirty="0" err="1" smtClean="0"/>
              <a:t>ompP</a:t>
            </a:r>
            <a:r>
              <a:rPr lang="en-US" dirty="0" smtClean="0"/>
              <a:t>, KOJAK, </a:t>
            </a:r>
            <a:r>
              <a:rPr lang="en-US" dirty="0" err="1" smtClean="0"/>
              <a:t>Scalasca</a:t>
            </a:r>
            <a:r>
              <a:rPr lang="en-US" dirty="0" smtClean="0"/>
              <a:t>, </a:t>
            </a:r>
            <a:r>
              <a:rPr lang="en-US" dirty="0" err="1" smtClean="0"/>
              <a:t>VampirTrace</a:t>
            </a:r>
            <a:endParaRPr lang="en-US" dirty="0" smtClean="0"/>
          </a:p>
          <a:p>
            <a:pPr marL="701675" lvl="2" indent="-342900">
              <a:buFont typeface="Arial" charset="0"/>
              <a:buChar char="•"/>
            </a:pPr>
            <a:endParaRPr lang="en-US" dirty="0" smtClean="0"/>
          </a:p>
          <a:p>
            <a:pPr marL="342900" lvl="1" indent="-342900">
              <a:buFont typeface="Arial" charset="0"/>
              <a:buChar char="•"/>
            </a:pPr>
            <a:r>
              <a:rPr lang="en-US" dirty="0"/>
              <a:t>Source-to-source </a:t>
            </a:r>
            <a:r>
              <a:rPr lang="en-US" dirty="0" err="1" smtClean="0"/>
              <a:t>instrumenter</a:t>
            </a:r>
            <a:r>
              <a:rPr lang="en-US" dirty="0" smtClean="0"/>
              <a:t> for OpenMP</a:t>
            </a:r>
            <a:endParaRPr lang="en-US" dirty="0"/>
          </a:p>
          <a:p>
            <a:pPr marL="701675" lvl="2" indent="-342900">
              <a:buFont typeface="Arial" charset="0"/>
              <a:buChar char="•"/>
            </a:pPr>
            <a:r>
              <a:rPr lang="en-US" dirty="0" smtClean="0"/>
              <a:t>Adds </a:t>
            </a:r>
            <a:r>
              <a:rPr lang="en-US" dirty="0"/>
              <a:t>calls according to the POMP </a:t>
            </a:r>
            <a:r>
              <a:rPr lang="en-US" dirty="0" smtClean="0"/>
              <a:t>specification</a:t>
            </a:r>
          </a:p>
          <a:p>
            <a:pPr marL="701675" lvl="2" indent="-342900">
              <a:buFont typeface="Arial" charset="0"/>
              <a:buChar char="•"/>
            </a:pPr>
            <a:r>
              <a:rPr lang="en-US" dirty="0" smtClean="0"/>
              <a:t>Generates </a:t>
            </a:r>
            <a:r>
              <a:rPr lang="en-US" dirty="0"/>
              <a:t>region </a:t>
            </a:r>
            <a:r>
              <a:rPr lang="en-US" dirty="0" smtClean="0"/>
              <a:t>descriptors</a:t>
            </a:r>
          </a:p>
          <a:p>
            <a:pPr marL="701675" lvl="2" indent="-342900">
              <a:buFont typeface="Arial" charset="0"/>
              <a:buChar char="•"/>
            </a:pPr>
            <a:r>
              <a:rPr lang="en-US" dirty="0"/>
              <a:t>E.g., </a:t>
            </a:r>
            <a:r>
              <a:rPr lang="en-US" dirty="0" err="1"/>
              <a:t>POMP_Parallel_enter</a:t>
            </a:r>
            <a:r>
              <a:rPr lang="en-US" dirty="0"/>
              <a:t>, </a:t>
            </a:r>
            <a:r>
              <a:rPr lang="en-US" dirty="0" err="1"/>
              <a:t>POMP_Parallel_exit</a:t>
            </a:r>
            <a:r>
              <a:rPr lang="en-US" dirty="0"/>
              <a:t> </a:t>
            </a:r>
          </a:p>
          <a:p>
            <a:pPr marL="701675" lvl="2" indent="-342900">
              <a:buFont typeface="Arial" charset="0"/>
              <a:buChar char="•"/>
            </a:pPr>
            <a:endParaRPr lang="en-US" dirty="0" smtClean="0"/>
          </a:p>
          <a:p>
            <a:pPr marL="701675" lvl="2" indent="-342900">
              <a:buFont typeface="Arial" charset="0"/>
              <a:buChar char="•"/>
            </a:pPr>
            <a:endParaRPr lang="en-US" dirty="0"/>
          </a:p>
          <a:p>
            <a:pPr marL="701675" lvl="2" indent="-342900">
              <a:buFont typeface="Arial" charset="0"/>
              <a:buChar char="•"/>
            </a:pP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2080199"/>
              </p:ext>
            </p:extLst>
          </p:nvPr>
        </p:nvGraphicFramePr>
        <p:xfrm>
          <a:off x="251520" y="5820543"/>
          <a:ext cx="6640512" cy="406400"/>
        </p:xfrm>
        <a:graphic>
          <a:graphicData uri="http://schemas.openxmlformats.org/drawingml/2006/table">
            <a:tbl>
              <a:tblPr/>
              <a:tblGrid>
                <a:gridCol w="6640512"/>
              </a:tblGrid>
              <a:tr h="0">
                <a:tc>
                  <a:txBody>
                    <a:bodyPr/>
                    <a:lstStyle/>
                    <a:p>
                      <a:pPr algn="l"/>
                      <a:r>
                        <a:rPr lang="en-US" sz="1000" kern="1200" dirty="0" smtClean="0">
                          <a:solidFill>
                            <a:schemeClr val="tx1"/>
                          </a:solidFill>
                          <a:latin typeface="Arial" charset="0"/>
                          <a:ea typeface="+mn-ea"/>
                          <a:cs typeface="+mn-cs"/>
                        </a:rPr>
                        <a:t>Design and Prototype of a Performance Tool Interface for OpenMP. By Bernd Mohr et al</a:t>
                      </a:r>
                      <a:endParaRPr lang="en-US" sz="1000" kern="1200" dirty="0">
                        <a:solidFill>
                          <a:schemeClr val="tx1"/>
                        </a:solidFill>
                        <a:latin typeface="Arial" charset="0"/>
                        <a:ea typeface="+mn-ea"/>
                        <a:cs typeface="+mn-cs"/>
                      </a:endParaRPr>
                    </a:p>
                  </a:txBody>
                  <a:tcPr marR="63500" marT="12700" marB="12700">
                    <a:lnL>
                      <a:noFill/>
                    </a:lnL>
                    <a:lnR>
                      <a:noFill/>
                    </a:lnR>
                    <a:lnT>
                      <a:noFill/>
                    </a:lnT>
                    <a:lnB>
                      <a:noFill/>
                    </a:lnB>
                    <a:solidFill>
                      <a:srgbClr val="FFFFFF"/>
                    </a:solidFill>
                  </a:tcPr>
                </a:tc>
              </a:tr>
              <a:tr h="0">
                <a:tc>
                  <a:txBody>
                    <a:bodyPr/>
                    <a:lstStyle/>
                    <a:p>
                      <a:r>
                        <a:rPr lang="en-US" sz="1000" kern="1200" dirty="0">
                          <a:solidFill>
                            <a:schemeClr val="tx1"/>
                          </a:solidFill>
                          <a:latin typeface="Arial" charset="0"/>
                          <a:ea typeface="+mn-ea"/>
                          <a:cs typeface="+mn-cs"/>
                        </a:rPr>
                        <a:t>Volume 23 Issue 1, August 2002 </a:t>
                      </a:r>
                      <a:r>
                        <a:rPr lang="en-US" sz="1000" kern="1200" baseline="0" dirty="0" smtClean="0">
                          <a:solidFill>
                            <a:schemeClr val="tx1"/>
                          </a:solidFill>
                          <a:latin typeface="Arial" charset="0"/>
                          <a:ea typeface="+mn-ea"/>
                          <a:cs typeface="+mn-cs"/>
                        </a:rPr>
                        <a:t> </a:t>
                      </a:r>
                      <a:r>
                        <a:rPr lang="en-US" sz="1000" kern="1200" dirty="0" smtClean="0">
                          <a:solidFill>
                            <a:schemeClr val="tx1"/>
                          </a:solidFill>
                          <a:latin typeface="Arial" charset="0"/>
                          <a:ea typeface="+mn-ea"/>
                          <a:cs typeface="+mn-cs"/>
                        </a:rPr>
                        <a:t>Pages </a:t>
                      </a:r>
                      <a:r>
                        <a:rPr lang="en-US" sz="1000" kern="1200" dirty="0">
                          <a:solidFill>
                            <a:schemeClr val="tx1"/>
                          </a:solidFill>
                          <a:latin typeface="Arial" charset="0"/>
                          <a:ea typeface="+mn-ea"/>
                          <a:cs typeface="+mn-cs"/>
                        </a:rPr>
                        <a:t>105-128 </a:t>
                      </a:r>
                    </a:p>
                  </a:txBody>
                  <a:tcPr marL="63500" marR="12700" marT="12700" marB="6350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36157791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OPARI</a:t>
            </a:r>
            <a:br>
              <a:rPr lang="de-DE" dirty="0" smtClean="0"/>
            </a:br>
            <a:r>
              <a:rPr lang="de-DE" dirty="0" smtClean="0"/>
              <a:t>OpenMP Pragma And Region Instrumenter</a:t>
            </a:r>
            <a:endParaRPr lang="en-US" dirty="0"/>
          </a:p>
        </p:txBody>
      </p:sp>
      <p:sp>
        <p:nvSpPr>
          <p:cNvPr id="3" name="Content Placeholder 2"/>
          <p:cNvSpPr>
            <a:spLocks noGrp="1"/>
          </p:cNvSpPr>
          <p:nvPr>
            <p:ph idx="1"/>
          </p:nvPr>
        </p:nvSpPr>
        <p:spPr>
          <a:xfrm>
            <a:off x="360000" y="1620000"/>
            <a:ext cx="8532480" cy="4479943"/>
          </a:xfrm>
        </p:spPr>
        <p:txBody>
          <a:bodyPr/>
          <a:lstStyle/>
          <a:p>
            <a:pPr marL="701675" lvl="2" indent="-342900">
              <a:buFont typeface="Arial" charset="0"/>
              <a:buChar char="•"/>
            </a:pPr>
            <a:r>
              <a:rPr lang="en-US" dirty="0" smtClean="0"/>
              <a:t>E.g.,</a:t>
            </a:r>
          </a:p>
          <a:p>
            <a:pPr marL="701675" lvl="2" indent="-342900">
              <a:buFont typeface="Arial" charset="0"/>
              <a:buChar char="•"/>
            </a:pPr>
            <a:endParaRPr lang="en-US" dirty="0"/>
          </a:p>
          <a:p>
            <a:pPr marL="701675" lvl="2" indent="-342900">
              <a:buFont typeface="Arial" charset="0"/>
              <a:buChar char="•"/>
            </a:pPr>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5" y="3097387"/>
            <a:ext cx="3096344" cy="18017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731" y="2240414"/>
            <a:ext cx="2238046" cy="699338"/>
          </a:xfrm>
          <a:prstGeom prst="rect">
            <a:avLst/>
          </a:prstGeom>
        </p:spPr>
      </p:pic>
      <p:sp>
        <p:nvSpPr>
          <p:cNvPr id="9" name="TextBox 8"/>
          <p:cNvSpPr txBox="1"/>
          <p:nvPr/>
        </p:nvSpPr>
        <p:spPr>
          <a:xfrm>
            <a:off x="907644" y="5721238"/>
            <a:ext cx="1914846" cy="307777"/>
          </a:xfrm>
          <a:prstGeom prst="rect">
            <a:avLst/>
          </a:prstGeom>
          <a:noFill/>
        </p:spPr>
        <p:txBody>
          <a:bodyPr wrap="square" rtlCol="0">
            <a:spAutoFit/>
          </a:bodyPr>
          <a:lstStyle/>
          <a:p>
            <a:r>
              <a:rPr lang="en-US" sz="1400" dirty="0" smtClean="0"/>
              <a:t>Original Source Code</a:t>
            </a:r>
            <a:endParaRPr lang="en-US" sz="1400" dirty="0"/>
          </a:p>
        </p:txBody>
      </p:sp>
      <p:sp>
        <p:nvSpPr>
          <p:cNvPr id="10" name="TextBox 9"/>
          <p:cNvSpPr txBox="1"/>
          <p:nvPr/>
        </p:nvSpPr>
        <p:spPr>
          <a:xfrm>
            <a:off x="5474752" y="5721238"/>
            <a:ext cx="2326491" cy="307777"/>
          </a:xfrm>
          <a:prstGeom prst="rect">
            <a:avLst/>
          </a:prstGeom>
          <a:noFill/>
        </p:spPr>
        <p:txBody>
          <a:bodyPr wrap="square" rtlCol="0">
            <a:spAutoFit/>
          </a:bodyPr>
          <a:lstStyle/>
          <a:p>
            <a:r>
              <a:rPr lang="en-US" sz="1400" dirty="0" smtClean="0"/>
              <a:t>Instrumented Source Code</a:t>
            </a:r>
            <a:endParaRPr lang="en-US" sz="14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8668" y="1885997"/>
            <a:ext cx="3593731" cy="3081281"/>
          </a:xfrm>
          <a:prstGeom prst="rect">
            <a:avLst/>
          </a:prstGeom>
        </p:spPr>
      </p:pic>
      <p:sp>
        <p:nvSpPr>
          <p:cNvPr id="17" name="Left Bracket 16"/>
          <p:cNvSpPr/>
          <p:nvPr/>
        </p:nvSpPr>
        <p:spPr>
          <a:xfrm>
            <a:off x="5076056" y="2636912"/>
            <a:ext cx="45719" cy="1584176"/>
          </a:xfrm>
          <a:prstGeom prst="leftBracket">
            <a:avLst/>
          </a:prstGeom>
          <a:ln w="476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p:cNvSpPr/>
          <p:nvPr/>
        </p:nvSpPr>
        <p:spPr>
          <a:xfrm>
            <a:off x="5580112" y="3284984"/>
            <a:ext cx="45719" cy="461584"/>
          </a:xfrm>
          <a:prstGeom prst="leftBracket">
            <a:avLst/>
          </a:prstGeom>
          <a:ln w="476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a:off x="6486476" y="4614047"/>
            <a:ext cx="2045964" cy="64807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Region Descriptor</a:t>
            </a:r>
          </a:p>
          <a:p>
            <a:r>
              <a:rPr lang="en-US" sz="1200" dirty="0" smtClean="0">
                <a:solidFill>
                  <a:schemeClr val="tx1"/>
                </a:solidFill>
              </a:rPr>
              <a:t>-File name, line number,</a:t>
            </a:r>
            <a:r>
              <a:rPr lang="mr-IN" sz="1200" dirty="0" smtClean="0">
                <a:solidFill>
                  <a:schemeClr val="tx1"/>
                </a:solidFill>
              </a:rPr>
              <a:t>…</a:t>
            </a:r>
            <a:endParaRPr lang="en-US" sz="1200" dirty="0">
              <a:solidFill>
                <a:schemeClr val="tx1"/>
              </a:solidFill>
            </a:endParaRPr>
          </a:p>
        </p:txBody>
      </p:sp>
      <p:cxnSp>
        <p:nvCxnSpPr>
          <p:cNvPr id="20" name="Straight Arrow Connector 19"/>
          <p:cNvCxnSpPr/>
          <p:nvPr/>
        </p:nvCxnSpPr>
        <p:spPr>
          <a:xfrm>
            <a:off x="7092280" y="4293096"/>
            <a:ext cx="304359" cy="32095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86398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620000"/>
            <a:ext cx="8460472" cy="4479943"/>
          </a:xfrm>
        </p:spPr>
        <p:txBody>
          <a:bodyPr/>
          <a:lstStyle/>
          <a:p>
            <a:pPr marL="342900" indent="-342900">
              <a:buFont typeface="Arial" charset="0"/>
              <a:buChar char="•"/>
            </a:pPr>
            <a:r>
              <a:rPr lang="en-US" dirty="0" smtClean="0"/>
              <a:t>Analyzes </a:t>
            </a:r>
            <a:r>
              <a:rPr lang="en-US" dirty="0" smtClean="0"/>
              <a:t>an application’s interaction with the cache and the </a:t>
            </a:r>
            <a:r>
              <a:rPr lang="en-US" dirty="0"/>
              <a:t>memory subsystems </a:t>
            </a:r>
            <a:endParaRPr lang="en-US" dirty="0" smtClean="0"/>
          </a:p>
          <a:p>
            <a:pPr marL="342900" lvl="1" indent="-342900">
              <a:buFont typeface="Arial" charset="0"/>
              <a:buChar char="•"/>
            </a:pPr>
            <a:r>
              <a:rPr lang="en-US" dirty="0" smtClean="0"/>
              <a:t>Suggests </a:t>
            </a:r>
            <a:r>
              <a:rPr lang="en-US" dirty="0"/>
              <a:t>ways to restructure the code to make more effective use of the cache </a:t>
            </a:r>
            <a:r>
              <a:rPr lang="en-US" dirty="0" smtClean="0"/>
              <a:t>memory based on</a:t>
            </a:r>
          </a:p>
          <a:p>
            <a:pPr marL="701675" lvl="2" indent="-342900">
              <a:buFont typeface="Arial" charset="0"/>
              <a:buChar char="•"/>
            </a:pPr>
            <a:r>
              <a:rPr lang="en-US" dirty="0" smtClean="0"/>
              <a:t>Memory bandwidth</a:t>
            </a:r>
          </a:p>
          <a:p>
            <a:pPr marL="701675" lvl="2" indent="-342900">
              <a:buFont typeface="Arial" charset="0"/>
              <a:buChar char="•"/>
            </a:pPr>
            <a:r>
              <a:rPr lang="en-US" dirty="0" smtClean="0"/>
              <a:t>Memory Latency</a:t>
            </a:r>
          </a:p>
          <a:p>
            <a:pPr marL="701675" lvl="2" indent="-342900">
              <a:buFont typeface="Arial" charset="0"/>
              <a:buChar char="•"/>
            </a:pPr>
            <a:r>
              <a:rPr lang="en-US" dirty="0" smtClean="0"/>
              <a:t>Data Locality</a:t>
            </a:r>
          </a:p>
          <a:p>
            <a:pPr marL="701675" lvl="2" indent="-342900">
              <a:buFont typeface="Arial" charset="0"/>
              <a:buChar char="•"/>
            </a:pPr>
            <a:r>
              <a:rPr lang="en-US" dirty="0" smtClean="0"/>
              <a:t>Thread communication/ interaction</a:t>
            </a:r>
            <a:endParaRPr lang="en-US" dirty="0"/>
          </a:p>
          <a:p>
            <a:pPr marL="342900" lvl="1" indent="-342900">
              <a:buFont typeface="Arial" charset="0"/>
              <a:buChar char="•"/>
            </a:pPr>
            <a:endParaRPr lang="en-US" dirty="0" smtClean="0"/>
          </a:p>
          <a:p>
            <a:r>
              <a:rPr lang="en-US" dirty="0" smtClean="0"/>
              <a:t>				</a:t>
            </a:r>
            <a:endParaRPr lang="en-US" dirty="0"/>
          </a:p>
        </p:txBody>
      </p:sp>
      <p:sp>
        <p:nvSpPr>
          <p:cNvPr id="6" name="Title 1"/>
          <p:cNvSpPr>
            <a:spLocks noGrp="1"/>
          </p:cNvSpPr>
          <p:nvPr>
            <p:ph type="title"/>
          </p:nvPr>
        </p:nvSpPr>
        <p:spPr/>
        <p:txBody>
          <a:bodyPr/>
          <a:lstStyle/>
          <a:p>
            <a:r>
              <a:rPr lang="en-US" dirty="0" smtClean="0"/>
              <a:t/>
            </a:r>
            <a:br>
              <a:rPr lang="en-US" dirty="0" smtClean="0"/>
            </a:br>
            <a:r>
              <a:rPr lang="en-US" dirty="0" smtClean="0"/>
              <a:t>Rogue Wave </a:t>
            </a:r>
            <a:r>
              <a:rPr lang="en-US" dirty="0" err="1" smtClean="0"/>
              <a:t>ThreadSpotter</a:t>
            </a:r>
            <a:r>
              <a:rPr lang="en-US" dirty="0" smtClean="0"/>
              <a:t> </a:t>
            </a:r>
            <a:br>
              <a:rPr lang="en-US" dirty="0" smtClean="0"/>
            </a:br>
            <a:endParaRPr lang="en-US" dirty="0"/>
          </a:p>
        </p:txBody>
      </p:sp>
      <p:sp>
        <p:nvSpPr>
          <p:cNvPr id="7" name="TextBox 6"/>
          <p:cNvSpPr txBox="1"/>
          <p:nvPr/>
        </p:nvSpPr>
        <p:spPr>
          <a:xfrm>
            <a:off x="215447" y="5945482"/>
            <a:ext cx="6372777" cy="553998"/>
          </a:xfrm>
          <a:prstGeom prst="rect">
            <a:avLst/>
          </a:prstGeom>
          <a:noFill/>
        </p:spPr>
        <p:txBody>
          <a:bodyPr wrap="square" rtlCol="0">
            <a:spAutoFit/>
          </a:bodyPr>
          <a:lstStyle/>
          <a:p>
            <a:r>
              <a:rPr lang="en-US" sz="1000" dirty="0">
                <a:hlinkClick r:id="rId3"/>
              </a:rPr>
              <a:t>http://</a:t>
            </a:r>
            <a:r>
              <a:rPr lang="en-US" sz="1000" dirty="0" smtClean="0">
                <a:hlinkClick r:id="rId3"/>
              </a:rPr>
              <a:t>www.paratools.com/threadspotter</a:t>
            </a:r>
            <a:endParaRPr lang="en-US" sz="1000" dirty="0" smtClean="0"/>
          </a:p>
          <a:p>
            <a:r>
              <a:rPr lang="en-US" sz="1000" dirty="0">
                <a:hlinkClick r:id="rId4" action="ppaction://hlinkfile"/>
              </a:rPr>
              <a:t>ftp://</a:t>
            </a:r>
            <a:r>
              <a:rPr lang="en-US" sz="1000" dirty="0" smtClean="0">
                <a:hlinkClick r:id="rId4" action="ppaction://hlinkfile"/>
              </a:rPr>
              <a:t>ftp.paratools.com/threadspotter/documentation/ParaTools_TS_tutorial.pdf</a:t>
            </a:r>
            <a:endParaRPr lang="en-US" sz="1000" dirty="0" smtClean="0"/>
          </a:p>
          <a:p>
            <a:endParaRPr lang="en-US" sz="1000" dirty="0"/>
          </a:p>
        </p:txBody>
      </p:sp>
    </p:spTree>
    <p:extLst>
      <p:ext uri="{BB962C8B-B14F-4D97-AF65-F5344CB8AC3E}">
        <p14:creationId xmlns:p14="http://schemas.microsoft.com/office/powerpoint/2010/main" val="270044655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Rogue Wave </a:t>
            </a:r>
            <a:r>
              <a:rPr lang="en-US" dirty="0" err="1" smtClean="0"/>
              <a:t>ThreadSpotter</a:t>
            </a:r>
            <a:r>
              <a:rPr lang="en-US" dirty="0" smtClean="0"/>
              <a:t> </a:t>
            </a:r>
            <a:br>
              <a:rPr lang="en-US" dirty="0" smtClean="0"/>
            </a:br>
            <a:endParaRPr lang="en-US" dirty="0"/>
          </a:p>
        </p:txBody>
      </p:sp>
      <p:sp>
        <p:nvSpPr>
          <p:cNvPr id="3" name="Content Placeholder 2"/>
          <p:cNvSpPr>
            <a:spLocks noGrp="1"/>
          </p:cNvSpPr>
          <p:nvPr>
            <p:ph idx="1"/>
          </p:nvPr>
        </p:nvSpPr>
        <p:spPr>
          <a:xfrm>
            <a:off x="360000" y="1620000"/>
            <a:ext cx="8460472" cy="4479943"/>
          </a:xfrm>
        </p:spPr>
        <p:txBody>
          <a:bodyPr/>
          <a:lstStyle/>
          <a:p>
            <a:pPr marL="342900" indent="-342900">
              <a:buFont typeface="Arial" charset="0"/>
              <a:buChar char="•"/>
            </a:pPr>
            <a:r>
              <a:rPr lang="en-US" dirty="0" smtClean="0"/>
              <a:t>Helps to pinpoint where the program could be made to run faster </a:t>
            </a:r>
          </a:p>
          <a:p>
            <a:pPr marL="701675" lvl="2" indent="-342900">
              <a:buFont typeface="Arial" charset="0"/>
              <a:buChar char="•"/>
            </a:pPr>
            <a:r>
              <a:rPr lang="en-US" dirty="0" smtClean="0"/>
              <a:t>Enhancing the application memory access regularity</a:t>
            </a:r>
          </a:p>
          <a:p>
            <a:pPr marL="701675" lvl="2" indent="-342900">
              <a:buFont typeface="Arial" charset="0"/>
              <a:buChar char="•"/>
            </a:pPr>
            <a:endParaRPr lang="en-US" dirty="0" smtClean="0"/>
          </a:p>
          <a:p>
            <a:pPr marL="701675" lvl="2" indent="-342900">
              <a:buFont typeface="Arial" charset="0"/>
              <a:buChar char="•"/>
            </a:pPr>
            <a:r>
              <a:rPr lang="en-US" dirty="0" smtClean="0"/>
              <a:t>Enhancing spatial locality </a:t>
            </a:r>
          </a:p>
          <a:p>
            <a:pPr marL="701675" lvl="2" indent="-342900">
              <a:buFont typeface="Arial" charset="0"/>
              <a:buChar char="•"/>
            </a:pPr>
            <a:endParaRPr lang="en-US" dirty="0" smtClean="0"/>
          </a:p>
          <a:p>
            <a:pPr marL="701675" lvl="2" indent="-342900">
              <a:buFont typeface="Arial" charset="0"/>
              <a:buChar char="•"/>
            </a:pPr>
            <a:r>
              <a:rPr lang="en-US" dirty="0" smtClean="0"/>
              <a:t>Enhancing temporal locality</a:t>
            </a:r>
          </a:p>
          <a:p>
            <a:pPr marL="701675" lvl="2" indent="-342900">
              <a:buFont typeface="Arial" charset="0"/>
              <a:buChar char="•"/>
            </a:pPr>
            <a:endParaRPr lang="en-US" dirty="0" smtClean="0"/>
          </a:p>
          <a:p>
            <a:pPr marL="701675" lvl="2" indent="-342900">
              <a:buFont typeface="Arial" charset="0"/>
              <a:buChar char="•"/>
            </a:pPr>
            <a:r>
              <a:rPr lang="en-US" dirty="0" smtClean="0"/>
              <a:t>Hide memory access</a:t>
            </a:r>
          </a:p>
          <a:p>
            <a:r>
              <a:rPr lang="en-US" dirty="0" smtClean="0"/>
              <a:t>		</a:t>
            </a:r>
            <a:endParaRPr lang="en-US" dirty="0"/>
          </a:p>
        </p:txBody>
      </p:sp>
      <p:sp>
        <p:nvSpPr>
          <p:cNvPr id="4" name="TextBox 3"/>
          <p:cNvSpPr txBox="1"/>
          <p:nvPr/>
        </p:nvSpPr>
        <p:spPr>
          <a:xfrm>
            <a:off x="215447" y="5945482"/>
            <a:ext cx="6372777" cy="553998"/>
          </a:xfrm>
          <a:prstGeom prst="rect">
            <a:avLst/>
          </a:prstGeom>
          <a:noFill/>
        </p:spPr>
        <p:txBody>
          <a:bodyPr wrap="square" rtlCol="0">
            <a:spAutoFit/>
          </a:bodyPr>
          <a:lstStyle/>
          <a:p>
            <a:r>
              <a:rPr lang="en-US" sz="1000" dirty="0">
                <a:hlinkClick r:id="rId3"/>
              </a:rPr>
              <a:t>http://</a:t>
            </a:r>
            <a:r>
              <a:rPr lang="en-US" sz="1000" dirty="0" smtClean="0">
                <a:hlinkClick r:id="rId3"/>
              </a:rPr>
              <a:t>www.paratools.com/threadspotter</a:t>
            </a:r>
            <a:endParaRPr lang="en-US" sz="1000" dirty="0" smtClean="0"/>
          </a:p>
          <a:p>
            <a:r>
              <a:rPr lang="en-US" sz="1000" dirty="0">
                <a:hlinkClick r:id="rId4" action="ppaction://hlinkfile"/>
              </a:rPr>
              <a:t>ftp://</a:t>
            </a:r>
            <a:r>
              <a:rPr lang="en-US" sz="1000" dirty="0" smtClean="0">
                <a:hlinkClick r:id="rId4" action="ppaction://hlinkfile"/>
              </a:rPr>
              <a:t>ftp.paratools.com/threadspotter/documentation/ParaTools_TS_tutorial.pdf</a:t>
            </a:r>
            <a:endParaRPr lang="en-US" sz="1000" dirty="0" smtClean="0"/>
          </a:p>
          <a:p>
            <a:endParaRPr lang="en-US" sz="1000" dirty="0"/>
          </a:p>
        </p:txBody>
      </p:sp>
    </p:spTree>
    <p:extLst>
      <p:ext uri="{BB962C8B-B14F-4D97-AF65-F5344CB8AC3E}">
        <p14:creationId xmlns:p14="http://schemas.microsoft.com/office/powerpoint/2010/main" val="86809065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Thread Mapping</a:t>
            </a:r>
            <a:endParaRPr lang="en-US" dirty="0"/>
          </a:p>
        </p:txBody>
      </p:sp>
      <p:sp>
        <p:nvSpPr>
          <p:cNvPr id="3" name="Content Placeholder 2"/>
          <p:cNvSpPr>
            <a:spLocks noGrp="1"/>
          </p:cNvSpPr>
          <p:nvPr>
            <p:ph idx="1"/>
          </p:nvPr>
        </p:nvSpPr>
        <p:spPr>
          <a:xfrm>
            <a:off x="360000" y="1620000"/>
            <a:ext cx="8532480" cy="4479943"/>
          </a:xfrm>
        </p:spPr>
        <p:txBody>
          <a:bodyPr/>
          <a:lstStyle/>
          <a:p>
            <a:pPr marL="342900" indent="-342900">
              <a:buFont typeface="Arial" charset="0"/>
              <a:buChar char="•"/>
            </a:pPr>
            <a:r>
              <a:rPr lang="en-US" dirty="0"/>
              <a:t>L</a:t>
            </a:r>
            <a:r>
              <a:rPr lang="en-US" dirty="0" smtClean="0"/>
              <a:t>arge </a:t>
            </a:r>
            <a:r>
              <a:rPr lang="en-US" dirty="0"/>
              <a:t>impact on the application’s performance and energy consumption </a:t>
            </a:r>
            <a:endParaRPr lang="de-DE" dirty="0" smtClean="0"/>
          </a:p>
          <a:p>
            <a:pPr marL="342900" indent="-342900">
              <a:buFont typeface="Arial" charset="0"/>
              <a:buChar char="•"/>
            </a:pPr>
            <a:r>
              <a:rPr lang="de-DE" dirty="0" smtClean="0"/>
              <a:t>Different Approaches</a:t>
            </a:r>
          </a:p>
          <a:p>
            <a:pPr marL="701675" lvl="2" indent="-342900">
              <a:buFont typeface="Arial" charset="0"/>
              <a:buChar char="•"/>
            </a:pPr>
            <a:r>
              <a:rPr lang="de-DE" dirty="0" err="1" smtClean="0"/>
              <a:t>Locality-based</a:t>
            </a:r>
            <a:r>
              <a:rPr lang="de-DE" dirty="0" smtClean="0"/>
              <a:t> </a:t>
            </a:r>
            <a:r>
              <a:rPr lang="de-DE" dirty="0" err="1" smtClean="0"/>
              <a:t>mapping</a:t>
            </a:r>
            <a:endParaRPr lang="de-DE" dirty="0" smtClean="0"/>
          </a:p>
          <a:p>
            <a:pPr marL="881062" lvl="3" indent="-342900">
              <a:buFont typeface="Arial" charset="0"/>
              <a:buChar char="•"/>
            </a:pPr>
            <a:r>
              <a:rPr lang="de-DE" dirty="0"/>
              <a:t>M</a:t>
            </a:r>
            <a:r>
              <a:rPr lang="de-DE" dirty="0" smtClean="0"/>
              <a:t>apping </a:t>
            </a:r>
            <a:r>
              <a:rPr lang="de-DE" dirty="0" err="1"/>
              <a:t>threads</a:t>
            </a:r>
            <a:r>
              <a:rPr lang="de-DE" dirty="0"/>
              <a:t> </a:t>
            </a:r>
            <a:r>
              <a:rPr lang="de-DE" dirty="0" err="1"/>
              <a:t>that</a:t>
            </a:r>
            <a:r>
              <a:rPr lang="de-DE" dirty="0"/>
              <a:t> </a:t>
            </a:r>
            <a:r>
              <a:rPr lang="de-DE" dirty="0" err="1"/>
              <a:t>frequently</a:t>
            </a:r>
            <a:r>
              <a:rPr lang="de-DE" dirty="0"/>
              <a:t> </a:t>
            </a:r>
            <a:r>
              <a:rPr lang="de-DE" dirty="0" err="1"/>
              <a:t>communicate</a:t>
            </a:r>
            <a:r>
              <a:rPr lang="de-DE" dirty="0"/>
              <a:t> </a:t>
            </a:r>
            <a:r>
              <a:rPr lang="de-DE" dirty="0" err="1"/>
              <a:t>with</a:t>
            </a:r>
            <a:r>
              <a:rPr lang="de-DE" dirty="0"/>
              <a:t> </a:t>
            </a:r>
            <a:r>
              <a:rPr lang="de-DE" dirty="0" err="1"/>
              <a:t>each</a:t>
            </a:r>
            <a:r>
              <a:rPr lang="de-DE" dirty="0"/>
              <a:t> </a:t>
            </a:r>
            <a:r>
              <a:rPr lang="de-DE" dirty="0" err="1"/>
              <a:t>other</a:t>
            </a:r>
            <a:r>
              <a:rPr lang="de-DE" dirty="0"/>
              <a:t> </a:t>
            </a:r>
            <a:r>
              <a:rPr lang="de-DE" dirty="0" err="1"/>
              <a:t>to</a:t>
            </a:r>
            <a:r>
              <a:rPr lang="de-DE" dirty="0"/>
              <a:t> </a:t>
            </a:r>
            <a:r>
              <a:rPr lang="de-DE" dirty="0" err="1"/>
              <a:t>processing</a:t>
            </a:r>
            <a:r>
              <a:rPr lang="de-DE" dirty="0"/>
              <a:t> </a:t>
            </a:r>
            <a:r>
              <a:rPr lang="de-DE" dirty="0" err="1"/>
              <a:t>units</a:t>
            </a:r>
            <a:r>
              <a:rPr lang="de-DE" dirty="0"/>
              <a:t> </a:t>
            </a:r>
            <a:r>
              <a:rPr lang="de-DE" dirty="0" err="1"/>
              <a:t>that</a:t>
            </a:r>
            <a:r>
              <a:rPr lang="de-DE" dirty="0"/>
              <a:t> </a:t>
            </a:r>
            <a:r>
              <a:rPr lang="de-DE" dirty="0" err="1"/>
              <a:t>are</a:t>
            </a:r>
            <a:r>
              <a:rPr lang="de-DE" dirty="0"/>
              <a:t> </a:t>
            </a:r>
            <a:r>
              <a:rPr lang="de-DE" dirty="0" err="1"/>
              <a:t>closer</a:t>
            </a:r>
            <a:r>
              <a:rPr lang="de-DE" dirty="0"/>
              <a:t> </a:t>
            </a:r>
            <a:r>
              <a:rPr lang="de-DE" dirty="0" err="1"/>
              <a:t>to</a:t>
            </a:r>
            <a:r>
              <a:rPr lang="de-DE" dirty="0"/>
              <a:t> </a:t>
            </a:r>
            <a:r>
              <a:rPr lang="de-DE" dirty="0" err="1"/>
              <a:t>each</a:t>
            </a:r>
            <a:r>
              <a:rPr lang="de-DE" dirty="0"/>
              <a:t> </a:t>
            </a:r>
            <a:r>
              <a:rPr lang="de-DE" dirty="0" err="1"/>
              <a:t>other</a:t>
            </a:r>
            <a:r>
              <a:rPr lang="de-DE" dirty="0"/>
              <a:t> </a:t>
            </a:r>
            <a:r>
              <a:rPr lang="de-DE" dirty="0" smtClean="0"/>
              <a:t>in </a:t>
            </a:r>
            <a:r>
              <a:rPr lang="de-DE" dirty="0" err="1" smtClean="0"/>
              <a:t>memory</a:t>
            </a:r>
            <a:r>
              <a:rPr lang="de-DE" dirty="0" smtClean="0"/>
              <a:t> </a:t>
            </a:r>
            <a:r>
              <a:rPr lang="de-DE" dirty="0" err="1" smtClean="0"/>
              <a:t>hierarchy</a:t>
            </a:r>
            <a:endParaRPr lang="de-DE" dirty="0" smtClean="0"/>
          </a:p>
          <a:p>
            <a:pPr marL="881062" lvl="3" indent="-342900">
              <a:buFont typeface="Arial" charset="0"/>
              <a:buChar char="•"/>
            </a:pPr>
            <a:endParaRPr lang="de-DE" dirty="0" smtClean="0"/>
          </a:p>
          <a:p>
            <a:pPr marL="701675" lvl="2" indent="-342900">
              <a:buFont typeface="Arial" charset="0"/>
              <a:buChar char="•"/>
            </a:pPr>
            <a:r>
              <a:rPr lang="de-DE" dirty="0" err="1" smtClean="0"/>
              <a:t>Balanced-based</a:t>
            </a:r>
            <a:r>
              <a:rPr lang="de-DE" dirty="0" smtClean="0"/>
              <a:t> </a:t>
            </a:r>
            <a:r>
              <a:rPr lang="de-DE" dirty="0" err="1" smtClean="0"/>
              <a:t>mapping</a:t>
            </a:r>
            <a:endParaRPr lang="de-DE" dirty="0" smtClean="0"/>
          </a:p>
          <a:p>
            <a:pPr marL="881062" lvl="3" indent="-342900">
              <a:buFont typeface="Arial" charset="0"/>
              <a:buChar char="•"/>
            </a:pPr>
            <a:r>
              <a:rPr lang="de-DE" dirty="0" smtClean="0"/>
              <a:t>Mapping </a:t>
            </a:r>
            <a:r>
              <a:rPr lang="de-DE" dirty="0" err="1" smtClean="0"/>
              <a:t>threads</a:t>
            </a:r>
            <a:r>
              <a:rPr lang="de-DE" dirty="0" smtClean="0"/>
              <a:t> </a:t>
            </a:r>
            <a:r>
              <a:rPr lang="de-DE" dirty="0" err="1" smtClean="0"/>
              <a:t>to</a:t>
            </a:r>
            <a:r>
              <a:rPr lang="de-DE" dirty="0" smtClean="0"/>
              <a:t> </a:t>
            </a:r>
            <a:r>
              <a:rPr lang="de-DE" dirty="0" err="1" smtClean="0"/>
              <a:t>the</a:t>
            </a:r>
            <a:r>
              <a:rPr lang="de-DE" dirty="0" smtClean="0"/>
              <a:t> </a:t>
            </a:r>
            <a:r>
              <a:rPr lang="de-DE" dirty="0" err="1" smtClean="0"/>
              <a:t>cores</a:t>
            </a:r>
            <a:r>
              <a:rPr lang="de-DE" dirty="0" smtClean="0"/>
              <a:t> </a:t>
            </a:r>
            <a:r>
              <a:rPr lang="de-DE" dirty="0" err="1" smtClean="0"/>
              <a:t>which</a:t>
            </a:r>
            <a:r>
              <a:rPr lang="de-DE" dirty="0" smtClean="0"/>
              <a:t> </a:t>
            </a:r>
            <a:r>
              <a:rPr lang="de-DE" dirty="0" err="1" smtClean="0"/>
              <a:t>have</a:t>
            </a:r>
            <a:r>
              <a:rPr lang="de-DE" dirty="0" smtClean="0"/>
              <a:t> </a:t>
            </a:r>
            <a:r>
              <a:rPr lang="de-DE" dirty="0" err="1" smtClean="0"/>
              <a:t>lower</a:t>
            </a:r>
            <a:r>
              <a:rPr lang="de-DE" dirty="0" smtClean="0"/>
              <a:t> </a:t>
            </a:r>
            <a:r>
              <a:rPr lang="de-DE" dirty="0" err="1" smtClean="0"/>
              <a:t>load</a:t>
            </a:r>
            <a:r>
              <a:rPr lang="de-DE" dirty="0" smtClean="0"/>
              <a:t> in </a:t>
            </a:r>
            <a:r>
              <a:rPr lang="de-DE" dirty="0" err="1" smtClean="0"/>
              <a:t>terms</a:t>
            </a:r>
            <a:r>
              <a:rPr lang="de-DE" dirty="0" smtClean="0"/>
              <a:t> </a:t>
            </a:r>
            <a:r>
              <a:rPr lang="de-DE" dirty="0" err="1" smtClean="0"/>
              <a:t>of</a:t>
            </a:r>
            <a:r>
              <a:rPr lang="de-DE" dirty="0" smtClean="0"/>
              <a:t> </a:t>
            </a:r>
            <a:r>
              <a:rPr lang="de-DE" dirty="0" err="1" smtClean="0"/>
              <a:t>assigned</a:t>
            </a:r>
            <a:r>
              <a:rPr lang="de-DE" dirty="0" smtClean="0"/>
              <a:t> </a:t>
            </a:r>
            <a:r>
              <a:rPr lang="de-DE" dirty="0" err="1" smtClean="0"/>
              <a:t>threads</a:t>
            </a:r>
            <a:endParaRPr lang="de-DE" dirty="0" smtClean="0"/>
          </a:p>
          <a:p>
            <a:pPr marL="881062" lvl="3" indent="-342900">
              <a:buFont typeface="Arial" charset="0"/>
              <a:buChar char="•"/>
            </a:pPr>
            <a:endParaRPr lang="de-DE" dirty="0" smtClean="0"/>
          </a:p>
          <a:p>
            <a:pPr marL="701675" lvl="2" indent="-342900">
              <a:buFont typeface="Arial" charset="0"/>
              <a:buChar char="•"/>
            </a:pPr>
            <a:r>
              <a:rPr lang="de-DE" dirty="0" err="1"/>
              <a:t>Combined</a:t>
            </a:r>
            <a:r>
              <a:rPr lang="de-DE" dirty="0"/>
              <a:t> </a:t>
            </a:r>
            <a:r>
              <a:rPr lang="de-DE" dirty="0" err="1"/>
              <a:t>apporach</a:t>
            </a:r>
            <a:endParaRPr lang="de-DE" dirty="0"/>
          </a:p>
          <a:p>
            <a:pPr marL="881062" lvl="3" indent="-342900">
              <a:buFont typeface="Arial" charset="0"/>
              <a:buChar char="•"/>
            </a:pPr>
            <a:r>
              <a:rPr lang="de-DE" dirty="0" err="1"/>
              <a:t>Use</a:t>
            </a:r>
            <a:r>
              <a:rPr lang="de-DE" dirty="0"/>
              <a:t> </a:t>
            </a:r>
            <a:r>
              <a:rPr lang="de-DE" dirty="0" err="1"/>
              <a:t>both</a:t>
            </a:r>
            <a:r>
              <a:rPr lang="de-DE" dirty="0"/>
              <a:t> </a:t>
            </a:r>
            <a:r>
              <a:rPr lang="de-DE" dirty="0" err="1"/>
              <a:t>lolcality</a:t>
            </a:r>
            <a:r>
              <a:rPr lang="de-DE" dirty="0"/>
              <a:t> </a:t>
            </a:r>
            <a:r>
              <a:rPr lang="de-DE" dirty="0" err="1"/>
              <a:t>and</a:t>
            </a:r>
            <a:r>
              <a:rPr lang="de-DE" dirty="0"/>
              <a:t> </a:t>
            </a:r>
            <a:r>
              <a:rPr lang="de-DE" dirty="0" err="1"/>
              <a:t>balance</a:t>
            </a:r>
            <a:r>
              <a:rPr lang="de-DE" dirty="0"/>
              <a:t> </a:t>
            </a:r>
            <a:r>
              <a:rPr lang="de-DE" dirty="0" err="1"/>
              <a:t>parameters</a:t>
            </a:r>
            <a:r>
              <a:rPr lang="de-DE" dirty="0"/>
              <a:t> </a:t>
            </a:r>
            <a:r>
              <a:rPr lang="de-DE" dirty="0" err="1"/>
              <a:t>to</a:t>
            </a:r>
            <a:r>
              <a:rPr lang="de-DE" dirty="0"/>
              <a:t> </a:t>
            </a:r>
            <a:r>
              <a:rPr lang="de-DE" dirty="0" err="1"/>
              <a:t>map</a:t>
            </a:r>
            <a:r>
              <a:rPr lang="de-DE" dirty="0"/>
              <a:t> </a:t>
            </a:r>
            <a:r>
              <a:rPr lang="de-DE" dirty="0" err="1"/>
              <a:t>the</a:t>
            </a:r>
            <a:r>
              <a:rPr lang="de-DE" dirty="0"/>
              <a:t> </a:t>
            </a:r>
            <a:r>
              <a:rPr lang="de-DE" dirty="0" err="1"/>
              <a:t>threads</a:t>
            </a:r>
            <a:r>
              <a:rPr lang="de-DE" dirty="0"/>
              <a:t> </a:t>
            </a:r>
            <a:r>
              <a:rPr lang="de-DE" dirty="0" err="1"/>
              <a:t>to</a:t>
            </a:r>
            <a:r>
              <a:rPr lang="de-DE" dirty="0"/>
              <a:t> different </a:t>
            </a:r>
            <a:r>
              <a:rPr lang="de-DE" dirty="0" err="1" smtClean="0"/>
              <a:t>cores</a:t>
            </a:r>
            <a:endParaRPr lang="de-DE" dirty="0"/>
          </a:p>
        </p:txBody>
      </p:sp>
      <p:sp>
        <p:nvSpPr>
          <p:cNvPr id="4" name="TextBox 3"/>
          <p:cNvSpPr txBox="1"/>
          <p:nvPr/>
        </p:nvSpPr>
        <p:spPr>
          <a:xfrm>
            <a:off x="215447" y="5945482"/>
            <a:ext cx="6372777" cy="553998"/>
          </a:xfrm>
          <a:prstGeom prst="rect">
            <a:avLst/>
          </a:prstGeom>
          <a:noFill/>
        </p:spPr>
        <p:txBody>
          <a:bodyPr wrap="square" rtlCol="0">
            <a:spAutoFit/>
          </a:bodyPr>
          <a:lstStyle/>
          <a:p>
            <a:r>
              <a:rPr lang="en-US" sz="1000" dirty="0" err="1"/>
              <a:t>Diener</a:t>
            </a:r>
            <a:r>
              <a:rPr lang="en-US" sz="1000" dirty="0"/>
              <a:t> M., </a:t>
            </a:r>
            <a:r>
              <a:rPr lang="en-US" sz="1000" dirty="0" smtClean="0"/>
              <a:t>et al. </a:t>
            </a:r>
            <a:r>
              <a:rPr lang="en-US" sz="1000" dirty="0"/>
              <a:t>(2015) Locality and Balance for Communication-Aware Thread Mapping in Multicore Systems</a:t>
            </a:r>
            <a:r>
              <a:rPr lang="en-US" sz="1000" dirty="0" smtClean="0"/>
              <a:t>. Euro-Par 2015</a:t>
            </a:r>
            <a:r>
              <a:rPr lang="en-US" sz="1000" dirty="0"/>
              <a:t/>
            </a:r>
            <a:br>
              <a:rPr lang="en-US" sz="1000" dirty="0"/>
            </a:br>
            <a:endParaRPr lang="en-US" sz="1000" dirty="0"/>
          </a:p>
        </p:txBody>
      </p:sp>
    </p:spTree>
    <p:extLst>
      <p:ext uri="{BB962C8B-B14F-4D97-AF65-F5344CB8AC3E}">
        <p14:creationId xmlns:p14="http://schemas.microsoft.com/office/powerpoint/2010/main" val="369201862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Thread Mapping</a:t>
            </a:r>
            <a:br>
              <a:rPr lang="de-DE" dirty="0" smtClean="0"/>
            </a:br>
            <a:r>
              <a:rPr lang="de-DE" dirty="0" err="1" smtClean="0"/>
              <a:t>Policies</a:t>
            </a:r>
            <a:endParaRPr lang="en-US" dirty="0"/>
          </a:p>
        </p:txBody>
      </p:sp>
      <p:sp>
        <p:nvSpPr>
          <p:cNvPr id="3" name="Content Placeholder 2"/>
          <p:cNvSpPr>
            <a:spLocks noGrp="1"/>
          </p:cNvSpPr>
          <p:nvPr>
            <p:ph idx="1"/>
          </p:nvPr>
        </p:nvSpPr>
        <p:spPr>
          <a:xfrm>
            <a:off x="360000" y="1620000"/>
            <a:ext cx="8532480" cy="4479943"/>
          </a:xfrm>
        </p:spPr>
        <p:txBody>
          <a:bodyPr/>
          <a:lstStyle/>
          <a:p>
            <a:pPr marL="701675" lvl="2" indent="-342900">
              <a:buFont typeface="Arial" charset="0"/>
              <a:buChar char="•"/>
            </a:pPr>
            <a:r>
              <a:rPr lang="en-US" dirty="0" smtClean="0"/>
              <a:t>OS: </a:t>
            </a:r>
            <a:r>
              <a:rPr lang="en-US" dirty="0"/>
              <a:t>The mapping performed by the operating system </a:t>
            </a:r>
          </a:p>
          <a:p>
            <a:pPr marL="701675" lvl="2" indent="-342900">
              <a:buFont typeface="Arial" charset="0"/>
              <a:buChar char="•"/>
            </a:pPr>
            <a:r>
              <a:rPr lang="en-US" dirty="0" smtClean="0"/>
              <a:t>Compact: </a:t>
            </a:r>
            <a:r>
              <a:rPr lang="en-US" dirty="0"/>
              <a:t>Neighboring threads are placed close to each other in the memory hierarchy ,</a:t>
            </a:r>
            <a:r>
              <a:rPr lang="en-US" dirty="0" smtClean="0"/>
              <a:t>a </a:t>
            </a:r>
            <a:r>
              <a:rPr lang="en-US" dirty="0"/>
              <a:t>round-robin scheduling of threads to PUs </a:t>
            </a:r>
            <a:endParaRPr lang="en-US" dirty="0" smtClean="0"/>
          </a:p>
          <a:p>
            <a:pPr marL="701675" lvl="2" indent="-342900">
              <a:buFont typeface="Arial" charset="0"/>
              <a:buChar char="•"/>
            </a:pPr>
            <a:r>
              <a:rPr lang="en-US" dirty="0" smtClean="0"/>
              <a:t>Scatter: </a:t>
            </a:r>
            <a:r>
              <a:rPr lang="en-US" dirty="0"/>
              <a:t>R</a:t>
            </a:r>
            <a:r>
              <a:rPr lang="en-US" dirty="0" smtClean="0"/>
              <a:t>epresents </a:t>
            </a:r>
            <a:r>
              <a:rPr lang="en-US" dirty="0"/>
              <a:t>the opposite of Compact </a:t>
            </a:r>
            <a:endParaRPr lang="en-US" dirty="0" smtClean="0"/>
          </a:p>
          <a:p>
            <a:pPr marL="701675" lvl="2" indent="-342900">
              <a:buFont typeface="Arial" charset="0"/>
              <a:buChar char="•"/>
            </a:pPr>
            <a:r>
              <a:rPr lang="en-US" dirty="0" smtClean="0"/>
              <a:t>Locality: </a:t>
            </a:r>
            <a:r>
              <a:rPr lang="en-US" dirty="0"/>
              <a:t>M</a:t>
            </a:r>
            <a:r>
              <a:rPr lang="en-US" dirty="0" smtClean="0"/>
              <a:t>apping </a:t>
            </a:r>
            <a:r>
              <a:rPr lang="en-US" dirty="0"/>
              <a:t>threads that communicate frequently close to each other in the memory </a:t>
            </a:r>
            <a:r>
              <a:rPr lang="en-US" dirty="0" smtClean="0"/>
              <a:t>hierarchy </a:t>
            </a:r>
          </a:p>
          <a:p>
            <a:pPr marL="701675" lvl="2" indent="-342900">
              <a:buFont typeface="Arial" charset="0"/>
              <a:buChar char="•"/>
            </a:pPr>
            <a:r>
              <a:rPr lang="en-US" dirty="0" smtClean="0"/>
              <a:t>Distance: Represents </a:t>
            </a:r>
            <a:r>
              <a:rPr lang="en-US" dirty="0"/>
              <a:t>the opposite of Locality, placing threads that communicate far apart in the memory hierarchy </a:t>
            </a:r>
            <a:endParaRPr lang="en-US" dirty="0" smtClean="0"/>
          </a:p>
          <a:p>
            <a:pPr marL="701675" lvl="2" indent="-342900">
              <a:buFont typeface="Arial" charset="0"/>
              <a:buChar char="•"/>
            </a:pPr>
            <a:endParaRPr lang="en-US" dirty="0"/>
          </a:p>
        </p:txBody>
      </p:sp>
      <p:sp>
        <p:nvSpPr>
          <p:cNvPr id="4" name="TextBox 3"/>
          <p:cNvSpPr txBox="1"/>
          <p:nvPr/>
        </p:nvSpPr>
        <p:spPr>
          <a:xfrm>
            <a:off x="215447" y="5945482"/>
            <a:ext cx="6372777" cy="553998"/>
          </a:xfrm>
          <a:prstGeom prst="rect">
            <a:avLst/>
          </a:prstGeom>
          <a:noFill/>
        </p:spPr>
        <p:txBody>
          <a:bodyPr wrap="square" rtlCol="0">
            <a:spAutoFit/>
          </a:bodyPr>
          <a:lstStyle/>
          <a:p>
            <a:r>
              <a:rPr lang="en-US" sz="1000" dirty="0" err="1"/>
              <a:t>Diener</a:t>
            </a:r>
            <a:r>
              <a:rPr lang="en-US" sz="1000" dirty="0"/>
              <a:t> M., </a:t>
            </a:r>
            <a:r>
              <a:rPr lang="en-US" sz="1000" dirty="0" smtClean="0"/>
              <a:t>et al. </a:t>
            </a:r>
            <a:r>
              <a:rPr lang="en-US" sz="1000" dirty="0"/>
              <a:t>(2015) Locality and Balance for Communication-Aware Thread Mapping in Multicore Systems</a:t>
            </a:r>
            <a:r>
              <a:rPr lang="en-US" sz="1000" dirty="0" smtClean="0"/>
              <a:t>. Euro-Par 2015</a:t>
            </a:r>
            <a:r>
              <a:rPr lang="en-US" sz="1000" dirty="0"/>
              <a:t/>
            </a:r>
            <a:br>
              <a:rPr lang="en-US" sz="1000" dirty="0"/>
            </a:br>
            <a:endParaRPr lang="en-US" sz="1000" dirty="0"/>
          </a:p>
        </p:txBody>
      </p:sp>
    </p:spTree>
    <p:extLst>
      <p:ext uri="{BB962C8B-B14F-4D97-AF65-F5344CB8AC3E}">
        <p14:creationId xmlns:p14="http://schemas.microsoft.com/office/powerpoint/2010/main" val="109744084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Thread Mapping</a:t>
            </a:r>
            <a:br>
              <a:rPr lang="de-DE" dirty="0" smtClean="0"/>
            </a:br>
            <a:r>
              <a:rPr lang="de-DE" dirty="0" err="1" smtClean="0"/>
              <a:t>Policies</a:t>
            </a:r>
            <a:endParaRPr lang="en-US" dirty="0"/>
          </a:p>
        </p:txBody>
      </p:sp>
      <p:sp>
        <p:nvSpPr>
          <p:cNvPr id="3" name="Content Placeholder 2"/>
          <p:cNvSpPr>
            <a:spLocks noGrp="1"/>
          </p:cNvSpPr>
          <p:nvPr>
            <p:ph idx="1"/>
          </p:nvPr>
        </p:nvSpPr>
        <p:spPr>
          <a:xfrm>
            <a:off x="360000" y="1620000"/>
            <a:ext cx="8532480" cy="4479943"/>
          </a:xfrm>
        </p:spPr>
        <p:txBody>
          <a:bodyPr/>
          <a:lstStyle/>
          <a:p>
            <a:pPr marL="701675" lvl="2" indent="-342900">
              <a:buFont typeface="Arial" charset="0"/>
              <a:buChar char="•"/>
            </a:pPr>
            <a:r>
              <a:rPr lang="en-US" dirty="0" smtClean="0"/>
              <a:t>Balance: </a:t>
            </a:r>
            <a:r>
              <a:rPr lang="en-US" dirty="0"/>
              <a:t>Mapping threads to PUs with lowest amount of </a:t>
            </a:r>
            <a:r>
              <a:rPr lang="en-US" dirty="0" smtClean="0"/>
              <a:t>communications mapped </a:t>
            </a:r>
            <a:r>
              <a:rPr lang="en-US" dirty="0"/>
              <a:t>to it</a:t>
            </a:r>
          </a:p>
          <a:p>
            <a:pPr marL="701675" lvl="2" indent="-342900">
              <a:buFont typeface="Arial" charset="0"/>
              <a:buChar char="•"/>
            </a:pPr>
            <a:endParaRPr lang="en-US" dirty="0" smtClean="0"/>
          </a:p>
          <a:p>
            <a:pPr marL="701675" lvl="2" indent="-342900">
              <a:buFont typeface="Arial" charset="0"/>
              <a:buChar char="•"/>
            </a:pPr>
            <a:r>
              <a:rPr lang="en-US" dirty="0" smtClean="0"/>
              <a:t>Balance Locality: </a:t>
            </a:r>
            <a:r>
              <a:rPr lang="en-US" dirty="0"/>
              <a:t>M</a:t>
            </a:r>
            <a:r>
              <a:rPr lang="en-US" dirty="0" smtClean="0"/>
              <a:t>aps </a:t>
            </a:r>
            <a:r>
              <a:rPr lang="en-US" dirty="0"/>
              <a:t>threads that communicate frequently to close PUs whose amounts of communication are lower than the average amount of communication per </a:t>
            </a:r>
            <a:r>
              <a:rPr lang="en-US" dirty="0" smtClean="0"/>
              <a:t>PU </a:t>
            </a:r>
            <a:endParaRPr lang="en-US" dirty="0"/>
          </a:p>
          <a:p>
            <a:pPr marL="881062" lvl="3" indent="-342900">
              <a:buFont typeface="Arial" charset="0"/>
              <a:buChar char="•"/>
            </a:pPr>
            <a:r>
              <a:rPr lang="en-US" dirty="0" smtClean="0"/>
              <a:t>First maps based on locality</a:t>
            </a:r>
          </a:p>
          <a:p>
            <a:pPr marL="881062" lvl="3" indent="-342900">
              <a:buFont typeface="Arial" charset="0"/>
              <a:buChar char="•"/>
            </a:pPr>
            <a:r>
              <a:rPr lang="en-US" dirty="0" smtClean="0"/>
              <a:t>Then </a:t>
            </a:r>
            <a:r>
              <a:rPr lang="en-US" dirty="0"/>
              <a:t>keeps a similar amount of communication for each cache memory </a:t>
            </a:r>
            <a:r>
              <a:rPr lang="en-US" dirty="0" smtClean="0"/>
              <a:t>for each memory level</a:t>
            </a:r>
            <a:endParaRPr lang="en-US" dirty="0"/>
          </a:p>
          <a:p>
            <a:pPr marL="701675" lvl="2" indent="-342900">
              <a:buFont typeface="Arial" charset="0"/>
              <a:buChar char="•"/>
            </a:pPr>
            <a:endParaRPr lang="en-US" dirty="0"/>
          </a:p>
        </p:txBody>
      </p:sp>
      <p:sp>
        <p:nvSpPr>
          <p:cNvPr id="4" name="TextBox 3"/>
          <p:cNvSpPr txBox="1"/>
          <p:nvPr/>
        </p:nvSpPr>
        <p:spPr>
          <a:xfrm>
            <a:off x="215447" y="5945482"/>
            <a:ext cx="6372777" cy="553998"/>
          </a:xfrm>
          <a:prstGeom prst="rect">
            <a:avLst/>
          </a:prstGeom>
          <a:noFill/>
        </p:spPr>
        <p:txBody>
          <a:bodyPr wrap="square" rtlCol="0">
            <a:spAutoFit/>
          </a:bodyPr>
          <a:lstStyle/>
          <a:p>
            <a:r>
              <a:rPr lang="en-US" sz="1000" dirty="0" err="1"/>
              <a:t>Diener</a:t>
            </a:r>
            <a:r>
              <a:rPr lang="en-US" sz="1000" dirty="0"/>
              <a:t> M., </a:t>
            </a:r>
            <a:r>
              <a:rPr lang="en-US" sz="1000" dirty="0" smtClean="0"/>
              <a:t>et al. </a:t>
            </a:r>
            <a:r>
              <a:rPr lang="en-US" sz="1000" dirty="0"/>
              <a:t>(2015) Locality and Balance for Communication-Aware Thread Mapping in Multicore Systems</a:t>
            </a:r>
            <a:r>
              <a:rPr lang="en-US" sz="1000" dirty="0" smtClean="0"/>
              <a:t>. Euro-Par 2015</a:t>
            </a:r>
            <a:r>
              <a:rPr lang="en-US" sz="1000" dirty="0"/>
              <a:t/>
            </a:r>
            <a:br>
              <a:rPr lang="en-US" sz="1000" dirty="0"/>
            </a:br>
            <a:endParaRPr lang="en-US" sz="1000" dirty="0"/>
          </a:p>
        </p:txBody>
      </p:sp>
    </p:spTree>
    <p:extLst>
      <p:ext uri="{BB962C8B-B14F-4D97-AF65-F5344CB8AC3E}">
        <p14:creationId xmlns:p14="http://schemas.microsoft.com/office/powerpoint/2010/main" val="174446162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Introduction</a:t>
            </a:r>
            <a:endParaRPr lang="en-US" dirty="0"/>
          </a:p>
          <a:p>
            <a:pPr marL="342900" indent="-342900">
              <a:buFont typeface="Arial" panose="020B0604020202020204" pitchFamily="34" charset="0"/>
              <a:buChar char="•"/>
            </a:pPr>
            <a:r>
              <a:rPr lang="en-US" dirty="0"/>
              <a:t>State of the Art</a:t>
            </a:r>
          </a:p>
          <a:p>
            <a:pPr marL="342900" lvl="1" indent="-342900">
              <a:buFont typeface="Arial" panose="020B0604020202020204" pitchFamily="34" charset="0"/>
              <a:buChar char="•"/>
            </a:pPr>
            <a:r>
              <a:rPr lang="en-US" b="1" dirty="0" smtClean="0"/>
              <a:t>Objectives</a:t>
            </a:r>
            <a:endParaRPr lang="en-US" b="1" dirty="0"/>
          </a:p>
          <a:p>
            <a:pPr marL="342900" indent="-342900">
              <a:buFont typeface="Arial" panose="020B0604020202020204" pitchFamily="34" charset="0"/>
              <a:buChar char="•"/>
            </a:pPr>
            <a:r>
              <a:rPr lang="en-US" dirty="0"/>
              <a:t>Approach</a:t>
            </a:r>
          </a:p>
          <a:p>
            <a:pPr marL="342900" indent="-342900">
              <a:buFont typeface="Arial" panose="020B0604020202020204" pitchFamily="34" charset="0"/>
              <a:buChar char="•"/>
            </a:pPr>
            <a:r>
              <a:rPr lang="en-US" dirty="0"/>
              <a:t>Evaluation </a:t>
            </a:r>
          </a:p>
        </p:txBody>
      </p:sp>
    </p:spTree>
    <p:extLst>
      <p:ext uri="{BB962C8B-B14F-4D97-AF65-F5344CB8AC3E}">
        <p14:creationId xmlns:p14="http://schemas.microsoft.com/office/powerpoint/2010/main" val="116682246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360000" y="1620000"/>
            <a:ext cx="8244447" cy="4479943"/>
          </a:xfrm>
        </p:spPr>
        <p:txBody>
          <a:bodyPr/>
          <a:lstStyle/>
          <a:p>
            <a:pPr marL="342900" indent="-342900">
              <a:buFont typeface="Arial" charset="0"/>
              <a:buChar char="•"/>
            </a:pPr>
            <a:r>
              <a:rPr lang="en-US" dirty="0" smtClean="0"/>
              <a:t>Extend </a:t>
            </a:r>
            <a:r>
              <a:rPr lang="en-US" dirty="0" err="1" smtClean="0"/>
              <a:t>DiscoPoP</a:t>
            </a:r>
            <a:r>
              <a:rPr lang="en-US" dirty="0" smtClean="0"/>
              <a:t> </a:t>
            </a:r>
          </a:p>
          <a:p>
            <a:pPr marL="701675" lvl="2" indent="-342900">
              <a:buFont typeface="Arial" charset="0"/>
              <a:buChar char="•"/>
            </a:pPr>
            <a:r>
              <a:rPr lang="en-US" dirty="0" smtClean="0"/>
              <a:t>OpenMP support (Data dependence)</a:t>
            </a:r>
          </a:p>
          <a:p>
            <a:pPr marL="701675" lvl="2" indent="-342900">
              <a:buFont typeface="Arial" charset="0"/>
              <a:buChar char="•"/>
            </a:pPr>
            <a:r>
              <a:rPr lang="en-US" dirty="0" smtClean="0"/>
              <a:t>Communication pattern detection (Threads communication)</a:t>
            </a:r>
          </a:p>
          <a:p>
            <a:pPr marL="701675" lvl="2" indent="-342900">
              <a:buFont typeface="Arial" charset="0"/>
              <a:buChar char="•"/>
            </a:pPr>
            <a:endParaRPr lang="en-US" dirty="0" smtClean="0"/>
          </a:p>
          <a:p>
            <a:pPr marL="342900" lvl="1" indent="-342900">
              <a:buFont typeface="Arial" charset="0"/>
              <a:buChar char="•"/>
            </a:pPr>
            <a:r>
              <a:rPr lang="en-US" dirty="0" smtClean="0"/>
              <a:t>Adding temporal </a:t>
            </a:r>
            <a:r>
              <a:rPr lang="en-US" dirty="0"/>
              <a:t>i</a:t>
            </a:r>
            <a:r>
              <a:rPr lang="en-US" dirty="0" smtClean="0"/>
              <a:t>nformation to communication patterns </a:t>
            </a:r>
          </a:p>
          <a:p>
            <a:pPr marL="342900" lvl="1" indent="-342900">
              <a:buFont typeface="Arial" charset="0"/>
              <a:buChar char="•"/>
            </a:pPr>
            <a:endParaRPr lang="en-US" dirty="0" smtClean="0"/>
          </a:p>
          <a:p>
            <a:pPr marL="342900" lvl="1" indent="-342900">
              <a:buFont typeface="Arial" charset="0"/>
              <a:buChar char="•"/>
            </a:pPr>
            <a:r>
              <a:rPr lang="en-US" dirty="0" smtClean="0"/>
              <a:t>Find a use-case</a:t>
            </a:r>
          </a:p>
          <a:p>
            <a:pPr marL="701675" lvl="2" indent="-342900">
              <a:buFont typeface="Arial" charset="0"/>
              <a:buChar char="•"/>
            </a:pPr>
            <a:r>
              <a:rPr lang="en-US" dirty="0" smtClean="0"/>
              <a:t>Thread mapping</a:t>
            </a:r>
          </a:p>
          <a:p>
            <a:pPr marL="701675" lvl="2" indent="-342900">
              <a:buFont typeface="Arial" charset="0"/>
              <a:buChar char="•"/>
            </a:pPr>
            <a:r>
              <a:rPr lang="en-US" dirty="0" smtClean="0"/>
              <a:t>Thread synchronization</a:t>
            </a:r>
            <a:endParaRPr lang="en-US" dirty="0"/>
          </a:p>
        </p:txBody>
      </p:sp>
    </p:spTree>
    <p:extLst>
      <p:ext uri="{BB962C8B-B14F-4D97-AF65-F5344CB8AC3E}">
        <p14:creationId xmlns:p14="http://schemas.microsoft.com/office/powerpoint/2010/main" val="158373166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Introduction</a:t>
            </a:r>
            <a:endParaRPr lang="en-US" dirty="0"/>
          </a:p>
          <a:p>
            <a:pPr marL="342900" indent="-342900">
              <a:buFont typeface="Arial" panose="020B0604020202020204" pitchFamily="34" charset="0"/>
              <a:buChar char="•"/>
            </a:pPr>
            <a:r>
              <a:rPr lang="en-US" dirty="0"/>
              <a:t>State of the Art</a:t>
            </a:r>
          </a:p>
          <a:p>
            <a:pPr marL="342900" indent="-342900">
              <a:buFont typeface="Arial" panose="020B0604020202020204" pitchFamily="34" charset="0"/>
              <a:buChar char="•"/>
            </a:pPr>
            <a:r>
              <a:rPr lang="en-US" dirty="0" smtClean="0"/>
              <a:t>Objectives</a:t>
            </a:r>
          </a:p>
          <a:p>
            <a:pPr marL="342900" indent="-342900">
              <a:buFont typeface="Arial" panose="020B0604020202020204" pitchFamily="34" charset="0"/>
              <a:buChar char="•"/>
            </a:pPr>
            <a:r>
              <a:rPr lang="en-US" b="1" dirty="0" smtClean="0"/>
              <a:t>Approach</a:t>
            </a:r>
          </a:p>
          <a:p>
            <a:pPr marL="701675" lvl="2" indent="-342900">
              <a:buFont typeface="Arial" panose="020B0604020202020204" pitchFamily="34" charset="0"/>
              <a:buChar char="•"/>
            </a:pPr>
            <a:r>
              <a:rPr lang="en-US" b="1" dirty="0" smtClean="0"/>
              <a:t>Instrumentation</a:t>
            </a:r>
          </a:p>
          <a:p>
            <a:pPr marL="701675" lvl="2" indent="-342900">
              <a:buFont typeface="Arial" panose="020B0604020202020204" pitchFamily="34" charset="0"/>
              <a:buChar char="•"/>
            </a:pPr>
            <a:r>
              <a:rPr lang="en-US" dirty="0" smtClean="0"/>
              <a:t>Profiling</a:t>
            </a:r>
          </a:p>
          <a:p>
            <a:pPr marL="701675" lvl="2" indent="-342900">
              <a:buFont typeface="Arial" panose="020B0604020202020204" pitchFamily="34" charset="0"/>
              <a:buChar char="•"/>
            </a:pPr>
            <a:r>
              <a:rPr lang="en-US" dirty="0" smtClean="0"/>
              <a:t>Challenge</a:t>
            </a:r>
          </a:p>
          <a:p>
            <a:pPr marL="701675" lvl="2" indent="-342900">
              <a:buFont typeface="Arial" panose="020B0604020202020204" pitchFamily="34" charset="0"/>
              <a:buChar char="•"/>
            </a:pPr>
            <a:r>
              <a:rPr lang="en-US" dirty="0" smtClean="0"/>
              <a:t>Proposed Solution</a:t>
            </a:r>
            <a:endParaRPr lang="en-US" dirty="0"/>
          </a:p>
          <a:p>
            <a:pPr marL="342900" indent="-342900">
              <a:buFont typeface="Arial" panose="020B0604020202020204" pitchFamily="34" charset="0"/>
              <a:buChar char="•"/>
            </a:pPr>
            <a:r>
              <a:rPr lang="en-US" dirty="0" smtClean="0"/>
              <a:t>Evaluation </a:t>
            </a:r>
          </a:p>
        </p:txBody>
      </p:sp>
    </p:spTree>
    <p:extLst>
      <p:ext uri="{BB962C8B-B14F-4D97-AF65-F5344CB8AC3E}">
        <p14:creationId xmlns:p14="http://schemas.microsoft.com/office/powerpoint/2010/main" val="97093841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01675" lvl="0" indent="-342900" fontAlgn="auto">
              <a:spcBef>
                <a:spcPts val="0"/>
              </a:spcBef>
              <a:spcAft>
                <a:spcPts val="0"/>
              </a:spcAft>
            </a:pPr>
            <a:r>
              <a:rPr lang="en-US" dirty="0" smtClean="0"/>
              <a:t>Why Temporal Information in Communication Pattern is Necessary?</a:t>
            </a:r>
            <a:endParaRPr lang="en-US" dirty="0"/>
          </a:p>
        </p:txBody>
      </p:sp>
      <p:sp>
        <p:nvSpPr>
          <p:cNvPr id="3" name="Content Placeholder 2"/>
          <p:cNvSpPr>
            <a:spLocks noGrp="1"/>
          </p:cNvSpPr>
          <p:nvPr>
            <p:ph idx="1"/>
          </p:nvPr>
        </p:nvSpPr>
        <p:spPr>
          <a:xfrm>
            <a:off x="360000" y="1693597"/>
            <a:ext cx="8604488" cy="4615723"/>
          </a:xfrm>
        </p:spPr>
        <p:txBody>
          <a:bodyPr/>
          <a:lstStyle/>
          <a:p>
            <a:pPr marL="342900" indent="-342900">
              <a:buFont typeface="Arial" charset="0"/>
              <a:buChar char="•"/>
            </a:pPr>
            <a:r>
              <a:rPr lang="de-DE" dirty="0"/>
              <a:t>T</a:t>
            </a:r>
            <a:r>
              <a:rPr lang="de-DE" dirty="0" smtClean="0"/>
              <a:t>hread </a:t>
            </a:r>
            <a:r>
              <a:rPr lang="de-DE" dirty="0" err="1" smtClean="0"/>
              <a:t>mapping</a:t>
            </a:r>
            <a:endParaRPr lang="de-DE" dirty="0" smtClean="0"/>
          </a:p>
          <a:p>
            <a:pPr marL="701675" lvl="2" indent="-342900">
              <a:buFont typeface="Arial" charset="0"/>
              <a:buChar char="•"/>
            </a:pPr>
            <a:r>
              <a:rPr lang="de-DE" dirty="0" err="1" smtClean="0"/>
              <a:t>To</a:t>
            </a:r>
            <a:r>
              <a:rPr lang="de-DE" dirty="0" smtClean="0"/>
              <a:t> </a:t>
            </a:r>
            <a:r>
              <a:rPr lang="de-DE" dirty="0" err="1" smtClean="0"/>
              <a:t>have</a:t>
            </a:r>
            <a:r>
              <a:rPr lang="de-DE" dirty="0" smtClean="0"/>
              <a:t> </a:t>
            </a:r>
            <a:r>
              <a:rPr lang="de-DE" dirty="0" err="1" smtClean="0"/>
              <a:t>less</a:t>
            </a:r>
            <a:r>
              <a:rPr lang="de-DE" dirty="0" smtClean="0"/>
              <a:t> </a:t>
            </a:r>
            <a:r>
              <a:rPr lang="de-DE" dirty="0" err="1" smtClean="0"/>
              <a:t>communication</a:t>
            </a:r>
            <a:r>
              <a:rPr lang="de-DE" dirty="0" smtClean="0"/>
              <a:t> </a:t>
            </a:r>
            <a:r>
              <a:rPr lang="de-DE" dirty="0" err="1" smtClean="0"/>
              <a:t>overhead</a:t>
            </a:r>
            <a:endParaRPr lang="de-DE" dirty="0"/>
          </a:p>
          <a:p>
            <a:pPr marL="881062" lvl="3" indent="-342900">
              <a:buFont typeface="Arial" charset="0"/>
              <a:buChar char="•"/>
            </a:pPr>
            <a:r>
              <a:rPr lang="de-DE" dirty="0" err="1" smtClean="0"/>
              <a:t>Based</a:t>
            </a:r>
            <a:r>
              <a:rPr lang="de-DE" dirty="0" smtClean="0"/>
              <a:t> on </a:t>
            </a:r>
            <a:r>
              <a:rPr lang="de-DE" dirty="0" err="1" smtClean="0"/>
              <a:t>the</a:t>
            </a:r>
            <a:r>
              <a:rPr lang="de-DE" dirty="0" smtClean="0"/>
              <a:t> </a:t>
            </a:r>
            <a:r>
              <a:rPr lang="de-DE" dirty="0" err="1" smtClean="0"/>
              <a:t>extracted</a:t>
            </a:r>
            <a:r>
              <a:rPr lang="de-DE" dirty="0" smtClean="0"/>
              <a:t> </a:t>
            </a:r>
            <a:r>
              <a:rPr lang="de-DE" dirty="0" err="1" smtClean="0"/>
              <a:t>communication</a:t>
            </a:r>
            <a:endParaRPr lang="de-DE" dirty="0" smtClean="0"/>
          </a:p>
          <a:p>
            <a:pPr marL="358775" lvl="2" indent="0">
              <a:buNone/>
            </a:pPr>
            <a:r>
              <a:rPr lang="de-DE" dirty="0" err="1" smtClean="0"/>
              <a:t>patterns</a:t>
            </a:r>
            <a:endParaRPr lang="de-DE" dirty="0" smtClean="0"/>
          </a:p>
          <a:p>
            <a:pPr marL="701675" lvl="2" indent="-342900">
              <a:buFont typeface="Arial" charset="0"/>
              <a:buChar char="•"/>
            </a:pPr>
            <a:endParaRPr lang="de-DE" dirty="0" smtClean="0"/>
          </a:p>
          <a:p>
            <a:pPr marL="342900" indent="-342900">
              <a:buFont typeface="Arial" charset="0"/>
              <a:buChar char="•"/>
            </a:pPr>
            <a:endParaRPr lang="de-DE" dirty="0" smtClean="0"/>
          </a:p>
          <a:p>
            <a:pPr marL="342900" indent="-342900">
              <a:buFont typeface="Arial" charset="0"/>
              <a:buChar char="•"/>
            </a:pPr>
            <a:r>
              <a:rPr lang="de-DE" dirty="0" smtClean="0"/>
              <a:t>Thread </a:t>
            </a:r>
            <a:r>
              <a:rPr lang="de-DE" dirty="0" err="1" smtClean="0"/>
              <a:t>synchronization</a:t>
            </a:r>
            <a:endParaRPr lang="de-DE" dirty="0" smtClean="0"/>
          </a:p>
          <a:p>
            <a:pPr marL="701675" lvl="2" indent="-342900">
              <a:buFont typeface="Arial" charset="0"/>
              <a:buChar char="•"/>
            </a:pPr>
            <a:r>
              <a:rPr lang="de-DE" dirty="0" err="1" smtClean="0"/>
              <a:t>To</a:t>
            </a:r>
            <a:r>
              <a:rPr lang="de-DE" dirty="0" smtClean="0"/>
              <a:t> </a:t>
            </a:r>
            <a:r>
              <a:rPr lang="de-DE" dirty="0" err="1" smtClean="0"/>
              <a:t>have</a:t>
            </a:r>
            <a:r>
              <a:rPr lang="de-DE" dirty="0" smtClean="0"/>
              <a:t> </a:t>
            </a:r>
            <a:r>
              <a:rPr lang="de-DE" dirty="0" err="1" smtClean="0"/>
              <a:t>better</a:t>
            </a:r>
            <a:r>
              <a:rPr lang="de-DE" dirty="0" smtClean="0"/>
              <a:t> </a:t>
            </a:r>
            <a:r>
              <a:rPr lang="de-DE" dirty="0" err="1" smtClean="0"/>
              <a:t>performance</a:t>
            </a:r>
            <a:endParaRPr lang="de-DE" dirty="0" smtClean="0"/>
          </a:p>
          <a:p>
            <a:pPr marL="881062" lvl="3" indent="-342900">
              <a:buFont typeface="Arial" charset="0"/>
              <a:buChar char="•"/>
            </a:pPr>
            <a:r>
              <a:rPr lang="de-DE" dirty="0" err="1" smtClean="0"/>
              <a:t>By</a:t>
            </a:r>
            <a:r>
              <a:rPr lang="de-DE" dirty="0" smtClean="0"/>
              <a:t> </a:t>
            </a:r>
            <a:r>
              <a:rPr lang="de-DE" dirty="0" err="1" smtClean="0"/>
              <a:t>reducing</a:t>
            </a:r>
            <a:r>
              <a:rPr lang="de-DE" dirty="0" smtClean="0"/>
              <a:t> </a:t>
            </a:r>
            <a:r>
              <a:rPr lang="de-DE" dirty="0" err="1" smtClean="0"/>
              <a:t>energy</a:t>
            </a:r>
            <a:r>
              <a:rPr lang="de-DE" dirty="0" smtClean="0"/>
              <a:t> </a:t>
            </a:r>
            <a:r>
              <a:rPr lang="de-DE" dirty="0" err="1" smtClean="0"/>
              <a:t>consumption</a:t>
            </a:r>
            <a:endParaRPr lang="de-DE" dirty="0" smtClean="0"/>
          </a:p>
          <a:p>
            <a:pPr marL="701675" lvl="2" indent="-342900">
              <a:buFont typeface="Arial" charset="0"/>
              <a:buChar char="•"/>
            </a:pPr>
            <a:endParaRPr lang="de-DE" dirty="0" smtClean="0"/>
          </a:p>
        </p:txBody>
      </p:sp>
      <p:grpSp>
        <p:nvGrpSpPr>
          <p:cNvPr id="120" name="Group 119"/>
          <p:cNvGrpSpPr/>
          <p:nvPr/>
        </p:nvGrpSpPr>
        <p:grpSpPr>
          <a:xfrm>
            <a:off x="5733921" y="4293096"/>
            <a:ext cx="2510487" cy="1828117"/>
            <a:chOff x="6173734" y="4581128"/>
            <a:chExt cx="2510487" cy="1828117"/>
          </a:xfrm>
        </p:grpSpPr>
        <p:grpSp>
          <p:nvGrpSpPr>
            <p:cNvPr id="66" name="Group 65"/>
            <p:cNvGrpSpPr/>
            <p:nvPr/>
          </p:nvGrpSpPr>
          <p:grpSpPr>
            <a:xfrm>
              <a:off x="7954117" y="4581128"/>
              <a:ext cx="74267" cy="1728192"/>
              <a:chOff x="7666085" y="4581128"/>
              <a:chExt cx="74267" cy="1728192"/>
            </a:xfrm>
          </p:grpSpPr>
          <p:sp>
            <p:nvSpPr>
              <p:cNvPr id="58" name="Freeform 57"/>
              <p:cNvSpPr/>
              <p:nvPr/>
            </p:nvSpPr>
            <p:spPr>
              <a:xfrm>
                <a:off x="7666085" y="4581128"/>
                <a:ext cx="74267"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p:nvPr/>
            </p:nvCxnSpPr>
            <p:spPr>
              <a:xfrm>
                <a:off x="7730212" y="4869160"/>
                <a:ext cx="10140" cy="144016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6519211" y="4586971"/>
              <a:ext cx="74267" cy="1728192"/>
              <a:chOff x="7666085" y="4581128"/>
              <a:chExt cx="74267" cy="1728192"/>
            </a:xfrm>
          </p:grpSpPr>
          <p:sp>
            <p:nvSpPr>
              <p:cNvPr id="68" name="Freeform 67"/>
              <p:cNvSpPr/>
              <p:nvPr/>
            </p:nvSpPr>
            <p:spPr>
              <a:xfrm>
                <a:off x="7666085" y="4581128"/>
                <a:ext cx="74267"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a:off x="7730212" y="4869160"/>
                <a:ext cx="10140" cy="144016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6556344" y="4604955"/>
              <a:ext cx="633009" cy="246221"/>
            </a:xfrm>
            <a:prstGeom prst="rect">
              <a:avLst/>
            </a:prstGeom>
            <a:noFill/>
          </p:spPr>
          <p:txBody>
            <a:bodyPr wrap="square" rtlCol="0">
              <a:spAutoFit/>
            </a:bodyPr>
            <a:lstStyle/>
            <a:p>
              <a:r>
                <a:rPr lang="en-US" sz="1000" dirty="0" smtClean="0">
                  <a:solidFill>
                    <a:srgbClr val="002060"/>
                  </a:solidFill>
                </a:rPr>
                <a:t>Core 1</a:t>
              </a:r>
              <a:endParaRPr lang="en-US" sz="1000" dirty="0">
                <a:solidFill>
                  <a:srgbClr val="002060"/>
                </a:solidFill>
              </a:endParaRPr>
            </a:p>
          </p:txBody>
        </p:sp>
        <p:sp>
          <p:nvSpPr>
            <p:cNvPr id="71" name="TextBox 70"/>
            <p:cNvSpPr txBox="1"/>
            <p:nvPr/>
          </p:nvSpPr>
          <p:spPr>
            <a:xfrm>
              <a:off x="8030347" y="4609190"/>
              <a:ext cx="633009" cy="246221"/>
            </a:xfrm>
            <a:prstGeom prst="rect">
              <a:avLst/>
            </a:prstGeom>
            <a:noFill/>
          </p:spPr>
          <p:txBody>
            <a:bodyPr wrap="square" rtlCol="0">
              <a:spAutoFit/>
            </a:bodyPr>
            <a:lstStyle/>
            <a:p>
              <a:r>
                <a:rPr lang="en-US" sz="1000" dirty="0" smtClean="0">
                  <a:solidFill>
                    <a:srgbClr val="002060"/>
                  </a:solidFill>
                </a:rPr>
                <a:t>Core 3</a:t>
              </a:r>
              <a:endParaRPr lang="en-US" sz="1000" dirty="0">
                <a:solidFill>
                  <a:srgbClr val="002060"/>
                </a:solidFill>
              </a:endParaRPr>
            </a:p>
          </p:txBody>
        </p:sp>
        <p:sp>
          <p:nvSpPr>
            <p:cNvPr id="72" name="TextBox 71"/>
            <p:cNvSpPr txBox="1"/>
            <p:nvPr/>
          </p:nvSpPr>
          <p:spPr>
            <a:xfrm>
              <a:off x="6558086" y="6163024"/>
              <a:ext cx="633009" cy="246221"/>
            </a:xfrm>
            <a:prstGeom prst="rect">
              <a:avLst/>
            </a:prstGeom>
            <a:noFill/>
          </p:spPr>
          <p:txBody>
            <a:bodyPr wrap="square" rtlCol="0">
              <a:spAutoFit/>
            </a:bodyPr>
            <a:lstStyle/>
            <a:p>
              <a:r>
                <a:rPr lang="en-US" sz="1000" smtClean="0">
                  <a:solidFill>
                    <a:srgbClr val="002060"/>
                  </a:solidFill>
                </a:rPr>
                <a:t>Time</a:t>
              </a:r>
              <a:endParaRPr lang="en-US" sz="1000" dirty="0">
                <a:solidFill>
                  <a:srgbClr val="002060"/>
                </a:solidFill>
              </a:endParaRPr>
            </a:p>
          </p:txBody>
        </p:sp>
        <p:sp>
          <p:nvSpPr>
            <p:cNvPr id="73" name="TextBox 72"/>
            <p:cNvSpPr txBox="1"/>
            <p:nvPr/>
          </p:nvSpPr>
          <p:spPr>
            <a:xfrm>
              <a:off x="8051212" y="6157103"/>
              <a:ext cx="633009" cy="246221"/>
            </a:xfrm>
            <a:prstGeom prst="rect">
              <a:avLst/>
            </a:prstGeom>
            <a:noFill/>
          </p:spPr>
          <p:txBody>
            <a:bodyPr wrap="square" rtlCol="0">
              <a:spAutoFit/>
            </a:bodyPr>
            <a:lstStyle/>
            <a:p>
              <a:r>
                <a:rPr lang="en-US" sz="1000" smtClean="0">
                  <a:solidFill>
                    <a:srgbClr val="002060"/>
                  </a:solidFill>
                </a:rPr>
                <a:t>Time</a:t>
              </a:r>
              <a:endParaRPr lang="en-US" sz="1000" dirty="0">
                <a:solidFill>
                  <a:srgbClr val="002060"/>
                </a:solidFill>
              </a:endParaRPr>
            </a:p>
          </p:txBody>
        </p:sp>
        <p:sp>
          <p:nvSpPr>
            <p:cNvPr id="75" name="Double Brace 74"/>
            <p:cNvSpPr/>
            <p:nvPr/>
          </p:nvSpPr>
          <p:spPr>
            <a:xfrm>
              <a:off x="7596336" y="4936685"/>
              <a:ext cx="818994" cy="347459"/>
            </a:xfrm>
            <a:prstGeom prst="brace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FF0000"/>
                  </a:solidFill>
                </a:rPr>
                <a:t>Waiting</a:t>
              </a:r>
              <a:endParaRPr lang="en-US" sz="1200" dirty="0">
                <a:solidFill>
                  <a:srgbClr val="FF0000"/>
                </a:solidFill>
              </a:endParaRPr>
            </a:p>
          </p:txBody>
        </p:sp>
        <p:sp>
          <p:nvSpPr>
            <p:cNvPr id="74" name="Frame 73"/>
            <p:cNvSpPr/>
            <p:nvPr/>
          </p:nvSpPr>
          <p:spPr>
            <a:xfrm>
              <a:off x="6485736" y="4943950"/>
              <a:ext cx="194991" cy="341896"/>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cxnSp>
          <p:nvCxnSpPr>
            <p:cNvPr id="78" name="Straight Arrow Connector 77"/>
            <p:cNvCxnSpPr>
              <a:stCxn id="74" idx="2"/>
            </p:cNvCxnSpPr>
            <p:nvPr/>
          </p:nvCxnSpPr>
          <p:spPr>
            <a:xfrm>
              <a:off x="6583232" y="5285846"/>
              <a:ext cx="1412184" cy="87370"/>
            </a:xfrm>
            <a:prstGeom prst="straightConnector1">
              <a:avLst/>
            </a:prstGeom>
            <a:ln w="158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Double Brace 79"/>
            <p:cNvSpPr/>
            <p:nvPr/>
          </p:nvSpPr>
          <p:spPr>
            <a:xfrm>
              <a:off x="6173734" y="5348803"/>
              <a:ext cx="818994" cy="480873"/>
            </a:xfrm>
            <a:prstGeom prst="brace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FF0000"/>
                  </a:solidFill>
                </a:rPr>
                <a:t>Waiting</a:t>
              </a:r>
              <a:endParaRPr lang="en-US" sz="1200" dirty="0">
                <a:solidFill>
                  <a:srgbClr val="FF0000"/>
                </a:solidFill>
              </a:endParaRPr>
            </a:p>
          </p:txBody>
        </p:sp>
        <p:sp>
          <p:nvSpPr>
            <p:cNvPr id="81" name="Frame 80"/>
            <p:cNvSpPr/>
            <p:nvPr/>
          </p:nvSpPr>
          <p:spPr>
            <a:xfrm>
              <a:off x="7930888" y="5396868"/>
              <a:ext cx="194991" cy="432807"/>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cxnSp>
          <p:nvCxnSpPr>
            <p:cNvPr id="82" name="Straight Arrow Connector 81"/>
            <p:cNvCxnSpPr>
              <a:stCxn id="81" idx="2"/>
            </p:cNvCxnSpPr>
            <p:nvPr/>
          </p:nvCxnSpPr>
          <p:spPr>
            <a:xfrm flipH="1">
              <a:off x="6560413" y="5829675"/>
              <a:ext cx="1467971" cy="54147"/>
            </a:xfrm>
            <a:prstGeom prst="straightConnector1">
              <a:avLst/>
            </a:prstGeom>
            <a:ln w="158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Frame 84"/>
            <p:cNvSpPr/>
            <p:nvPr/>
          </p:nvSpPr>
          <p:spPr>
            <a:xfrm>
              <a:off x="6495982" y="5908373"/>
              <a:ext cx="194991" cy="287750"/>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87" name="Double Brace 86"/>
            <p:cNvSpPr/>
            <p:nvPr/>
          </p:nvSpPr>
          <p:spPr>
            <a:xfrm>
              <a:off x="7625951" y="5927733"/>
              <a:ext cx="818994" cy="277936"/>
            </a:xfrm>
            <a:prstGeom prst="brace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FF0000"/>
                  </a:solidFill>
                </a:rPr>
                <a:t>Waiting</a:t>
              </a:r>
              <a:endParaRPr lang="en-US" sz="1200" dirty="0">
                <a:solidFill>
                  <a:srgbClr val="FF0000"/>
                </a:solidFill>
              </a:endParaRPr>
            </a:p>
          </p:txBody>
        </p:sp>
      </p:grpSp>
      <p:grpSp>
        <p:nvGrpSpPr>
          <p:cNvPr id="88" name="Group 87"/>
          <p:cNvGrpSpPr/>
          <p:nvPr/>
        </p:nvGrpSpPr>
        <p:grpSpPr>
          <a:xfrm>
            <a:off x="4788023" y="1733411"/>
            <a:ext cx="4059385" cy="2160240"/>
            <a:chOff x="3781982" y="2204864"/>
            <a:chExt cx="4592109" cy="2160240"/>
          </a:xfrm>
        </p:grpSpPr>
        <p:grpSp>
          <p:nvGrpSpPr>
            <p:cNvPr id="89" name="Group 88"/>
            <p:cNvGrpSpPr/>
            <p:nvPr/>
          </p:nvGrpSpPr>
          <p:grpSpPr>
            <a:xfrm>
              <a:off x="4098680" y="2204864"/>
              <a:ext cx="4275411" cy="2160240"/>
              <a:chOff x="3738640" y="2204864"/>
              <a:chExt cx="4275411" cy="2160240"/>
            </a:xfrm>
          </p:grpSpPr>
          <p:grpSp>
            <p:nvGrpSpPr>
              <p:cNvPr id="91" name="Group 90"/>
              <p:cNvGrpSpPr/>
              <p:nvPr/>
            </p:nvGrpSpPr>
            <p:grpSpPr>
              <a:xfrm>
                <a:off x="3738640" y="2204864"/>
                <a:ext cx="4275411" cy="2160240"/>
                <a:chOff x="1683858" y="2821732"/>
                <a:chExt cx="5667329" cy="3384376"/>
              </a:xfrm>
            </p:grpSpPr>
            <p:grpSp>
              <p:nvGrpSpPr>
                <p:cNvPr id="94" name="Group 93"/>
                <p:cNvGrpSpPr/>
                <p:nvPr/>
              </p:nvGrpSpPr>
              <p:grpSpPr>
                <a:xfrm>
                  <a:off x="1683858" y="2821732"/>
                  <a:ext cx="5667329" cy="3384376"/>
                  <a:chOff x="494969" y="2812131"/>
                  <a:chExt cx="5667329" cy="3096344"/>
                </a:xfrm>
              </p:grpSpPr>
              <p:sp>
                <p:nvSpPr>
                  <p:cNvPr id="99" name="Rounded Rectangle 98"/>
                  <p:cNvSpPr/>
                  <p:nvPr/>
                </p:nvSpPr>
                <p:spPr>
                  <a:xfrm>
                    <a:off x="494969" y="2812131"/>
                    <a:ext cx="5667329" cy="3096344"/>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p:cNvGrpSpPr/>
                  <p:nvPr/>
                </p:nvGrpSpPr>
                <p:grpSpPr>
                  <a:xfrm>
                    <a:off x="827584" y="3027189"/>
                    <a:ext cx="2448272" cy="2053399"/>
                    <a:chOff x="6131218" y="3068960"/>
                    <a:chExt cx="2448272" cy="2053399"/>
                  </a:xfrm>
                </p:grpSpPr>
                <p:sp>
                  <p:nvSpPr>
                    <p:cNvPr id="111" name="Rectangle 110"/>
                    <p:cNvSpPr/>
                    <p:nvPr/>
                  </p:nvSpPr>
                  <p:spPr>
                    <a:xfrm>
                      <a:off x="6131218" y="3068960"/>
                      <a:ext cx="2448272" cy="20533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189008"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1</a:t>
                      </a:r>
                      <a:endParaRPr lang="en-US" sz="1000" dirty="0"/>
                    </a:p>
                  </p:txBody>
                </p:sp>
                <p:sp>
                  <p:nvSpPr>
                    <p:cNvPr id="113" name="Oval 112"/>
                    <p:cNvSpPr/>
                    <p:nvPr/>
                  </p:nvSpPr>
                  <p:spPr>
                    <a:xfrm>
                      <a:off x="7488093"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2</a:t>
                      </a:r>
                      <a:endParaRPr lang="en-US" sz="1000" dirty="0"/>
                    </a:p>
                  </p:txBody>
                </p:sp>
                <p:sp>
                  <p:nvSpPr>
                    <p:cNvPr id="114" name="Rectangle 113"/>
                    <p:cNvSpPr/>
                    <p:nvPr/>
                  </p:nvSpPr>
                  <p:spPr>
                    <a:xfrm>
                      <a:off x="6189008"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115" name="Rectangle 114"/>
                    <p:cNvSpPr/>
                    <p:nvPr/>
                  </p:nvSpPr>
                  <p:spPr>
                    <a:xfrm>
                      <a:off x="7482290"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116" name="Freeform 115"/>
                    <p:cNvSpPr/>
                    <p:nvPr/>
                  </p:nvSpPr>
                  <p:spPr>
                    <a:xfrm>
                      <a:off x="6500723"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6662625"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6833521" y="3182740"/>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8063687" y="3197160"/>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3401683" y="3027189"/>
                    <a:ext cx="2448272" cy="2053399"/>
                    <a:chOff x="6131218" y="3068960"/>
                    <a:chExt cx="2448272" cy="2053399"/>
                  </a:xfrm>
                </p:grpSpPr>
                <p:sp>
                  <p:nvSpPr>
                    <p:cNvPr id="102" name="Rectangle 101"/>
                    <p:cNvSpPr/>
                    <p:nvPr/>
                  </p:nvSpPr>
                  <p:spPr>
                    <a:xfrm>
                      <a:off x="6131218" y="3068960"/>
                      <a:ext cx="2448272" cy="20533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189008"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3</a:t>
                      </a:r>
                      <a:endParaRPr lang="en-US" sz="1000" dirty="0"/>
                    </a:p>
                  </p:txBody>
                </p:sp>
                <p:sp>
                  <p:nvSpPr>
                    <p:cNvPr id="104" name="Oval 103"/>
                    <p:cNvSpPr/>
                    <p:nvPr/>
                  </p:nvSpPr>
                  <p:spPr>
                    <a:xfrm>
                      <a:off x="7488093"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4</a:t>
                      </a:r>
                      <a:endParaRPr lang="en-US" sz="1000" dirty="0"/>
                    </a:p>
                  </p:txBody>
                </p:sp>
                <p:sp>
                  <p:nvSpPr>
                    <p:cNvPr id="105" name="Rectangle 104"/>
                    <p:cNvSpPr/>
                    <p:nvPr/>
                  </p:nvSpPr>
                  <p:spPr>
                    <a:xfrm>
                      <a:off x="6189008"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106" name="Rectangle 105"/>
                    <p:cNvSpPr/>
                    <p:nvPr/>
                  </p:nvSpPr>
                  <p:spPr>
                    <a:xfrm>
                      <a:off x="7482290"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107" name="Freeform 106"/>
                    <p:cNvSpPr/>
                    <p:nvPr/>
                  </p:nvSpPr>
                  <p:spPr>
                    <a:xfrm>
                      <a:off x="6500723"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6662625"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7755281" y="320369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7970385" y="320369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5" name="Rectangle 94"/>
                <p:cNvSpPr/>
                <p:nvPr/>
              </p:nvSpPr>
              <p:spPr>
                <a:xfrm>
                  <a:off x="4648362" y="4905698"/>
                  <a:ext cx="2301394" cy="288032"/>
                </a:xfrm>
                <a:prstGeom prst="rect">
                  <a:avLst/>
                </a:prstGeom>
                <a:solidFill>
                  <a:srgbClr val="E3AE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L2 Cache</a:t>
                  </a:r>
                </a:p>
              </p:txBody>
            </p:sp>
            <p:sp>
              <p:nvSpPr>
                <p:cNvPr id="96" name="Rectangle 95"/>
                <p:cNvSpPr/>
                <p:nvPr/>
              </p:nvSpPr>
              <p:spPr>
                <a:xfrm>
                  <a:off x="2074263" y="4899394"/>
                  <a:ext cx="2301394" cy="288032"/>
                </a:xfrm>
                <a:prstGeom prst="rect">
                  <a:avLst/>
                </a:prstGeom>
                <a:solidFill>
                  <a:srgbClr val="E3AE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L2 Cache</a:t>
                  </a:r>
                  <a:endParaRPr lang="en-US" sz="1000" dirty="0"/>
                </a:p>
              </p:txBody>
            </p:sp>
            <p:sp>
              <p:nvSpPr>
                <p:cNvPr id="97" name="Rectangle 96"/>
                <p:cNvSpPr/>
                <p:nvPr/>
              </p:nvSpPr>
              <p:spPr>
                <a:xfrm>
                  <a:off x="2016472" y="5367710"/>
                  <a:ext cx="5022371" cy="288032"/>
                </a:xfrm>
                <a:prstGeom prst="rect">
                  <a:avLst/>
                </a:prstGeom>
                <a:solidFill>
                  <a:srgbClr val="F5A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L3 Cache</a:t>
                  </a:r>
                  <a:endParaRPr lang="en-US" sz="1000" dirty="0"/>
                </a:p>
              </p:txBody>
            </p:sp>
            <p:sp>
              <p:nvSpPr>
                <p:cNvPr id="98" name="Rectangle 97"/>
                <p:cNvSpPr/>
                <p:nvPr/>
              </p:nvSpPr>
              <p:spPr>
                <a:xfrm>
                  <a:off x="2016472" y="5740111"/>
                  <a:ext cx="5022371" cy="288032"/>
                </a:xfrm>
                <a:prstGeom prst="rect">
                  <a:avLst/>
                </a:prstGeom>
                <a:solidFill>
                  <a:srgbClr val="E9503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Main Memory</a:t>
                  </a:r>
                  <a:endParaRPr lang="en-US" sz="1000" dirty="0"/>
                </a:p>
              </p:txBody>
            </p:sp>
          </p:grpSp>
          <p:sp>
            <p:nvSpPr>
              <p:cNvPr id="92" name="Freeform 91"/>
              <p:cNvSpPr/>
              <p:nvPr/>
            </p:nvSpPr>
            <p:spPr>
              <a:xfrm>
                <a:off x="7438869" y="2455216"/>
                <a:ext cx="81658"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7025227" y="2444346"/>
                <a:ext cx="81658"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Pentagon 89"/>
            <p:cNvSpPr/>
            <p:nvPr/>
          </p:nvSpPr>
          <p:spPr>
            <a:xfrm>
              <a:off x="3781982" y="2367783"/>
              <a:ext cx="846374" cy="250352"/>
            </a:xfrm>
            <a:prstGeom prst="homePlate">
              <a:avLst/>
            </a:prstGeom>
            <a:solidFill>
              <a:srgbClr val="E9503E"/>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Threads</a:t>
              </a:r>
              <a:endParaRPr lang="en-US" sz="1000" dirty="0"/>
            </a:p>
          </p:txBody>
        </p:sp>
      </p:grpSp>
    </p:spTree>
    <p:extLst>
      <p:ext uri="{BB962C8B-B14F-4D97-AF65-F5344CB8AC3E}">
        <p14:creationId xmlns:p14="http://schemas.microsoft.com/office/powerpoint/2010/main" val="147461598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Instrumentation</a:t>
            </a:r>
            <a:endParaRPr lang="en-US" dirty="0"/>
          </a:p>
        </p:txBody>
      </p:sp>
      <p:sp>
        <p:nvSpPr>
          <p:cNvPr id="3" name="Content Placeholder 2"/>
          <p:cNvSpPr>
            <a:spLocks noGrp="1"/>
          </p:cNvSpPr>
          <p:nvPr>
            <p:ph idx="1"/>
          </p:nvPr>
        </p:nvSpPr>
        <p:spPr>
          <a:xfrm>
            <a:off x="360000" y="1620000"/>
            <a:ext cx="8244447" cy="4479943"/>
          </a:xfrm>
        </p:spPr>
        <p:txBody>
          <a:bodyPr/>
          <a:lstStyle/>
          <a:p>
            <a:pPr marL="342900" indent="-342900">
              <a:buFont typeface="Arial" charset="0"/>
              <a:buChar char="•"/>
            </a:pPr>
            <a:r>
              <a:rPr lang="en-US" dirty="0" smtClean="0"/>
              <a:t>Injection of customized function calls to intermediate code </a:t>
            </a:r>
          </a:p>
          <a:p>
            <a:pPr marL="701675" lvl="2" indent="-342900">
              <a:buFont typeface="Arial" charset="0"/>
              <a:buChar char="•"/>
            </a:pPr>
            <a:r>
              <a:rPr lang="en-US" dirty="0" smtClean="0"/>
              <a:t>At LLVM IR level</a:t>
            </a:r>
          </a:p>
          <a:p>
            <a:pPr marL="701675" lvl="2" indent="-342900">
              <a:buFont typeface="Arial" charset="0"/>
              <a:buChar char="•"/>
            </a:pPr>
            <a:r>
              <a:rPr lang="en-US" dirty="0" smtClean="0"/>
              <a:t>Before Load/Store instructions</a:t>
            </a:r>
          </a:p>
          <a:p>
            <a:pPr marL="701675" lvl="2" indent="-342900">
              <a:buFont typeface="Arial" charset="0"/>
              <a:buChar cha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005752"/>
            <a:ext cx="8604447" cy="2943528"/>
          </a:xfrm>
          <a:prstGeom prst="rect">
            <a:avLst/>
          </a:prstGeom>
          <a:effectLst>
            <a:softEdge rad="88900"/>
          </a:effectLst>
        </p:spPr>
      </p:pic>
      <p:sp>
        <p:nvSpPr>
          <p:cNvPr id="10" name="Frame 9"/>
          <p:cNvSpPr/>
          <p:nvPr/>
        </p:nvSpPr>
        <p:spPr>
          <a:xfrm>
            <a:off x="1187624" y="3360858"/>
            <a:ext cx="1368000" cy="216024"/>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1" name="Frame 10"/>
          <p:cNvSpPr/>
          <p:nvPr/>
        </p:nvSpPr>
        <p:spPr>
          <a:xfrm>
            <a:off x="647439" y="3516957"/>
            <a:ext cx="468000" cy="216000"/>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2" name="Frame 11"/>
          <p:cNvSpPr/>
          <p:nvPr/>
        </p:nvSpPr>
        <p:spPr>
          <a:xfrm>
            <a:off x="646710" y="4028162"/>
            <a:ext cx="468000" cy="216000"/>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3" name="Frame 12"/>
          <p:cNvSpPr/>
          <p:nvPr/>
        </p:nvSpPr>
        <p:spPr>
          <a:xfrm>
            <a:off x="646710" y="4695279"/>
            <a:ext cx="468000" cy="216000"/>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4" name="Frame 13"/>
          <p:cNvSpPr/>
          <p:nvPr/>
        </p:nvSpPr>
        <p:spPr>
          <a:xfrm>
            <a:off x="328572" y="5539914"/>
            <a:ext cx="468000" cy="265350"/>
          </a:xfrm>
          <a:prstGeom prst="fram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5" name="Frame 14"/>
          <p:cNvSpPr/>
          <p:nvPr/>
        </p:nvSpPr>
        <p:spPr>
          <a:xfrm>
            <a:off x="1193379" y="5373215"/>
            <a:ext cx="1404000" cy="216000"/>
          </a:xfrm>
          <a:prstGeom prst="fram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6" name="Frame 15"/>
          <p:cNvSpPr/>
          <p:nvPr/>
        </p:nvSpPr>
        <p:spPr>
          <a:xfrm>
            <a:off x="1211379" y="3858920"/>
            <a:ext cx="1368000" cy="216024"/>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7" name="Frame 16"/>
          <p:cNvSpPr/>
          <p:nvPr/>
        </p:nvSpPr>
        <p:spPr>
          <a:xfrm>
            <a:off x="1187624" y="4547057"/>
            <a:ext cx="1368000" cy="216024"/>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6759" y="2082597"/>
            <a:ext cx="4504308" cy="625957"/>
          </a:xfrm>
          <a:prstGeom prst="rect">
            <a:avLst/>
          </a:prstGeom>
          <a:ln>
            <a:noFill/>
          </a:ln>
          <a:effectLst>
            <a:softEdge rad="112500"/>
          </a:effectLst>
        </p:spPr>
      </p:pic>
    </p:spTree>
    <p:extLst>
      <p:ext uri="{BB962C8B-B14F-4D97-AF65-F5344CB8AC3E}">
        <p14:creationId xmlns:p14="http://schemas.microsoft.com/office/powerpoint/2010/main" val="907964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gtEl>
                                      </p:cBhvr>
                                    </p:animEffect>
                                    <p:animScale>
                                      <p:cBhvr>
                                        <p:cTn id="7" dur="500" autoRev="1" fill="hold"/>
                                        <p:tgtEl>
                                          <p:spTgt spid="6"/>
                                        </p:tgtEl>
                                      </p:cBhvr>
                                      <p:by x="105000" y="105000"/>
                                    </p:animScale>
                                  </p:childTnLst>
                                </p:cTn>
                              </p:par>
                            </p:childTnLst>
                          </p:cTn>
                        </p:par>
                        <p:par>
                          <p:cTn id="8" fill="hold">
                            <p:stCondLst>
                              <p:cond delay="1000"/>
                            </p:stCondLst>
                            <p:childTnLst>
                              <p:par>
                                <p:cTn id="9" presetID="26" presetClass="emph" presetSubtype="0" fill="hold" grpId="0" nodeType="afterEffect">
                                  <p:stCondLst>
                                    <p:cond delay="500"/>
                                  </p:stCondLst>
                                  <p:childTnLst>
                                    <p:animEffect transition="out" filter="fade">
                                      <p:cBhvr>
                                        <p:cTn id="10" dur="1000" tmFilter="0, 0; .2, .5; .8, .5; 1, 0"/>
                                        <p:tgtEl>
                                          <p:spTgt spid="11"/>
                                        </p:tgtEl>
                                      </p:cBhvr>
                                    </p:animEffect>
                                    <p:animScale>
                                      <p:cBhvr>
                                        <p:cTn id="11" dur="500" autoRev="1" fill="hold"/>
                                        <p:tgtEl>
                                          <p:spTgt spid="11"/>
                                        </p:tgtEl>
                                      </p:cBhvr>
                                      <p:by x="105000" y="105000"/>
                                    </p:animScale>
                                  </p:childTnLst>
                                </p:cTn>
                              </p:par>
                            </p:childTnLst>
                          </p:cTn>
                        </p:par>
                        <p:par>
                          <p:cTn id="12" fill="hold">
                            <p:stCondLst>
                              <p:cond delay="2500"/>
                            </p:stCondLst>
                            <p:childTnLst>
                              <p:par>
                                <p:cTn id="13" presetID="26" presetClass="emph" presetSubtype="0" fill="hold" grpId="0" nodeType="afterEffect">
                                  <p:stCondLst>
                                    <p:cond delay="500"/>
                                  </p:stCondLst>
                                  <p:childTnLst>
                                    <p:animEffect transition="out" filter="fade">
                                      <p:cBhvr>
                                        <p:cTn id="14" dur="1000" tmFilter="0, 0; .2, .5; .8, .5; 1, 0"/>
                                        <p:tgtEl>
                                          <p:spTgt spid="10"/>
                                        </p:tgtEl>
                                      </p:cBhvr>
                                    </p:animEffect>
                                    <p:animScale>
                                      <p:cBhvr>
                                        <p:cTn id="15" dur="500" autoRev="1" fill="hold"/>
                                        <p:tgtEl>
                                          <p:spTgt spid="10"/>
                                        </p:tgtEl>
                                      </p:cBhvr>
                                      <p:by x="105000" y="105000"/>
                                    </p:animScale>
                                  </p:childTnLst>
                                </p:cTn>
                              </p:par>
                            </p:childTnLst>
                          </p:cTn>
                        </p:par>
                        <p:par>
                          <p:cTn id="16" fill="hold">
                            <p:stCondLst>
                              <p:cond delay="4000"/>
                            </p:stCondLst>
                            <p:childTnLst>
                              <p:par>
                                <p:cTn id="17" presetID="26" presetClass="emph" presetSubtype="0" fill="hold" grpId="0" nodeType="afterEffect">
                                  <p:stCondLst>
                                    <p:cond delay="500"/>
                                  </p:stCondLst>
                                  <p:childTnLst>
                                    <p:animEffect transition="out" filter="fade">
                                      <p:cBhvr>
                                        <p:cTn id="18" dur="1000" tmFilter="0, 0; .2, .5; .8, .5; 1, 0"/>
                                        <p:tgtEl>
                                          <p:spTgt spid="12"/>
                                        </p:tgtEl>
                                      </p:cBhvr>
                                    </p:animEffect>
                                    <p:animScale>
                                      <p:cBhvr>
                                        <p:cTn id="19" dur="500" autoRev="1" fill="hold"/>
                                        <p:tgtEl>
                                          <p:spTgt spid="12"/>
                                        </p:tgtEl>
                                      </p:cBhvr>
                                      <p:by x="105000" y="105000"/>
                                    </p:animScale>
                                  </p:childTnLst>
                                </p:cTn>
                              </p:par>
                            </p:childTnLst>
                          </p:cTn>
                        </p:par>
                        <p:par>
                          <p:cTn id="20" fill="hold">
                            <p:stCondLst>
                              <p:cond delay="5500"/>
                            </p:stCondLst>
                            <p:childTnLst>
                              <p:par>
                                <p:cTn id="21" presetID="26" presetClass="emph" presetSubtype="0" fill="hold" grpId="0" nodeType="afterEffect">
                                  <p:stCondLst>
                                    <p:cond delay="500"/>
                                  </p:stCondLst>
                                  <p:childTnLst>
                                    <p:animEffect transition="out" filter="fade">
                                      <p:cBhvr>
                                        <p:cTn id="22" dur="1000" tmFilter="0, 0; .2, .5; .8, .5; 1, 0"/>
                                        <p:tgtEl>
                                          <p:spTgt spid="16"/>
                                        </p:tgtEl>
                                      </p:cBhvr>
                                    </p:animEffect>
                                    <p:animScale>
                                      <p:cBhvr>
                                        <p:cTn id="23" dur="500" autoRev="1" fill="hold"/>
                                        <p:tgtEl>
                                          <p:spTgt spid="16"/>
                                        </p:tgtEl>
                                      </p:cBhvr>
                                      <p:by x="105000" y="105000"/>
                                    </p:animScale>
                                  </p:childTnLst>
                                </p:cTn>
                              </p:par>
                            </p:childTnLst>
                          </p:cTn>
                        </p:par>
                        <p:par>
                          <p:cTn id="24" fill="hold">
                            <p:stCondLst>
                              <p:cond delay="7000"/>
                            </p:stCondLst>
                            <p:childTnLst>
                              <p:par>
                                <p:cTn id="25" presetID="26" presetClass="emph" presetSubtype="0" fill="hold" grpId="0" nodeType="afterEffect">
                                  <p:stCondLst>
                                    <p:cond delay="500"/>
                                  </p:stCondLst>
                                  <p:childTnLst>
                                    <p:animEffect transition="out" filter="fade">
                                      <p:cBhvr>
                                        <p:cTn id="26" dur="1000" tmFilter="0, 0; .2, .5; .8, .5; 1, 0"/>
                                        <p:tgtEl>
                                          <p:spTgt spid="13"/>
                                        </p:tgtEl>
                                      </p:cBhvr>
                                    </p:animEffect>
                                    <p:animScale>
                                      <p:cBhvr>
                                        <p:cTn id="27" dur="500" autoRev="1" fill="hold"/>
                                        <p:tgtEl>
                                          <p:spTgt spid="13"/>
                                        </p:tgtEl>
                                      </p:cBhvr>
                                      <p:by x="105000" y="105000"/>
                                    </p:animScale>
                                  </p:childTnLst>
                                </p:cTn>
                              </p:par>
                            </p:childTnLst>
                          </p:cTn>
                        </p:par>
                        <p:par>
                          <p:cTn id="28" fill="hold">
                            <p:stCondLst>
                              <p:cond delay="8500"/>
                            </p:stCondLst>
                            <p:childTnLst>
                              <p:par>
                                <p:cTn id="29" presetID="26" presetClass="emph" presetSubtype="0" fill="hold" grpId="0" nodeType="afterEffect">
                                  <p:stCondLst>
                                    <p:cond delay="500"/>
                                  </p:stCondLst>
                                  <p:childTnLst>
                                    <p:animEffect transition="out" filter="fade">
                                      <p:cBhvr>
                                        <p:cTn id="30" dur="1000" tmFilter="0, 0; .2, .5; .8, .5; 1, 0"/>
                                        <p:tgtEl>
                                          <p:spTgt spid="17"/>
                                        </p:tgtEl>
                                      </p:cBhvr>
                                    </p:animEffect>
                                    <p:animScale>
                                      <p:cBhvr>
                                        <p:cTn id="31" dur="500" autoRev="1" fill="hold"/>
                                        <p:tgtEl>
                                          <p:spTgt spid="17"/>
                                        </p:tgtEl>
                                      </p:cBhvr>
                                      <p:by x="105000" y="105000"/>
                                    </p:animScale>
                                  </p:childTnLst>
                                </p:cTn>
                              </p:par>
                            </p:childTnLst>
                          </p:cTn>
                        </p:par>
                        <p:par>
                          <p:cTn id="32" fill="hold">
                            <p:stCondLst>
                              <p:cond delay="10000"/>
                            </p:stCondLst>
                            <p:childTnLst>
                              <p:par>
                                <p:cTn id="33" presetID="26" presetClass="emph" presetSubtype="0" fill="hold" grpId="0" nodeType="afterEffect">
                                  <p:stCondLst>
                                    <p:cond delay="500"/>
                                  </p:stCondLst>
                                  <p:childTnLst>
                                    <p:animEffect transition="out" filter="fade">
                                      <p:cBhvr>
                                        <p:cTn id="34" dur="1000" tmFilter="0, 0; .2, .5; .8, .5; 1, 0"/>
                                        <p:tgtEl>
                                          <p:spTgt spid="14"/>
                                        </p:tgtEl>
                                      </p:cBhvr>
                                    </p:animEffect>
                                    <p:animScale>
                                      <p:cBhvr>
                                        <p:cTn id="35" dur="500" autoRev="1" fill="hold"/>
                                        <p:tgtEl>
                                          <p:spTgt spid="14"/>
                                        </p:tgtEl>
                                      </p:cBhvr>
                                      <p:by x="105000" y="105000"/>
                                    </p:animScale>
                                  </p:childTnLst>
                                </p:cTn>
                              </p:par>
                            </p:childTnLst>
                          </p:cTn>
                        </p:par>
                        <p:par>
                          <p:cTn id="36" fill="hold">
                            <p:stCondLst>
                              <p:cond delay="11500"/>
                            </p:stCondLst>
                            <p:childTnLst>
                              <p:par>
                                <p:cTn id="37" presetID="26" presetClass="emph" presetSubtype="0" fill="hold" grpId="0" nodeType="afterEffect">
                                  <p:stCondLst>
                                    <p:cond delay="500"/>
                                  </p:stCondLst>
                                  <p:childTnLst>
                                    <p:animEffect transition="out" filter="fade">
                                      <p:cBhvr>
                                        <p:cTn id="38" dur="1000" tmFilter="0, 0; .2, .5; .8, .5; 1, 0"/>
                                        <p:tgtEl>
                                          <p:spTgt spid="15"/>
                                        </p:tgtEl>
                                      </p:cBhvr>
                                    </p:animEffect>
                                    <p:animScale>
                                      <p:cBhvr>
                                        <p:cTn id="39" dur="50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Introduction</a:t>
            </a:r>
          </a:p>
          <a:p>
            <a:pPr marL="342900" indent="-342900">
              <a:buFont typeface="Arial" panose="020B0604020202020204" pitchFamily="34" charset="0"/>
              <a:buChar char="•"/>
            </a:pPr>
            <a:r>
              <a:rPr lang="en-US" dirty="0" smtClean="0"/>
              <a:t>Objectives</a:t>
            </a:r>
          </a:p>
          <a:p>
            <a:pPr marL="342900" indent="-342900">
              <a:buFont typeface="Arial" panose="020B0604020202020204" pitchFamily="34" charset="0"/>
              <a:buChar char="•"/>
            </a:pPr>
            <a:r>
              <a:rPr lang="en-US" b="1" dirty="0" smtClean="0"/>
              <a:t>Approach</a:t>
            </a:r>
          </a:p>
          <a:p>
            <a:pPr marL="701675" lvl="2" indent="-342900">
              <a:buFont typeface="Arial" panose="020B0604020202020204" pitchFamily="34" charset="0"/>
              <a:buChar char="•"/>
            </a:pPr>
            <a:r>
              <a:rPr lang="en-US" dirty="0" smtClean="0"/>
              <a:t>Instrumentation</a:t>
            </a:r>
          </a:p>
          <a:p>
            <a:pPr marL="701675" lvl="2" indent="-342900">
              <a:buFont typeface="Arial" panose="020B0604020202020204" pitchFamily="34" charset="0"/>
              <a:buChar char="•"/>
            </a:pPr>
            <a:r>
              <a:rPr lang="en-US" b="1" dirty="0" smtClean="0"/>
              <a:t>Profiling</a:t>
            </a:r>
          </a:p>
          <a:p>
            <a:pPr marL="701675" lvl="2" indent="-342900">
              <a:buFont typeface="Arial" panose="020B0604020202020204" pitchFamily="34" charset="0"/>
              <a:buChar char="•"/>
            </a:pPr>
            <a:r>
              <a:rPr lang="en-US" dirty="0" smtClean="0"/>
              <a:t>Challenge</a:t>
            </a:r>
          </a:p>
          <a:p>
            <a:pPr marL="701675" lvl="2" indent="-342900">
              <a:buFont typeface="Arial" panose="020B0604020202020204" pitchFamily="34" charset="0"/>
              <a:buChar char="•"/>
            </a:pPr>
            <a:r>
              <a:rPr lang="en-US" dirty="0" smtClean="0"/>
              <a:t>Proposed Solution</a:t>
            </a:r>
            <a:endParaRPr lang="en-US" dirty="0"/>
          </a:p>
          <a:p>
            <a:pPr marL="342900" indent="-342900">
              <a:buFont typeface="Arial" panose="020B0604020202020204" pitchFamily="34" charset="0"/>
              <a:buChar char="•"/>
            </a:pPr>
            <a:r>
              <a:rPr lang="en-US" dirty="0" smtClean="0"/>
              <a:t>Evaluation </a:t>
            </a:r>
          </a:p>
          <a:p>
            <a:pPr marL="342900" indent="-342900">
              <a:buFont typeface="Arial" panose="020B0604020202020204" pitchFamily="34" charset="0"/>
              <a:buChar char="•"/>
            </a:pPr>
            <a:r>
              <a:rPr lang="en-US" dirty="0" smtClean="0"/>
              <a:t>Summary</a:t>
            </a:r>
            <a:endParaRPr lang="en-US" dirty="0"/>
          </a:p>
        </p:txBody>
      </p:sp>
    </p:spTree>
    <p:extLst>
      <p:ext uri="{BB962C8B-B14F-4D97-AF65-F5344CB8AC3E}">
        <p14:creationId xmlns:p14="http://schemas.microsoft.com/office/powerpoint/2010/main" val="103728671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smtClean="0"/>
              <a:t>Profiling</a:t>
            </a:r>
            <a:endParaRPr lang="en-US" dirty="0"/>
          </a:p>
        </p:txBody>
      </p:sp>
      <p:sp>
        <p:nvSpPr>
          <p:cNvPr id="3" name="Content Placeholder 2"/>
          <p:cNvSpPr>
            <a:spLocks noGrp="1"/>
          </p:cNvSpPr>
          <p:nvPr>
            <p:ph idx="1"/>
          </p:nvPr>
        </p:nvSpPr>
        <p:spPr>
          <a:xfrm>
            <a:off x="360000" y="1620000"/>
            <a:ext cx="8244447" cy="4615723"/>
          </a:xfrm>
        </p:spPr>
        <p:txBody>
          <a:bodyPr/>
          <a:lstStyle/>
          <a:p>
            <a:pPr marL="342900" indent="-342900">
              <a:buFont typeface="Arial" charset="0"/>
              <a:buChar char="•"/>
            </a:pPr>
            <a:r>
              <a:rPr lang="en-US" dirty="0" smtClean="0"/>
              <a:t>Collection of the required data communication information</a:t>
            </a:r>
          </a:p>
          <a:p>
            <a:pPr marL="701675" lvl="2" indent="-342900">
              <a:buFont typeface="Arial" charset="0"/>
              <a:buChar char="•"/>
            </a:pPr>
            <a:r>
              <a:rPr lang="en-US" dirty="0" smtClean="0"/>
              <a:t>Time-stamp</a:t>
            </a:r>
          </a:p>
          <a:p>
            <a:pPr marL="701675" lvl="2" indent="-342900">
              <a:buFont typeface="Arial" charset="0"/>
              <a:buChar char="•"/>
            </a:pPr>
            <a:r>
              <a:rPr lang="en-US" dirty="0" smtClean="0"/>
              <a:t>S</a:t>
            </a:r>
            <a:r>
              <a:rPr lang="en-US" smtClean="0"/>
              <a:t>ize </a:t>
            </a:r>
            <a:r>
              <a:rPr lang="en-US" dirty="0" smtClean="0"/>
              <a:t>of the data</a:t>
            </a:r>
          </a:p>
          <a:p>
            <a:pPr marL="701675" lvl="2" indent="-342900">
              <a:buFont typeface="Arial" charset="0"/>
              <a:buChar char="•"/>
            </a:pPr>
            <a:r>
              <a:rPr lang="en-US" dirty="0" smtClean="0"/>
              <a:t>Region information</a:t>
            </a:r>
          </a:p>
          <a:p>
            <a:pPr marL="701675" lvl="2" indent="-342900">
              <a:buFont typeface="Arial" charset="0"/>
              <a:buChar char="•"/>
            </a:pPr>
            <a:endParaRPr lang="en-US" dirty="0"/>
          </a:p>
          <a:p>
            <a:pPr marL="701675" lvl="2" indent="-342900">
              <a:buFont typeface="Arial" charset="0"/>
              <a:buChar char="•"/>
            </a:pPr>
            <a:endParaRPr lang="en-US" dirty="0" smtClean="0"/>
          </a:p>
        </p:txBody>
      </p:sp>
      <p:grpSp>
        <p:nvGrpSpPr>
          <p:cNvPr id="55" name="Group 54"/>
          <p:cNvGrpSpPr/>
          <p:nvPr/>
        </p:nvGrpSpPr>
        <p:grpSpPr>
          <a:xfrm>
            <a:off x="1709915" y="3371640"/>
            <a:ext cx="5544616" cy="2864083"/>
            <a:chOff x="3059832" y="3206836"/>
            <a:chExt cx="5544616" cy="2864083"/>
          </a:xfrm>
        </p:grpSpPr>
        <p:sp>
          <p:nvSpPr>
            <p:cNvPr id="30" name="Rectangle 29"/>
            <p:cNvSpPr/>
            <p:nvPr/>
          </p:nvSpPr>
          <p:spPr>
            <a:xfrm>
              <a:off x="3491880" y="4047342"/>
              <a:ext cx="1512168" cy="432048"/>
            </a:xfrm>
            <a:prstGeom prst="rect">
              <a:avLst/>
            </a:prstGeom>
            <a:solidFill>
              <a:srgbClr val="F5A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Instrumentation</a:t>
              </a:r>
              <a:endParaRPr lang="en-US" sz="1400" dirty="0">
                <a:solidFill>
                  <a:schemeClr val="tx1"/>
                </a:solidFill>
              </a:endParaRPr>
            </a:p>
          </p:txBody>
        </p:sp>
        <p:sp>
          <p:nvSpPr>
            <p:cNvPr id="32" name="Rectangle 31"/>
            <p:cNvSpPr/>
            <p:nvPr/>
          </p:nvSpPr>
          <p:spPr>
            <a:xfrm>
              <a:off x="3059832" y="3212976"/>
              <a:ext cx="2376264" cy="50925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Source Code</a:t>
              </a:r>
            </a:p>
            <a:p>
              <a:pPr algn="ctr"/>
              <a:r>
                <a:rPr lang="en-US" sz="1400" dirty="0" smtClean="0">
                  <a:solidFill>
                    <a:schemeClr val="tx1"/>
                  </a:solidFill>
                </a:rPr>
                <a:t>(To be analyzed)</a:t>
              </a:r>
              <a:endParaRPr lang="en-US" sz="1400" dirty="0">
                <a:solidFill>
                  <a:schemeClr val="tx1"/>
                </a:solidFill>
              </a:endParaRPr>
            </a:p>
          </p:txBody>
        </p:sp>
        <p:sp>
          <p:nvSpPr>
            <p:cNvPr id="33" name="Rectangle 32"/>
            <p:cNvSpPr/>
            <p:nvPr/>
          </p:nvSpPr>
          <p:spPr>
            <a:xfrm>
              <a:off x="6228184" y="3206836"/>
              <a:ext cx="2376264" cy="50925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Instrumentation Library</a:t>
              </a:r>
              <a:endParaRPr lang="en-US" sz="1400" dirty="0">
                <a:solidFill>
                  <a:schemeClr val="tx1"/>
                </a:solidFill>
              </a:endParaRPr>
            </a:p>
          </p:txBody>
        </p:sp>
        <p:sp>
          <p:nvSpPr>
            <p:cNvPr id="34" name="Rectangle 33"/>
            <p:cNvSpPr/>
            <p:nvPr/>
          </p:nvSpPr>
          <p:spPr>
            <a:xfrm>
              <a:off x="6429503" y="4804885"/>
              <a:ext cx="1973625" cy="50925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Linker &amp; Compiler</a:t>
              </a:r>
              <a:endParaRPr lang="en-US" sz="1400" dirty="0">
                <a:solidFill>
                  <a:schemeClr val="tx1"/>
                </a:solidFill>
              </a:endParaRPr>
            </a:p>
          </p:txBody>
        </p:sp>
        <p:cxnSp>
          <p:nvCxnSpPr>
            <p:cNvPr id="36" name="Straight Arrow Connector 35"/>
            <p:cNvCxnSpPr>
              <a:stCxn id="32" idx="2"/>
              <a:endCxn id="30" idx="0"/>
            </p:cNvCxnSpPr>
            <p:nvPr/>
          </p:nvCxnSpPr>
          <p:spPr>
            <a:xfrm>
              <a:off x="4247964" y="3722227"/>
              <a:ext cx="0" cy="3251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59832" y="4804505"/>
              <a:ext cx="2376264" cy="50925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Instrumented Source Code</a:t>
              </a:r>
              <a:endParaRPr lang="en-US" sz="1400" dirty="0">
                <a:solidFill>
                  <a:schemeClr val="tx1"/>
                </a:solidFill>
              </a:endParaRPr>
            </a:p>
          </p:txBody>
        </p:sp>
        <p:cxnSp>
          <p:nvCxnSpPr>
            <p:cNvPr id="45" name="Straight Arrow Connector 44"/>
            <p:cNvCxnSpPr/>
            <p:nvPr/>
          </p:nvCxnSpPr>
          <p:spPr>
            <a:xfrm>
              <a:off x="4254559" y="4479390"/>
              <a:ext cx="0" cy="3251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7416316" y="3716087"/>
              <a:ext cx="0" cy="108879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3"/>
              <a:endCxn id="34" idx="1"/>
            </p:cNvCxnSpPr>
            <p:nvPr/>
          </p:nvCxnSpPr>
          <p:spPr>
            <a:xfrm>
              <a:off x="5436096" y="5059131"/>
              <a:ext cx="993407" cy="38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06257" y="5313756"/>
              <a:ext cx="0" cy="3251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24227" y="5638871"/>
              <a:ext cx="1584176" cy="432048"/>
            </a:xfrm>
            <a:prstGeom prst="rect">
              <a:avLst/>
            </a:prstGeom>
            <a:solidFill>
              <a:srgbClr val="F5A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Executable</a:t>
              </a:r>
              <a:endParaRPr lang="en-US" sz="1400" dirty="0">
                <a:solidFill>
                  <a:schemeClr val="tx1"/>
                </a:solidFill>
              </a:endParaRPr>
            </a:p>
          </p:txBody>
        </p:sp>
      </p:grpSp>
    </p:spTree>
    <p:extLst>
      <p:ext uri="{BB962C8B-B14F-4D97-AF65-F5344CB8AC3E}">
        <p14:creationId xmlns:p14="http://schemas.microsoft.com/office/powerpoint/2010/main" val="14224811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Introduction</a:t>
            </a:r>
            <a:endParaRPr lang="en-US" dirty="0"/>
          </a:p>
          <a:p>
            <a:pPr marL="342900" indent="-342900">
              <a:buFont typeface="Arial" panose="020B0604020202020204" pitchFamily="34" charset="0"/>
              <a:buChar char="•"/>
            </a:pPr>
            <a:r>
              <a:rPr lang="en-US" dirty="0"/>
              <a:t>State of the Art</a:t>
            </a:r>
          </a:p>
          <a:p>
            <a:pPr marL="342900" indent="-342900">
              <a:buFont typeface="Arial" panose="020B0604020202020204" pitchFamily="34" charset="0"/>
              <a:buChar char="•"/>
            </a:pPr>
            <a:r>
              <a:rPr lang="en-US" dirty="0" smtClean="0"/>
              <a:t>Objectives</a:t>
            </a:r>
          </a:p>
          <a:p>
            <a:pPr marL="342900" indent="-342900">
              <a:buFont typeface="Arial" panose="020B0604020202020204" pitchFamily="34" charset="0"/>
              <a:buChar char="•"/>
            </a:pPr>
            <a:r>
              <a:rPr lang="en-US" b="1" dirty="0" smtClean="0"/>
              <a:t>Approach</a:t>
            </a:r>
          </a:p>
          <a:p>
            <a:pPr marL="701675" lvl="2" indent="-342900">
              <a:buFont typeface="Arial" panose="020B0604020202020204" pitchFamily="34" charset="0"/>
              <a:buChar char="•"/>
            </a:pPr>
            <a:r>
              <a:rPr lang="en-US" dirty="0" smtClean="0"/>
              <a:t>Instrumentation</a:t>
            </a:r>
          </a:p>
          <a:p>
            <a:pPr marL="701675" lvl="2" indent="-342900">
              <a:buFont typeface="Arial" panose="020B0604020202020204" pitchFamily="34" charset="0"/>
              <a:buChar char="•"/>
            </a:pPr>
            <a:r>
              <a:rPr lang="en-US" dirty="0" smtClean="0"/>
              <a:t>Profiling and data collection</a:t>
            </a:r>
          </a:p>
          <a:p>
            <a:pPr marL="701675" lvl="2" indent="-342900">
              <a:buFont typeface="Arial" panose="020B0604020202020204" pitchFamily="34" charset="0"/>
              <a:buChar char="•"/>
            </a:pPr>
            <a:r>
              <a:rPr lang="en-US" b="1" dirty="0" smtClean="0"/>
              <a:t>Challenge</a:t>
            </a:r>
          </a:p>
          <a:p>
            <a:pPr marL="701675" lvl="2" indent="-342900">
              <a:buFont typeface="Arial" panose="020B0604020202020204" pitchFamily="34" charset="0"/>
              <a:buChar char="•"/>
            </a:pPr>
            <a:r>
              <a:rPr lang="en-US" dirty="0" smtClean="0"/>
              <a:t>Solution</a:t>
            </a:r>
          </a:p>
          <a:p>
            <a:pPr marL="342900" lvl="1" indent="-342900">
              <a:buFont typeface="Arial" panose="020B0604020202020204" pitchFamily="34" charset="0"/>
              <a:buChar char="•"/>
            </a:pPr>
            <a:r>
              <a:rPr lang="en-US" dirty="0" smtClean="0"/>
              <a:t>Evaluation </a:t>
            </a:r>
          </a:p>
        </p:txBody>
      </p:sp>
    </p:spTree>
    <p:extLst>
      <p:ext uri="{BB962C8B-B14F-4D97-AF65-F5344CB8AC3E}">
        <p14:creationId xmlns:p14="http://schemas.microsoft.com/office/powerpoint/2010/main" val="185936011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01675" marR="0" lvl="2" indent="-34290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Challenge</a:t>
            </a:r>
            <a:endParaRPr lang="en-US" dirty="0"/>
          </a:p>
        </p:txBody>
      </p:sp>
      <p:sp>
        <p:nvSpPr>
          <p:cNvPr id="3" name="Content Placeholder 2"/>
          <p:cNvSpPr>
            <a:spLocks noGrp="1"/>
          </p:cNvSpPr>
          <p:nvPr>
            <p:ph idx="1"/>
          </p:nvPr>
        </p:nvSpPr>
        <p:spPr>
          <a:xfrm>
            <a:off x="360000" y="1620000"/>
            <a:ext cx="8244447" cy="4615723"/>
          </a:xfrm>
        </p:spPr>
        <p:txBody>
          <a:bodyPr/>
          <a:lstStyle/>
          <a:p>
            <a:pPr marL="342900" indent="-342900">
              <a:buFont typeface="Arial" charset="0"/>
              <a:buChar char="•"/>
            </a:pPr>
            <a:r>
              <a:rPr lang="en-US" dirty="0"/>
              <a:t> Runtime and </a:t>
            </a:r>
            <a:r>
              <a:rPr lang="en-US" dirty="0" smtClean="0"/>
              <a:t>memory overhead</a:t>
            </a:r>
          </a:p>
          <a:p>
            <a:pPr marL="701675" lvl="2" indent="-342900">
              <a:buFont typeface="Arial" charset="0"/>
              <a:buChar char="•"/>
            </a:pPr>
            <a:r>
              <a:rPr lang="de-DE" dirty="0" err="1" smtClean="0"/>
              <a:t>Highly</a:t>
            </a:r>
            <a:r>
              <a:rPr lang="de-DE" dirty="0" smtClean="0"/>
              <a:t> </a:t>
            </a:r>
            <a:r>
              <a:rPr lang="de-DE" dirty="0" err="1" smtClean="0"/>
              <a:t>frequent</a:t>
            </a:r>
            <a:r>
              <a:rPr lang="de-DE" dirty="0" smtClean="0"/>
              <a:t> </a:t>
            </a:r>
            <a:r>
              <a:rPr lang="de-DE" dirty="0" err="1" smtClean="0"/>
              <a:t>communications</a:t>
            </a:r>
            <a:endParaRPr lang="de-DE" dirty="0" smtClean="0"/>
          </a:p>
          <a:p>
            <a:pPr marL="701675" lvl="2" indent="-342900">
              <a:buFont typeface="Arial" charset="0"/>
              <a:buChar char="•"/>
            </a:pPr>
            <a:r>
              <a:rPr lang="en-US" dirty="0"/>
              <a:t>Size of extracted information becomes bigger during profiling</a:t>
            </a:r>
          </a:p>
          <a:p>
            <a:pPr marL="701675" lvl="2" indent="-342900">
              <a:buFont typeface="Arial" charset="0"/>
              <a:buChar char="•"/>
            </a:pPr>
            <a:endParaRPr lang="en-US" dirty="0" smtClean="0"/>
          </a:p>
          <a:p>
            <a:pPr marL="342900" lvl="1"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smtClean="0"/>
          </a:p>
          <a:p>
            <a:pPr marL="342900" lvl="1" indent="-342900">
              <a:buFont typeface="Arial" charset="0"/>
              <a:buChar char="•"/>
            </a:pPr>
            <a:endParaRPr lang="de-DE" dirty="0" smtClean="0"/>
          </a:p>
          <a:p>
            <a:pPr marL="342900" indent="-342900">
              <a:buFont typeface="Arial" charset="0"/>
              <a:buChar char="•"/>
            </a:pPr>
            <a:endParaRPr lang="de-DE" dirty="0"/>
          </a:p>
          <a:p>
            <a:pPr marL="342900" indent="-342900">
              <a:buFont typeface="Arial" charset="0"/>
              <a:buChar char="•"/>
            </a:pPr>
            <a:endParaRPr lang="en-US" dirty="0" smtClean="0"/>
          </a:p>
        </p:txBody>
      </p:sp>
      <p:grpSp>
        <p:nvGrpSpPr>
          <p:cNvPr id="57" name="Group 56"/>
          <p:cNvGrpSpPr/>
          <p:nvPr/>
        </p:nvGrpSpPr>
        <p:grpSpPr>
          <a:xfrm>
            <a:off x="5608974" y="3313561"/>
            <a:ext cx="3076634" cy="2897060"/>
            <a:chOff x="640422" y="3313561"/>
            <a:chExt cx="3076634" cy="2897060"/>
          </a:xfrm>
        </p:grpSpPr>
        <p:grpSp>
          <p:nvGrpSpPr>
            <p:cNvPr id="50" name="Group 49"/>
            <p:cNvGrpSpPr/>
            <p:nvPr/>
          </p:nvGrpSpPr>
          <p:grpSpPr>
            <a:xfrm>
              <a:off x="899592" y="3747853"/>
              <a:ext cx="2560832" cy="2462768"/>
              <a:chOff x="2835289" y="3650264"/>
              <a:chExt cx="2560832" cy="2462768"/>
            </a:xfrm>
          </p:grpSpPr>
          <p:grpSp>
            <p:nvGrpSpPr>
              <p:cNvPr id="8" name="Group 7"/>
              <p:cNvGrpSpPr/>
              <p:nvPr/>
            </p:nvGrpSpPr>
            <p:grpSpPr>
              <a:xfrm>
                <a:off x="2835289" y="3680563"/>
                <a:ext cx="216024" cy="2432469"/>
                <a:chOff x="7666085" y="4581128"/>
                <a:chExt cx="74267" cy="1710539"/>
              </a:xfrm>
            </p:grpSpPr>
            <p:sp>
              <p:nvSpPr>
                <p:cNvPr id="9" name="Freeform 8"/>
                <p:cNvSpPr/>
                <p:nvPr/>
              </p:nvSpPr>
              <p:spPr>
                <a:xfrm>
                  <a:off x="7666085" y="4581128"/>
                  <a:ext cx="74267"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7730212" y="4869160"/>
                  <a:ext cx="348" cy="1422507"/>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006424" y="3655457"/>
                <a:ext cx="216024" cy="2457573"/>
                <a:chOff x="7666085" y="4581128"/>
                <a:chExt cx="74267" cy="1728193"/>
              </a:xfrm>
            </p:grpSpPr>
            <p:sp>
              <p:nvSpPr>
                <p:cNvPr id="18" name="Freeform 17"/>
                <p:cNvSpPr/>
                <p:nvPr/>
              </p:nvSpPr>
              <p:spPr>
                <a:xfrm>
                  <a:off x="7666085" y="4581128"/>
                  <a:ext cx="74267"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7730212" y="4869160"/>
                  <a:ext cx="181" cy="1440161"/>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177559" y="3650264"/>
                <a:ext cx="216024" cy="2462767"/>
                <a:chOff x="7666085" y="4581128"/>
                <a:chExt cx="74267" cy="1731845"/>
              </a:xfrm>
            </p:grpSpPr>
            <p:sp>
              <p:nvSpPr>
                <p:cNvPr id="21" name="Freeform 20"/>
                <p:cNvSpPr/>
                <p:nvPr/>
              </p:nvSpPr>
              <p:spPr>
                <a:xfrm>
                  <a:off x="7666085" y="4581128"/>
                  <a:ext cx="74267"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7729169" y="4869160"/>
                  <a:ext cx="1043" cy="1443813"/>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p:nvPr/>
            </p:nvCxnSpPr>
            <p:spPr>
              <a:xfrm flipH="1">
                <a:off x="4192953" y="4221088"/>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212729" y="4490778"/>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217158" y="4637271"/>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019392" y="4936450"/>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003431" y="4195591"/>
                <a:ext cx="1188309" cy="89825"/>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028849" y="4416586"/>
                <a:ext cx="1188309" cy="89825"/>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207700" y="4856013"/>
                <a:ext cx="1188309" cy="89825"/>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207812" y="5025861"/>
                <a:ext cx="1188309" cy="89825"/>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189919" y="5204702"/>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3042606" y="5149832"/>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019391" y="5441205"/>
                <a:ext cx="1188309" cy="89825"/>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204141" y="5436280"/>
                <a:ext cx="1188309" cy="89825"/>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041594" y="5606709"/>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193198" y="5650040"/>
                <a:ext cx="1171135" cy="15814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640422" y="3316549"/>
              <a:ext cx="792088" cy="461665"/>
            </a:xfrm>
            <a:prstGeom prst="rect">
              <a:avLst/>
            </a:prstGeom>
            <a:noFill/>
          </p:spPr>
          <p:txBody>
            <a:bodyPr wrap="square" rtlCol="0">
              <a:spAutoFit/>
            </a:bodyPr>
            <a:lstStyle/>
            <a:p>
              <a:pPr algn="ctr"/>
              <a:r>
                <a:rPr lang="en-US" sz="1200" dirty="0" smtClean="0">
                  <a:solidFill>
                    <a:schemeClr val="accent5">
                      <a:lumMod val="25000"/>
                    </a:schemeClr>
                  </a:solidFill>
                </a:rPr>
                <a:t>Thread 1</a:t>
              </a:r>
            </a:p>
            <a:p>
              <a:pPr algn="ctr"/>
              <a:r>
                <a:rPr lang="en-US" sz="1200" dirty="0" smtClean="0">
                  <a:solidFill>
                    <a:schemeClr val="accent5">
                      <a:lumMod val="25000"/>
                    </a:schemeClr>
                  </a:solidFill>
                </a:rPr>
                <a:t>Core 1</a:t>
              </a:r>
              <a:endParaRPr lang="en-US" sz="1200" dirty="0">
                <a:solidFill>
                  <a:schemeClr val="accent5">
                    <a:lumMod val="25000"/>
                  </a:schemeClr>
                </a:solidFill>
              </a:endParaRPr>
            </a:p>
          </p:txBody>
        </p:sp>
        <p:sp>
          <p:nvSpPr>
            <p:cNvPr id="52" name="TextBox 51"/>
            <p:cNvSpPr txBox="1"/>
            <p:nvPr/>
          </p:nvSpPr>
          <p:spPr>
            <a:xfrm>
              <a:off x="1782695" y="3313561"/>
              <a:ext cx="792088" cy="461665"/>
            </a:xfrm>
            <a:prstGeom prst="rect">
              <a:avLst/>
            </a:prstGeom>
            <a:noFill/>
          </p:spPr>
          <p:txBody>
            <a:bodyPr wrap="square" rtlCol="0">
              <a:spAutoFit/>
            </a:bodyPr>
            <a:lstStyle/>
            <a:p>
              <a:pPr algn="ctr"/>
              <a:r>
                <a:rPr lang="en-US" sz="1200" dirty="0" smtClean="0">
                  <a:solidFill>
                    <a:schemeClr val="accent5">
                      <a:lumMod val="25000"/>
                    </a:schemeClr>
                  </a:solidFill>
                </a:rPr>
                <a:t>Thread 2</a:t>
              </a:r>
            </a:p>
            <a:p>
              <a:pPr algn="ctr"/>
              <a:r>
                <a:rPr lang="en-US" sz="1200" dirty="0" smtClean="0">
                  <a:solidFill>
                    <a:schemeClr val="accent5">
                      <a:lumMod val="25000"/>
                    </a:schemeClr>
                  </a:solidFill>
                </a:rPr>
                <a:t>Core 2</a:t>
              </a:r>
              <a:endParaRPr lang="en-US" sz="1200" dirty="0">
                <a:solidFill>
                  <a:schemeClr val="accent5">
                    <a:lumMod val="25000"/>
                  </a:schemeClr>
                </a:solidFill>
              </a:endParaRPr>
            </a:p>
          </p:txBody>
        </p:sp>
        <p:sp>
          <p:nvSpPr>
            <p:cNvPr id="53" name="TextBox 52"/>
            <p:cNvSpPr txBox="1"/>
            <p:nvPr/>
          </p:nvSpPr>
          <p:spPr>
            <a:xfrm>
              <a:off x="2924968" y="3315939"/>
              <a:ext cx="792088" cy="461665"/>
            </a:xfrm>
            <a:prstGeom prst="rect">
              <a:avLst/>
            </a:prstGeom>
            <a:noFill/>
          </p:spPr>
          <p:txBody>
            <a:bodyPr wrap="square" rtlCol="0">
              <a:spAutoFit/>
            </a:bodyPr>
            <a:lstStyle/>
            <a:p>
              <a:pPr algn="ctr"/>
              <a:r>
                <a:rPr lang="en-US" sz="1200" dirty="0" smtClean="0">
                  <a:solidFill>
                    <a:schemeClr val="accent5">
                      <a:lumMod val="25000"/>
                    </a:schemeClr>
                  </a:solidFill>
                </a:rPr>
                <a:t>Thread 3</a:t>
              </a:r>
            </a:p>
            <a:p>
              <a:pPr algn="ctr"/>
              <a:r>
                <a:rPr lang="en-US" sz="1200" dirty="0" smtClean="0">
                  <a:solidFill>
                    <a:schemeClr val="accent5">
                      <a:lumMod val="25000"/>
                    </a:schemeClr>
                  </a:solidFill>
                </a:rPr>
                <a:t>Core 3</a:t>
              </a:r>
              <a:endParaRPr lang="en-US" sz="1200" dirty="0">
                <a:solidFill>
                  <a:schemeClr val="accent5">
                    <a:lumMod val="25000"/>
                  </a:schemeClr>
                </a:solidFill>
              </a:endParaRPr>
            </a:p>
          </p:txBody>
        </p:sp>
      </p:grpSp>
      <p:grpSp>
        <p:nvGrpSpPr>
          <p:cNvPr id="58" name="Group 57"/>
          <p:cNvGrpSpPr/>
          <p:nvPr/>
        </p:nvGrpSpPr>
        <p:grpSpPr>
          <a:xfrm>
            <a:off x="661091" y="3750307"/>
            <a:ext cx="4176464" cy="2160240"/>
            <a:chOff x="3781982" y="2204864"/>
            <a:chExt cx="4592109" cy="2160240"/>
          </a:xfrm>
        </p:grpSpPr>
        <p:grpSp>
          <p:nvGrpSpPr>
            <p:cNvPr id="59" name="Group 58"/>
            <p:cNvGrpSpPr/>
            <p:nvPr/>
          </p:nvGrpSpPr>
          <p:grpSpPr>
            <a:xfrm>
              <a:off x="4098680" y="2204864"/>
              <a:ext cx="4275411" cy="2160240"/>
              <a:chOff x="3738640" y="2204864"/>
              <a:chExt cx="4275411" cy="2160240"/>
            </a:xfrm>
          </p:grpSpPr>
          <p:grpSp>
            <p:nvGrpSpPr>
              <p:cNvPr id="61" name="Group 60"/>
              <p:cNvGrpSpPr/>
              <p:nvPr/>
            </p:nvGrpSpPr>
            <p:grpSpPr>
              <a:xfrm>
                <a:off x="3738640" y="2204864"/>
                <a:ext cx="4275411" cy="2160240"/>
                <a:chOff x="1683858" y="2821732"/>
                <a:chExt cx="5667329" cy="3384376"/>
              </a:xfrm>
            </p:grpSpPr>
            <p:grpSp>
              <p:nvGrpSpPr>
                <p:cNvPr id="64" name="Group 63"/>
                <p:cNvGrpSpPr/>
                <p:nvPr/>
              </p:nvGrpSpPr>
              <p:grpSpPr>
                <a:xfrm>
                  <a:off x="1683858" y="2821732"/>
                  <a:ext cx="5667329" cy="3384376"/>
                  <a:chOff x="494969" y="2812131"/>
                  <a:chExt cx="5667329" cy="3096344"/>
                </a:xfrm>
              </p:grpSpPr>
              <p:sp>
                <p:nvSpPr>
                  <p:cNvPr id="69" name="Rounded Rectangle 68"/>
                  <p:cNvSpPr/>
                  <p:nvPr/>
                </p:nvSpPr>
                <p:spPr>
                  <a:xfrm>
                    <a:off x="494969" y="2812131"/>
                    <a:ext cx="5667329" cy="3096344"/>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827584" y="3027189"/>
                    <a:ext cx="2448272" cy="2053399"/>
                    <a:chOff x="6131218" y="3068960"/>
                    <a:chExt cx="2448272" cy="2053399"/>
                  </a:xfrm>
                </p:grpSpPr>
                <p:sp>
                  <p:nvSpPr>
                    <p:cNvPr id="81" name="Rectangle 80"/>
                    <p:cNvSpPr/>
                    <p:nvPr/>
                  </p:nvSpPr>
                  <p:spPr>
                    <a:xfrm>
                      <a:off x="6131218" y="3068960"/>
                      <a:ext cx="2448272" cy="20533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89008"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1</a:t>
                      </a:r>
                      <a:endParaRPr lang="en-US" sz="1000" dirty="0"/>
                    </a:p>
                  </p:txBody>
                </p:sp>
                <p:sp>
                  <p:nvSpPr>
                    <p:cNvPr id="83" name="Oval 82"/>
                    <p:cNvSpPr/>
                    <p:nvPr/>
                  </p:nvSpPr>
                  <p:spPr>
                    <a:xfrm>
                      <a:off x="7488093"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2</a:t>
                      </a:r>
                      <a:endParaRPr lang="en-US" sz="1000" dirty="0"/>
                    </a:p>
                  </p:txBody>
                </p:sp>
                <p:sp>
                  <p:nvSpPr>
                    <p:cNvPr id="84" name="Rectangle 83"/>
                    <p:cNvSpPr/>
                    <p:nvPr/>
                  </p:nvSpPr>
                  <p:spPr>
                    <a:xfrm>
                      <a:off x="6189008"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85" name="Rectangle 84"/>
                    <p:cNvSpPr/>
                    <p:nvPr/>
                  </p:nvSpPr>
                  <p:spPr>
                    <a:xfrm>
                      <a:off x="7482290"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86" name="Freeform 85"/>
                    <p:cNvSpPr/>
                    <p:nvPr/>
                  </p:nvSpPr>
                  <p:spPr>
                    <a:xfrm>
                      <a:off x="6500723"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6662625"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6833521" y="3182740"/>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8063687" y="3197160"/>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3401683" y="3027189"/>
                    <a:ext cx="2448272" cy="2053399"/>
                    <a:chOff x="6131218" y="3068960"/>
                    <a:chExt cx="2448272" cy="2053399"/>
                  </a:xfrm>
                </p:grpSpPr>
                <p:sp>
                  <p:nvSpPr>
                    <p:cNvPr id="72" name="Rectangle 71"/>
                    <p:cNvSpPr/>
                    <p:nvPr/>
                  </p:nvSpPr>
                  <p:spPr>
                    <a:xfrm>
                      <a:off x="6131218" y="3068960"/>
                      <a:ext cx="2448272" cy="20533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189008"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3</a:t>
                      </a:r>
                      <a:endParaRPr lang="en-US" sz="1000" dirty="0"/>
                    </a:p>
                  </p:txBody>
                </p:sp>
                <p:sp>
                  <p:nvSpPr>
                    <p:cNvPr id="74" name="Oval 73"/>
                    <p:cNvSpPr/>
                    <p:nvPr/>
                  </p:nvSpPr>
                  <p:spPr>
                    <a:xfrm>
                      <a:off x="7488093" y="3507100"/>
                      <a:ext cx="1008112" cy="888112"/>
                    </a:xfrm>
                    <a:prstGeom prst="ellipse">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Core 4</a:t>
                      </a:r>
                      <a:endParaRPr lang="en-US" sz="1000" dirty="0"/>
                    </a:p>
                  </p:txBody>
                </p:sp>
                <p:sp>
                  <p:nvSpPr>
                    <p:cNvPr id="75" name="Rectangle 74"/>
                    <p:cNvSpPr/>
                    <p:nvPr/>
                  </p:nvSpPr>
                  <p:spPr>
                    <a:xfrm>
                      <a:off x="6189008"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76" name="Rectangle 75"/>
                    <p:cNvSpPr/>
                    <p:nvPr/>
                  </p:nvSpPr>
                  <p:spPr>
                    <a:xfrm>
                      <a:off x="7482290" y="4411960"/>
                      <a:ext cx="1008112" cy="288032"/>
                    </a:xfrm>
                    <a:prstGeom prst="rect">
                      <a:avLst/>
                    </a:prstGeom>
                    <a:solidFill>
                      <a:schemeClr val="accent4">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L1 Cache</a:t>
                      </a:r>
                      <a:endParaRPr lang="en-US" sz="800" dirty="0"/>
                    </a:p>
                  </p:txBody>
                </p:sp>
                <p:sp>
                  <p:nvSpPr>
                    <p:cNvPr id="77" name="Freeform 76"/>
                    <p:cNvSpPr/>
                    <p:nvPr/>
                  </p:nvSpPr>
                  <p:spPr>
                    <a:xfrm>
                      <a:off x="6500723"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6662625" y="318273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7755281" y="320369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7970385" y="3203699"/>
                      <a:ext cx="108243" cy="434340"/>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5" name="Rectangle 64"/>
                <p:cNvSpPr/>
                <p:nvPr/>
              </p:nvSpPr>
              <p:spPr>
                <a:xfrm>
                  <a:off x="4648362" y="4905698"/>
                  <a:ext cx="2301394" cy="288032"/>
                </a:xfrm>
                <a:prstGeom prst="rect">
                  <a:avLst/>
                </a:prstGeom>
                <a:solidFill>
                  <a:srgbClr val="E3AE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L2 Cache</a:t>
                  </a:r>
                </a:p>
              </p:txBody>
            </p:sp>
            <p:sp>
              <p:nvSpPr>
                <p:cNvPr id="66" name="Rectangle 65"/>
                <p:cNvSpPr/>
                <p:nvPr/>
              </p:nvSpPr>
              <p:spPr>
                <a:xfrm>
                  <a:off x="2074263" y="4899394"/>
                  <a:ext cx="2301394" cy="288032"/>
                </a:xfrm>
                <a:prstGeom prst="rect">
                  <a:avLst/>
                </a:prstGeom>
                <a:solidFill>
                  <a:srgbClr val="E3AE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L2 Cache</a:t>
                  </a:r>
                  <a:endParaRPr lang="en-US" sz="1000" dirty="0"/>
                </a:p>
              </p:txBody>
            </p:sp>
            <p:sp>
              <p:nvSpPr>
                <p:cNvPr id="67" name="Rectangle 66"/>
                <p:cNvSpPr/>
                <p:nvPr/>
              </p:nvSpPr>
              <p:spPr>
                <a:xfrm>
                  <a:off x="2016472" y="5367710"/>
                  <a:ext cx="5022371" cy="288032"/>
                </a:xfrm>
                <a:prstGeom prst="rect">
                  <a:avLst/>
                </a:prstGeom>
                <a:solidFill>
                  <a:srgbClr val="F5A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L3 Cache</a:t>
                  </a:r>
                  <a:endParaRPr lang="en-US" sz="1000" dirty="0"/>
                </a:p>
              </p:txBody>
            </p:sp>
            <p:sp>
              <p:nvSpPr>
                <p:cNvPr id="68" name="Rectangle 67"/>
                <p:cNvSpPr/>
                <p:nvPr/>
              </p:nvSpPr>
              <p:spPr>
                <a:xfrm>
                  <a:off x="2016472" y="5740111"/>
                  <a:ext cx="5022371" cy="288032"/>
                </a:xfrm>
                <a:prstGeom prst="rect">
                  <a:avLst/>
                </a:prstGeom>
                <a:solidFill>
                  <a:srgbClr val="E9503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Main Memory</a:t>
                  </a:r>
                  <a:endParaRPr lang="en-US" sz="1000" dirty="0"/>
                </a:p>
              </p:txBody>
            </p:sp>
          </p:grpSp>
          <p:sp>
            <p:nvSpPr>
              <p:cNvPr id="62" name="Freeform 61"/>
              <p:cNvSpPr/>
              <p:nvPr/>
            </p:nvSpPr>
            <p:spPr>
              <a:xfrm>
                <a:off x="7438869" y="2455216"/>
                <a:ext cx="81658"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7025227" y="2444346"/>
                <a:ext cx="81658" cy="303028"/>
              </a:xfrm>
              <a:custGeom>
                <a:avLst/>
                <a:gdLst>
                  <a:gd name="connsiteX0" fmla="*/ 121995 w 167760"/>
                  <a:gd name="connsiteY0" fmla="*/ 0 h 807720"/>
                  <a:gd name="connsiteX1" fmla="*/ 75 w 167760"/>
                  <a:gd name="connsiteY1" fmla="*/ 175260 h 807720"/>
                  <a:gd name="connsiteX2" fmla="*/ 137235 w 167760"/>
                  <a:gd name="connsiteY2" fmla="*/ 304800 h 807720"/>
                  <a:gd name="connsiteX3" fmla="*/ 45795 w 167760"/>
                  <a:gd name="connsiteY3" fmla="*/ 434340 h 807720"/>
                  <a:gd name="connsiteX4" fmla="*/ 167715 w 167760"/>
                  <a:gd name="connsiteY4" fmla="*/ 556260 h 807720"/>
                  <a:gd name="connsiteX5" fmla="*/ 61035 w 167760"/>
                  <a:gd name="connsiteY5" fmla="*/ 731520 h 807720"/>
                  <a:gd name="connsiteX6" fmla="*/ 144855 w 167760"/>
                  <a:gd name="connsiteY6" fmla="*/ 807720 h 8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60" h="807720">
                    <a:moveTo>
                      <a:pt x="121995" y="0"/>
                    </a:moveTo>
                    <a:cubicBezTo>
                      <a:pt x="59765" y="62230"/>
                      <a:pt x="-2465" y="124460"/>
                      <a:pt x="75" y="175260"/>
                    </a:cubicBezTo>
                    <a:cubicBezTo>
                      <a:pt x="2615" y="226060"/>
                      <a:pt x="129615" y="261620"/>
                      <a:pt x="137235" y="304800"/>
                    </a:cubicBezTo>
                    <a:cubicBezTo>
                      <a:pt x="144855" y="347980"/>
                      <a:pt x="40715" y="392430"/>
                      <a:pt x="45795" y="434340"/>
                    </a:cubicBezTo>
                    <a:cubicBezTo>
                      <a:pt x="50875" y="476250"/>
                      <a:pt x="165175" y="506730"/>
                      <a:pt x="167715" y="556260"/>
                    </a:cubicBezTo>
                    <a:cubicBezTo>
                      <a:pt x="170255" y="605790"/>
                      <a:pt x="64845" y="689610"/>
                      <a:pt x="61035" y="731520"/>
                    </a:cubicBezTo>
                    <a:cubicBezTo>
                      <a:pt x="57225" y="773430"/>
                      <a:pt x="125805" y="795020"/>
                      <a:pt x="144855" y="8077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Pentagon 59"/>
            <p:cNvSpPr/>
            <p:nvPr/>
          </p:nvSpPr>
          <p:spPr>
            <a:xfrm>
              <a:off x="3781982" y="2367783"/>
              <a:ext cx="846374" cy="250352"/>
            </a:xfrm>
            <a:prstGeom prst="homePlate">
              <a:avLst/>
            </a:prstGeom>
            <a:solidFill>
              <a:srgbClr val="E9503E"/>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Threads</a:t>
              </a:r>
              <a:endParaRPr lang="en-US" sz="1000" dirty="0"/>
            </a:p>
          </p:txBody>
        </p:sp>
      </p:grpSp>
      <p:sp>
        <p:nvSpPr>
          <p:cNvPr id="94" name="TextBox 93"/>
          <p:cNvSpPr txBox="1"/>
          <p:nvPr/>
        </p:nvSpPr>
        <p:spPr>
          <a:xfrm>
            <a:off x="7291597" y="6060721"/>
            <a:ext cx="539553" cy="276999"/>
          </a:xfrm>
          <a:prstGeom prst="rect">
            <a:avLst/>
          </a:prstGeom>
          <a:noFill/>
        </p:spPr>
        <p:txBody>
          <a:bodyPr wrap="square" rtlCol="0">
            <a:spAutoFit/>
          </a:bodyPr>
          <a:lstStyle/>
          <a:p>
            <a:r>
              <a:rPr lang="en-US" sz="1200" dirty="0" smtClean="0"/>
              <a:t>Time</a:t>
            </a:r>
            <a:endParaRPr lang="en-US" sz="1200" dirty="0"/>
          </a:p>
        </p:txBody>
      </p:sp>
      <p:cxnSp>
        <p:nvCxnSpPr>
          <p:cNvPr id="96" name="Straight Arrow Connector 95"/>
          <p:cNvCxnSpPr/>
          <p:nvPr/>
        </p:nvCxnSpPr>
        <p:spPr>
          <a:xfrm flipV="1">
            <a:off x="4427984" y="3979728"/>
            <a:ext cx="1440160" cy="2093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2852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Introduction</a:t>
            </a:r>
          </a:p>
          <a:p>
            <a:pPr marL="342900" indent="-342900">
              <a:buFont typeface="Arial" panose="020B0604020202020204" pitchFamily="34" charset="0"/>
              <a:buChar char="•"/>
            </a:pPr>
            <a:r>
              <a:rPr lang="en-US" dirty="0" smtClean="0"/>
              <a:t>Objectives</a:t>
            </a:r>
          </a:p>
          <a:p>
            <a:pPr marL="342900" indent="-342900">
              <a:buFont typeface="Arial" panose="020B0604020202020204" pitchFamily="34" charset="0"/>
              <a:buChar char="•"/>
            </a:pPr>
            <a:r>
              <a:rPr lang="en-US" b="1" dirty="0" smtClean="0"/>
              <a:t>Approach</a:t>
            </a:r>
          </a:p>
          <a:p>
            <a:pPr marL="701675" lvl="2" indent="-342900">
              <a:buFont typeface="Arial" panose="020B0604020202020204" pitchFamily="34" charset="0"/>
              <a:buChar char="•"/>
            </a:pPr>
            <a:r>
              <a:rPr lang="en-US" dirty="0" smtClean="0"/>
              <a:t>Instrumentation</a:t>
            </a:r>
          </a:p>
          <a:p>
            <a:pPr marL="701675" lvl="2" indent="-342900">
              <a:buFont typeface="Arial" panose="020B0604020202020204" pitchFamily="34" charset="0"/>
              <a:buChar char="•"/>
            </a:pPr>
            <a:r>
              <a:rPr lang="en-US" dirty="0" smtClean="0"/>
              <a:t>Profiling</a:t>
            </a:r>
          </a:p>
          <a:p>
            <a:pPr marL="701675" lvl="2" indent="-342900">
              <a:buFont typeface="Arial" panose="020B0604020202020204" pitchFamily="34" charset="0"/>
              <a:buChar char="•"/>
            </a:pPr>
            <a:r>
              <a:rPr lang="en-US" dirty="0" smtClean="0"/>
              <a:t>Challenge</a:t>
            </a:r>
          </a:p>
          <a:p>
            <a:pPr marL="701675" lvl="2" indent="-342900">
              <a:buFont typeface="Arial" panose="020B0604020202020204" pitchFamily="34" charset="0"/>
              <a:buChar char="•"/>
            </a:pPr>
            <a:r>
              <a:rPr lang="en-US" b="1" dirty="0" smtClean="0"/>
              <a:t>Proposed Solution</a:t>
            </a:r>
          </a:p>
          <a:p>
            <a:pPr marL="342900" lvl="1" indent="-342900">
              <a:buFont typeface="Arial" panose="020B0604020202020204" pitchFamily="34" charset="0"/>
              <a:buChar char="•"/>
            </a:pPr>
            <a:r>
              <a:rPr lang="en-US" dirty="0" smtClean="0"/>
              <a:t>Evaluation </a:t>
            </a:r>
          </a:p>
          <a:p>
            <a:pPr marL="342900" indent="-342900">
              <a:buFont typeface="Arial" panose="020B0604020202020204" pitchFamily="34" charset="0"/>
              <a:buChar char="•"/>
            </a:pPr>
            <a:r>
              <a:rPr lang="en-US" dirty="0" smtClean="0"/>
              <a:t>Summary</a:t>
            </a:r>
            <a:endParaRPr lang="en-US" dirty="0"/>
          </a:p>
        </p:txBody>
      </p:sp>
    </p:spTree>
    <p:extLst>
      <p:ext uri="{BB962C8B-B14F-4D97-AF65-F5344CB8AC3E}">
        <p14:creationId xmlns:p14="http://schemas.microsoft.com/office/powerpoint/2010/main" val="167824635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01675" marR="0" lvl="2" indent="-34290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Proposed Solution</a:t>
            </a:r>
            <a:endParaRPr lang="en-US" dirty="0"/>
          </a:p>
        </p:txBody>
      </p:sp>
      <p:sp>
        <p:nvSpPr>
          <p:cNvPr id="3" name="Content Placeholder 2"/>
          <p:cNvSpPr>
            <a:spLocks noGrp="1"/>
          </p:cNvSpPr>
          <p:nvPr>
            <p:ph idx="1"/>
          </p:nvPr>
        </p:nvSpPr>
        <p:spPr>
          <a:xfrm>
            <a:off x="360000" y="1620000"/>
            <a:ext cx="8244447" cy="4615723"/>
          </a:xfrm>
        </p:spPr>
        <p:txBody>
          <a:bodyPr/>
          <a:lstStyle/>
          <a:p>
            <a:pPr marL="342900" lvl="1" indent="-342900">
              <a:buFont typeface="Arial" charset="0"/>
              <a:buChar char="•"/>
            </a:pPr>
            <a:r>
              <a:rPr lang="en-US" dirty="0" smtClean="0"/>
              <a:t>Time </a:t>
            </a:r>
            <a:r>
              <a:rPr lang="en-US" dirty="0"/>
              <a:t>series generation at run-time using regression </a:t>
            </a:r>
            <a:r>
              <a:rPr lang="en-US" dirty="0" smtClean="0"/>
              <a:t>analysis</a:t>
            </a:r>
          </a:p>
          <a:p>
            <a:pPr marL="701675" lvl="2" indent="-342900">
              <a:buFont typeface="Arial" charset="0"/>
              <a:buChar char="•"/>
            </a:pPr>
            <a:r>
              <a:rPr lang="en-US" dirty="0" smtClean="0"/>
              <a:t>Tentatively applicable</a:t>
            </a:r>
          </a:p>
          <a:p>
            <a:pPr marL="701675" lvl="2" indent="-342900">
              <a:buFont typeface="Arial" charset="0"/>
              <a:buChar char="•"/>
            </a:pPr>
            <a:r>
              <a:rPr lang="en-US" dirty="0"/>
              <a:t>E</a:t>
            </a:r>
            <a:r>
              <a:rPr lang="en-US" dirty="0" smtClean="0"/>
              <a:t>xample</a:t>
            </a:r>
          </a:p>
          <a:p>
            <a:pPr marL="881062" lvl="3" indent="-342900">
              <a:buFont typeface="Arial" charset="0"/>
              <a:buChar char="•"/>
            </a:pPr>
            <a:r>
              <a:rPr lang="en-US" dirty="0" err="1" smtClean="0"/>
              <a:t>Comm</a:t>
            </a:r>
            <a:r>
              <a:rPr lang="en-US" dirty="0" smtClean="0"/>
              <a:t>(t)=2t</a:t>
            </a:r>
          </a:p>
          <a:p>
            <a:pPr marL="881062" lvl="3" indent="-342900">
              <a:buFont typeface="Arial" charset="0"/>
              <a:buChar char="•"/>
            </a:pPr>
            <a:endParaRPr lang="en-US" dirty="0" smtClean="0"/>
          </a:p>
          <a:p>
            <a:pPr marL="342900" lvl="1" indent="-342900">
              <a:buFont typeface="Arial" charset="0"/>
              <a:buChar char="•"/>
              <a:tabLst>
                <a:tab pos="4837113" algn="l"/>
              </a:tabLst>
            </a:pPr>
            <a:endParaRPr lang="en-US" dirty="0"/>
          </a:p>
          <a:p>
            <a:pPr marL="342900" lvl="1" indent="-342900">
              <a:buFont typeface="Arial" charset="0"/>
              <a:buChar char="•"/>
            </a:pPr>
            <a:r>
              <a:rPr lang="en-US" dirty="0" smtClean="0"/>
              <a:t>Profiling </a:t>
            </a:r>
            <a:r>
              <a:rPr lang="en-US" dirty="0"/>
              <a:t>at certain time </a:t>
            </a:r>
            <a:r>
              <a:rPr lang="en-US" dirty="0" smtClean="0"/>
              <a:t>frames</a:t>
            </a:r>
          </a:p>
        </p:txBody>
      </p:sp>
      <p:grpSp>
        <p:nvGrpSpPr>
          <p:cNvPr id="52" name="Group 51"/>
          <p:cNvGrpSpPr/>
          <p:nvPr/>
        </p:nvGrpSpPr>
        <p:grpSpPr>
          <a:xfrm>
            <a:off x="1115616" y="5632899"/>
            <a:ext cx="6480720" cy="214150"/>
            <a:chOff x="1396733" y="5087058"/>
            <a:chExt cx="6480720" cy="214150"/>
          </a:xfrm>
        </p:grpSpPr>
        <p:cxnSp>
          <p:nvCxnSpPr>
            <p:cNvPr id="10" name="Straight Arrow Connector 9"/>
            <p:cNvCxnSpPr/>
            <p:nvPr/>
          </p:nvCxnSpPr>
          <p:spPr>
            <a:xfrm>
              <a:off x="1396733" y="5237584"/>
              <a:ext cx="6480720" cy="0"/>
            </a:xfrm>
            <a:prstGeom prst="straightConnector1">
              <a:avLst/>
            </a:prstGeom>
            <a:ln w="57150" cap="flat">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396733" y="5157192"/>
              <a:ext cx="194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96733" y="5231081"/>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972797" y="5087065"/>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972797" y="5231080"/>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48861" y="5087064"/>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546921" y="5231079"/>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122985" y="5087063"/>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122985" y="5231078"/>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699049" y="5087062"/>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97109" y="5231077"/>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273173" y="5087061"/>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273173" y="5231076"/>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849237" y="5087060"/>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847297" y="5231075"/>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423361" y="5087059"/>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422391" y="5231075"/>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998455" y="5087059"/>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95544" y="5231074"/>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571608" y="5087058"/>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67726" y="5231074"/>
              <a:ext cx="576064" cy="0"/>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7143790" y="5087058"/>
              <a:ext cx="0" cy="14401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7596336" y="5559017"/>
            <a:ext cx="792088" cy="369332"/>
          </a:xfrm>
          <a:prstGeom prst="rect">
            <a:avLst/>
          </a:prstGeom>
          <a:noFill/>
        </p:spPr>
        <p:txBody>
          <a:bodyPr wrap="square" rtlCol="0">
            <a:spAutoFit/>
          </a:bodyPr>
          <a:lstStyle/>
          <a:p>
            <a:r>
              <a:rPr lang="en-US" dirty="0" smtClean="0">
                <a:solidFill>
                  <a:schemeClr val="accent6">
                    <a:lumMod val="75000"/>
                  </a:schemeClr>
                </a:solidFill>
              </a:rPr>
              <a:t>Time</a:t>
            </a:r>
            <a:endParaRPr lang="en-US" dirty="0">
              <a:solidFill>
                <a:schemeClr val="accent6">
                  <a:lumMod val="75000"/>
                </a:schemeClr>
              </a:solidFill>
            </a:endParaRPr>
          </a:p>
        </p:txBody>
      </p:sp>
      <p:sp>
        <p:nvSpPr>
          <p:cNvPr id="54" name="Frame 53"/>
          <p:cNvSpPr/>
          <p:nvPr/>
        </p:nvSpPr>
        <p:spPr>
          <a:xfrm>
            <a:off x="2267743" y="4816248"/>
            <a:ext cx="569271" cy="936104"/>
          </a:xfrm>
          <a:prstGeom prst="frame">
            <a:avLst/>
          </a:prstGeom>
          <a:solidFill>
            <a:schemeClr val="accent6">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lumMod val="85000"/>
                    <a:lumOff val="15000"/>
                  </a:schemeClr>
                </a:solidFill>
              </a:rPr>
              <a:t>Profile</a:t>
            </a:r>
            <a:endParaRPr lang="en-US" dirty="0">
              <a:solidFill>
                <a:schemeClr val="tx1">
                  <a:lumMod val="85000"/>
                  <a:lumOff val="15000"/>
                </a:schemeClr>
              </a:solidFill>
            </a:endParaRPr>
          </a:p>
        </p:txBody>
      </p:sp>
      <p:sp>
        <p:nvSpPr>
          <p:cNvPr id="55" name="Frame 54"/>
          <p:cNvSpPr/>
          <p:nvPr/>
        </p:nvSpPr>
        <p:spPr>
          <a:xfrm>
            <a:off x="3995456" y="4811031"/>
            <a:ext cx="569271" cy="936104"/>
          </a:xfrm>
          <a:prstGeom prst="frame">
            <a:avLst/>
          </a:prstGeom>
          <a:solidFill>
            <a:schemeClr val="accent6">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lumMod val="85000"/>
                    <a:lumOff val="15000"/>
                  </a:schemeClr>
                </a:solidFill>
              </a:rPr>
              <a:t>Profile</a:t>
            </a:r>
          </a:p>
        </p:txBody>
      </p:sp>
      <p:sp>
        <p:nvSpPr>
          <p:cNvPr id="56" name="Frame 55"/>
          <p:cNvSpPr/>
          <p:nvPr/>
        </p:nvSpPr>
        <p:spPr>
          <a:xfrm>
            <a:off x="5719762" y="4816248"/>
            <a:ext cx="569271" cy="936104"/>
          </a:xfrm>
          <a:prstGeom prst="frame">
            <a:avLst/>
          </a:prstGeom>
          <a:solidFill>
            <a:schemeClr val="accent6">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lumMod val="85000"/>
                    <a:lumOff val="15000"/>
                  </a:schemeClr>
                </a:solidFill>
              </a:rPr>
              <a:t>Profile</a:t>
            </a:r>
          </a:p>
        </p:txBody>
      </p:sp>
      <p:sp>
        <p:nvSpPr>
          <p:cNvPr id="57" name="TextBox 56"/>
          <p:cNvSpPr txBox="1"/>
          <p:nvPr/>
        </p:nvSpPr>
        <p:spPr>
          <a:xfrm>
            <a:off x="971600" y="5863430"/>
            <a:ext cx="288032" cy="369332"/>
          </a:xfrm>
          <a:prstGeom prst="rect">
            <a:avLst/>
          </a:prstGeom>
          <a:noFill/>
        </p:spPr>
        <p:txBody>
          <a:bodyPr wrap="square" rtlCol="0">
            <a:spAutoFit/>
          </a:bodyPr>
          <a:lstStyle/>
          <a:p>
            <a:r>
              <a:rPr lang="en-US" dirty="0" smtClean="0">
                <a:solidFill>
                  <a:schemeClr val="accent6">
                    <a:lumMod val="75000"/>
                  </a:schemeClr>
                </a:solidFill>
              </a:rPr>
              <a:t>0</a:t>
            </a:r>
            <a:endParaRPr lang="en-US" dirty="0">
              <a:solidFill>
                <a:schemeClr val="accent6">
                  <a:lumMod val="75000"/>
                </a:schemeClr>
              </a:solidFill>
            </a:endParaRPr>
          </a:p>
        </p:txBody>
      </p:sp>
      <p:sp>
        <p:nvSpPr>
          <p:cNvPr id="58" name="TextBox 57"/>
          <p:cNvSpPr txBox="1"/>
          <p:nvPr/>
        </p:nvSpPr>
        <p:spPr>
          <a:xfrm>
            <a:off x="2119829" y="5860536"/>
            <a:ext cx="288032" cy="369332"/>
          </a:xfrm>
          <a:prstGeom prst="rect">
            <a:avLst/>
          </a:prstGeom>
          <a:noFill/>
        </p:spPr>
        <p:txBody>
          <a:bodyPr wrap="square" rtlCol="0">
            <a:spAutoFit/>
          </a:bodyPr>
          <a:lstStyle/>
          <a:p>
            <a:r>
              <a:rPr lang="en-US" dirty="0" smtClean="0">
                <a:solidFill>
                  <a:schemeClr val="accent6">
                    <a:lumMod val="75000"/>
                  </a:schemeClr>
                </a:solidFill>
              </a:rPr>
              <a:t>2</a:t>
            </a:r>
            <a:endParaRPr lang="en-US" dirty="0">
              <a:solidFill>
                <a:schemeClr val="accent6">
                  <a:lumMod val="75000"/>
                </a:schemeClr>
              </a:solidFill>
            </a:endParaRPr>
          </a:p>
        </p:txBody>
      </p:sp>
      <p:sp>
        <p:nvSpPr>
          <p:cNvPr id="59" name="TextBox 58"/>
          <p:cNvSpPr txBox="1"/>
          <p:nvPr/>
        </p:nvSpPr>
        <p:spPr>
          <a:xfrm>
            <a:off x="3268058" y="5867980"/>
            <a:ext cx="288032" cy="369332"/>
          </a:xfrm>
          <a:prstGeom prst="rect">
            <a:avLst/>
          </a:prstGeom>
          <a:noFill/>
        </p:spPr>
        <p:txBody>
          <a:bodyPr wrap="square" rtlCol="0">
            <a:spAutoFit/>
          </a:bodyPr>
          <a:lstStyle/>
          <a:p>
            <a:r>
              <a:rPr lang="en-US" dirty="0" smtClean="0">
                <a:solidFill>
                  <a:schemeClr val="accent6">
                    <a:lumMod val="75000"/>
                  </a:schemeClr>
                </a:solidFill>
              </a:rPr>
              <a:t>4</a:t>
            </a:r>
            <a:endParaRPr lang="en-US" dirty="0">
              <a:solidFill>
                <a:schemeClr val="accent6">
                  <a:lumMod val="75000"/>
                </a:schemeClr>
              </a:solidFill>
            </a:endParaRPr>
          </a:p>
        </p:txBody>
      </p:sp>
      <p:sp>
        <p:nvSpPr>
          <p:cNvPr id="60" name="TextBox 59"/>
          <p:cNvSpPr txBox="1"/>
          <p:nvPr/>
        </p:nvSpPr>
        <p:spPr>
          <a:xfrm>
            <a:off x="4420711" y="5867980"/>
            <a:ext cx="288032" cy="369332"/>
          </a:xfrm>
          <a:prstGeom prst="rect">
            <a:avLst/>
          </a:prstGeom>
          <a:noFill/>
        </p:spPr>
        <p:txBody>
          <a:bodyPr wrap="square" rtlCol="0">
            <a:spAutoFit/>
          </a:bodyPr>
          <a:lstStyle/>
          <a:p>
            <a:r>
              <a:rPr lang="en-US" dirty="0" smtClean="0">
                <a:solidFill>
                  <a:schemeClr val="accent6">
                    <a:lumMod val="75000"/>
                  </a:schemeClr>
                </a:solidFill>
              </a:rPr>
              <a:t>6</a:t>
            </a:r>
            <a:endParaRPr lang="en-US" dirty="0">
              <a:solidFill>
                <a:schemeClr val="accent6">
                  <a:lumMod val="75000"/>
                </a:schemeClr>
              </a:solidFill>
            </a:endParaRPr>
          </a:p>
        </p:txBody>
      </p:sp>
      <p:sp>
        <p:nvSpPr>
          <p:cNvPr id="61" name="TextBox 60"/>
          <p:cNvSpPr txBox="1"/>
          <p:nvPr/>
        </p:nvSpPr>
        <p:spPr>
          <a:xfrm>
            <a:off x="5573364" y="5860536"/>
            <a:ext cx="288032" cy="369332"/>
          </a:xfrm>
          <a:prstGeom prst="rect">
            <a:avLst/>
          </a:prstGeom>
          <a:noFill/>
        </p:spPr>
        <p:txBody>
          <a:bodyPr wrap="square" rtlCol="0">
            <a:spAutoFit/>
          </a:bodyPr>
          <a:lstStyle/>
          <a:p>
            <a:r>
              <a:rPr lang="en-US" dirty="0" smtClean="0">
                <a:solidFill>
                  <a:schemeClr val="accent6">
                    <a:lumMod val="75000"/>
                  </a:schemeClr>
                </a:solidFill>
              </a:rPr>
              <a:t>8</a:t>
            </a:r>
            <a:endParaRPr lang="en-US" dirty="0">
              <a:solidFill>
                <a:schemeClr val="accent6">
                  <a:lumMod val="75000"/>
                </a:schemeClr>
              </a:solidFill>
            </a:endParaRPr>
          </a:p>
        </p:txBody>
      </p:sp>
      <p:sp>
        <p:nvSpPr>
          <p:cNvPr id="62" name="TextBox 61"/>
          <p:cNvSpPr txBox="1"/>
          <p:nvPr/>
        </p:nvSpPr>
        <p:spPr>
          <a:xfrm>
            <a:off x="6646633" y="5867980"/>
            <a:ext cx="445647" cy="369332"/>
          </a:xfrm>
          <a:prstGeom prst="rect">
            <a:avLst/>
          </a:prstGeom>
          <a:noFill/>
        </p:spPr>
        <p:txBody>
          <a:bodyPr wrap="square" rtlCol="0">
            <a:spAutoFit/>
          </a:bodyPr>
          <a:lstStyle/>
          <a:p>
            <a:r>
              <a:rPr lang="en-US" smtClean="0">
                <a:solidFill>
                  <a:schemeClr val="accent6">
                    <a:lumMod val="75000"/>
                  </a:schemeClr>
                </a:solidFill>
              </a:rPr>
              <a:t>10</a:t>
            </a:r>
            <a:endParaRPr lang="en-US" dirty="0">
              <a:solidFill>
                <a:schemeClr val="accent6">
                  <a:lumMod val="75000"/>
                </a:schemeClr>
              </a:solidFill>
            </a:endParaRPr>
          </a:p>
        </p:txBody>
      </p:sp>
      <p:grpSp>
        <p:nvGrpSpPr>
          <p:cNvPr id="73" name="Group 72"/>
          <p:cNvGrpSpPr/>
          <p:nvPr/>
        </p:nvGrpSpPr>
        <p:grpSpPr>
          <a:xfrm>
            <a:off x="3779913" y="2060848"/>
            <a:ext cx="4608511" cy="2104338"/>
            <a:chOff x="3707904" y="2116750"/>
            <a:chExt cx="4752527" cy="2176346"/>
          </a:xfrm>
        </p:grpSpPr>
        <p:graphicFrame>
          <p:nvGraphicFramePr>
            <p:cNvPr id="67" name="Chart 66"/>
            <p:cNvGraphicFramePr>
              <a:graphicFrameLocks/>
            </p:cNvGraphicFramePr>
            <p:nvPr>
              <p:extLst>
                <p:ext uri="{D42A27DB-BD31-4B8C-83A1-F6EECF244321}">
                  <p14:modId xmlns:p14="http://schemas.microsoft.com/office/powerpoint/2010/main" val="659166433"/>
                </p:ext>
              </p:extLst>
            </p:nvPr>
          </p:nvGraphicFramePr>
          <p:xfrm>
            <a:off x="3707904" y="2116750"/>
            <a:ext cx="4752527" cy="2176346"/>
          </p:xfrm>
          <a:graphic>
            <a:graphicData uri="http://schemas.openxmlformats.org/drawingml/2006/chart">
              <c:chart xmlns:c="http://schemas.openxmlformats.org/drawingml/2006/chart" xmlns:r="http://schemas.openxmlformats.org/officeDocument/2006/relationships" r:id="rId3"/>
            </a:graphicData>
          </a:graphic>
        </p:graphicFrame>
        <p:cxnSp>
          <p:nvCxnSpPr>
            <p:cNvPr id="69" name="Straight Connector 68"/>
            <p:cNvCxnSpPr/>
            <p:nvPr/>
          </p:nvCxnSpPr>
          <p:spPr>
            <a:xfrm flipV="1">
              <a:off x="4332529" y="2922773"/>
              <a:ext cx="3263807" cy="743526"/>
            </a:xfrm>
            <a:prstGeom prst="line">
              <a:avLst/>
            </a:prstGeom>
            <a:ln w="25400">
              <a:solidFill>
                <a:srgbClr val="FF0000">
                  <a:alpha val="93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98798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repeatCount="0" fill="hold" grpId="0" nodeType="clickEffect">
                                  <p:stCondLst>
                                    <p:cond delay="2000"/>
                                  </p:stCondLst>
                                  <p:childTnLst>
                                    <p:animClr clrSpc="rgb" dir="cw">
                                      <p:cBhvr>
                                        <p:cTn id="6" dur="2000" fill="hold"/>
                                        <p:tgtEl>
                                          <p:spTgt spid="54"/>
                                        </p:tgtEl>
                                        <p:attrNameLst>
                                          <p:attrName>fillcolor</p:attrName>
                                        </p:attrNameLst>
                                      </p:cBhvr>
                                      <p:to>
                                        <a:schemeClr val="folHlink"/>
                                      </p:to>
                                    </p:animClr>
                                    <p:set>
                                      <p:cBhvr>
                                        <p:cTn id="7" dur="2000" fill="hold"/>
                                        <p:tgtEl>
                                          <p:spTgt spid="54"/>
                                        </p:tgtEl>
                                        <p:attrNameLst>
                                          <p:attrName>fill.type</p:attrName>
                                        </p:attrNameLst>
                                      </p:cBhvr>
                                      <p:to>
                                        <p:strVal val="solid"/>
                                      </p:to>
                                    </p:set>
                                    <p:set>
                                      <p:cBhvr>
                                        <p:cTn id="8" dur="2000" fill="hold"/>
                                        <p:tgtEl>
                                          <p:spTgt spid="54"/>
                                        </p:tgtEl>
                                        <p:attrNameLst>
                                          <p:attrName>fill.on</p:attrName>
                                        </p:attrNameLst>
                                      </p:cBhvr>
                                      <p:to>
                                        <p:strVal val="true"/>
                                      </p:to>
                                    </p:set>
                                  </p:childTnLst>
                                </p:cTn>
                              </p:par>
                            </p:childTnLst>
                          </p:cTn>
                        </p:par>
                        <p:par>
                          <p:cTn id="9" fill="hold">
                            <p:stCondLst>
                              <p:cond delay="4000"/>
                            </p:stCondLst>
                            <p:childTnLst>
                              <p:par>
                                <p:cTn id="10" presetID="8" presetClass="emph" presetSubtype="0" fill="hold" grpId="1" nodeType="afterEffect">
                                  <p:stCondLst>
                                    <p:cond delay="0"/>
                                  </p:stCondLst>
                                  <p:childTnLst>
                                    <p:animRot by="10800000">
                                      <p:cBhvr>
                                        <p:cTn id="11" dur="2000" fill="hold"/>
                                        <p:tgtEl>
                                          <p:spTgt spid="54"/>
                                        </p:tgtEl>
                                        <p:attrNameLst>
                                          <p:attrName>r</p:attrName>
                                        </p:attrNameLst>
                                      </p:cBhvr>
                                    </p:animRot>
                                  </p:childTnLst>
                                </p:cTn>
                              </p:par>
                            </p:childTnLst>
                          </p:cTn>
                        </p:par>
                        <p:par>
                          <p:cTn id="12" fill="hold">
                            <p:stCondLst>
                              <p:cond delay="6000"/>
                            </p:stCondLst>
                            <p:childTnLst>
                              <p:par>
                                <p:cTn id="13" presetID="1" presetClass="emph" presetSubtype="2" repeatCount="0" fill="hold" nodeType="afterEffect">
                                  <p:stCondLst>
                                    <p:cond delay="2000"/>
                                  </p:stCondLst>
                                  <p:childTnLst>
                                    <p:animClr clrSpc="rgb" dir="cw">
                                      <p:cBhvr>
                                        <p:cTn id="14" dur="2000" fill="hold"/>
                                        <p:tgtEl>
                                          <p:spTgt spid="55"/>
                                        </p:tgtEl>
                                        <p:attrNameLst>
                                          <p:attrName>fillcolor</p:attrName>
                                        </p:attrNameLst>
                                      </p:cBhvr>
                                      <p:to>
                                        <a:schemeClr val="folHlink"/>
                                      </p:to>
                                    </p:animClr>
                                    <p:set>
                                      <p:cBhvr>
                                        <p:cTn id="15" dur="2000" fill="hold"/>
                                        <p:tgtEl>
                                          <p:spTgt spid="55"/>
                                        </p:tgtEl>
                                        <p:attrNameLst>
                                          <p:attrName>fill.type</p:attrName>
                                        </p:attrNameLst>
                                      </p:cBhvr>
                                      <p:to>
                                        <p:strVal val="solid"/>
                                      </p:to>
                                    </p:set>
                                    <p:set>
                                      <p:cBhvr>
                                        <p:cTn id="16" dur="2000" fill="hold"/>
                                        <p:tgtEl>
                                          <p:spTgt spid="55"/>
                                        </p:tgtEl>
                                        <p:attrNameLst>
                                          <p:attrName>fill.on</p:attrName>
                                        </p:attrNameLst>
                                      </p:cBhvr>
                                      <p:to>
                                        <p:strVal val="true"/>
                                      </p:to>
                                    </p:set>
                                  </p:childTnLst>
                                </p:cTn>
                              </p:par>
                            </p:childTnLst>
                          </p:cTn>
                        </p:par>
                        <p:par>
                          <p:cTn id="17" fill="hold">
                            <p:stCondLst>
                              <p:cond delay="10000"/>
                            </p:stCondLst>
                            <p:childTnLst>
                              <p:par>
                                <p:cTn id="18" presetID="8" presetClass="emph" presetSubtype="0" fill="hold" grpId="0" nodeType="afterEffect">
                                  <p:stCondLst>
                                    <p:cond delay="0"/>
                                  </p:stCondLst>
                                  <p:childTnLst>
                                    <p:animRot by="10800000">
                                      <p:cBhvr>
                                        <p:cTn id="19" dur="2000" fill="hold"/>
                                        <p:tgtEl>
                                          <p:spTgt spid="55"/>
                                        </p:tgtEl>
                                        <p:attrNameLst>
                                          <p:attrName>r</p:attrName>
                                        </p:attrNameLst>
                                      </p:cBhvr>
                                    </p:animRot>
                                  </p:childTnLst>
                                </p:cTn>
                              </p:par>
                            </p:childTnLst>
                          </p:cTn>
                        </p:par>
                        <p:par>
                          <p:cTn id="20" fill="hold">
                            <p:stCondLst>
                              <p:cond delay="12000"/>
                            </p:stCondLst>
                            <p:childTnLst>
                              <p:par>
                                <p:cTn id="21" presetID="1" presetClass="emph" presetSubtype="2" repeatCount="0" fill="hold" nodeType="afterEffect">
                                  <p:stCondLst>
                                    <p:cond delay="2000"/>
                                  </p:stCondLst>
                                  <p:childTnLst>
                                    <p:animClr clrSpc="rgb" dir="cw">
                                      <p:cBhvr>
                                        <p:cTn id="22" dur="2000" fill="hold"/>
                                        <p:tgtEl>
                                          <p:spTgt spid="56"/>
                                        </p:tgtEl>
                                        <p:attrNameLst>
                                          <p:attrName>fillcolor</p:attrName>
                                        </p:attrNameLst>
                                      </p:cBhvr>
                                      <p:to>
                                        <a:schemeClr val="folHlink"/>
                                      </p:to>
                                    </p:animClr>
                                    <p:set>
                                      <p:cBhvr>
                                        <p:cTn id="23" dur="2000" fill="hold"/>
                                        <p:tgtEl>
                                          <p:spTgt spid="56"/>
                                        </p:tgtEl>
                                        <p:attrNameLst>
                                          <p:attrName>fill.type</p:attrName>
                                        </p:attrNameLst>
                                      </p:cBhvr>
                                      <p:to>
                                        <p:strVal val="solid"/>
                                      </p:to>
                                    </p:set>
                                    <p:set>
                                      <p:cBhvr>
                                        <p:cTn id="24" dur="2000" fill="hold"/>
                                        <p:tgtEl>
                                          <p:spTgt spid="56"/>
                                        </p:tgtEl>
                                        <p:attrNameLst>
                                          <p:attrName>fill.on</p:attrName>
                                        </p:attrNameLst>
                                      </p:cBhvr>
                                      <p:to>
                                        <p:strVal val="true"/>
                                      </p:to>
                                    </p:set>
                                  </p:childTnLst>
                                </p:cTn>
                              </p:par>
                            </p:childTnLst>
                          </p:cTn>
                        </p:par>
                        <p:par>
                          <p:cTn id="25" fill="hold">
                            <p:stCondLst>
                              <p:cond delay="16000"/>
                            </p:stCondLst>
                            <p:childTnLst>
                              <p:par>
                                <p:cTn id="26" presetID="8" presetClass="emph" presetSubtype="0" fill="hold" grpId="0" nodeType="afterEffect">
                                  <p:stCondLst>
                                    <p:cond delay="0"/>
                                  </p:stCondLst>
                                  <p:childTnLst>
                                    <p:animRot by="10800000">
                                      <p:cBhvr>
                                        <p:cTn id="27" dur="2000" fill="hold"/>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5" grpId="0" animBg="1"/>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Introduction</a:t>
            </a:r>
            <a:endParaRPr lang="en-US" dirty="0"/>
          </a:p>
          <a:p>
            <a:pPr marL="342900" indent="-342900">
              <a:buFont typeface="Arial" panose="020B0604020202020204" pitchFamily="34" charset="0"/>
              <a:buChar char="•"/>
            </a:pPr>
            <a:r>
              <a:rPr lang="en-US" dirty="0"/>
              <a:t>State of the Art</a:t>
            </a:r>
          </a:p>
          <a:p>
            <a:pPr marL="342900" indent="-342900">
              <a:buFont typeface="Arial" panose="020B0604020202020204" pitchFamily="34" charset="0"/>
              <a:buChar char="•"/>
            </a:pPr>
            <a:r>
              <a:rPr lang="en-US" dirty="0" smtClean="0"/>
              <a:t>Objectives</a:t>
            </a:r>
          </a:p>
          <a:p>
            <a:pPr marL="342900" indent="-342900">
              <a:buFont typeface="Arial" panose="020B0604020202020204" pitchFamily="34" charset="0"/>
              <a:buChar char="•"/>
            </a:pPr>
            <a:r>
              <a:rPr lang="en-US" dirty="0" smtClean="0"/>
              <a:t>Approach</a:t>
            </a:r>
          </a:p>
          <a:p>
            <a:pPr marL="342900" indent="-342900">
              <a:buFont typeface="Arial" panose="020B0604020202020204" pitchFamily="34" charset="0"/>
              <a:buChar char="•"/>
            </a:pPr>
            <a:r>
              <a:rPr lang="en-US" b="1" dirty="0" smtClean="0"/>
              <a:t>Evaluation </a:t>
            </a:r>
          </a:p>
          <a:p>
            <a:pPr marL="701675" lvl="2" indent="-342900">
              <a:buFont typeface="Arial" panose="020B0604020202020204" pitchFamily="34" charset="0"/>
              <a:buChar char="•"/>
            </a:pPr>
            <a:r>
              <a:rPr lang="en-US" b="1" dirty="0" smtClean="0"/>
              <a:t>Correctness and Efficiency</a:t>
            </a:r>
          </a:p>
        </p:txBody>
      </p:sp>
    </p:spTree>
    <p:extLst>
      <p:ext uri="{BB962C8B-B14F-4D97-AF65-F5344CB8AC3E}">
        <p14:creationId xmlns:p14="http://schemas.microsoft.com/office/powerpoint/2010/main" val="1134262330"/>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01675" marR="0" lvl="2" indent="-34290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Correctness and Efficiency</a:t>
            </a:r>
            <a:endParaRPr lang="en-US" dirty="0"/>
          </a:p>
        </p:txBody>
      </p:sp>
      <p:sp>
        <p:nvSpPr>
          <p:cNvPr id="3" name="Content Placeholder 2"/>
          <p:cNvSpPr>
            <a:spLocks noGrp="1"/>
          </p:cNvSpPr>
          <p:nvPr>
            <p:ph idx="1"/>
          </p:nvPr>
        </p:nvSpPr>
        <p:spPr>
          <a:xfrm>
            <a:off x="360000" y="1620000"/>
            <a:ext cx="8244447" cy="4615723"/>
          </a:xfrm>
        </p:spPr>
        <p:txBody>
          <a:bodyPr/>
          <a:lstStyle/>
          <a:p>
            <a:pPr marL="342900" indent="-342900">
              <a:buFont typeface="Arial" charset="0"/>
              <a:buChar char="•"/>
            </a:pPr>
            <a:r>
              <a:rPr lang="de-DE" dirty="0"/>
              <a:t>Correctness </a:t>
            </a:r>
            <a:r>
              <a:rPr lang="de-DE" dirty="0" err="1"/>
              <a:t>assertion</a:t>
            </a:r>
            <a:r>
              <a:rPr lang="de-DE" dirty="0"/>
              <a:t> </a:t>
            </a:r>
            <a:r>
              <a:rPr lang="de-DE" dirty="0" err="1"/>
              <a:t>of</a:t>
            </a:r>
            <a:r>
              <a:rPr lang="de-DE" dirty="0"/>
              <a:t> </a:t>
            </a:r>
            <a:r>
              <a:rPr lang="de-DE" dirty="0" err="1"/>
              <a:t>the</a:t>
            </a:r>
            <a:r>
              <a:rPr lang="de-DE" dirty="0"/>
              <a:t> </a:t>
            </a:r>
            <a:r>
              <a:rPr lang="de-DE" dirty="0" err="1"/>
              <a:t>instrumented</a:t>
            </a:r>
            <a:r>
              <a:rPr lang="de-DE" dirty="0"/>
              <a:t> </a:t>
            </a:r>
            <a:r>
              <a:rPr lang="de-DE" dirty="0" err="1" smtClean="0"/>
              <a:t>code</a:t>
            </a:r>
            <a:r>
              <a:rPr lang="de-DE" dirty="0" smtClean="0"/>
              <a:t> </a:t>
            </a:r>
            <a:r>
              <a:rPr lang="de-DE" dirty="0" err="1" smtClean="0"/>
              <a:t>by</a:t>
            </a:r>
            <a:r>
              <a:rPr lang="de-DE" dirty="0" smtClean="0"/>
              <a:t> </a:t>
            </a:r>
            <a:r>
              <a:rPr lang="de-DE" dirty="0" err="1" smtClean="0"/>
              <a:t>comparing</a:t>
            </a:r>
            <a:r>
              <a:rPr lang="de-DE" dirty="0" smtClean="0"/>
              <a:t> </a:t>
            </a:r>
            <a:r>
              <a:rPr lang="de-DE" dirty="0" err="1" smtClean="0"/>
              <a:t>the</a:t>
            </a:r>
            <a:r>
              <a:rPr lang="de-DE" dirty="0"/>
              <a:t> </a:t>
            </a:r>
            <a:r>
              <a:rPr lang="de-DE" dirty="0" err="1" smtClean="0"/>
              <a:t>outputs</a:t>
            </a:r>
            <a:endParaRPr lang="de-DE" dirty="0"/>
          </a:p>
          <a:p>
            <a:pPr marL="342900" indent="-342900">
              <a:buFont typeface="Arial" charset="0"/>
              <a:buChar char="•"/>
            </a:pPr>
            <a:endParaRPr lang="de-DE" dirty="0" smtClean="0"/>
          </a:p>
          <a:p>
            <a:pPr marL="342900" indent="-342900">
              <a:buFont typeface="Arial" charset="0"/>
              <a:buChar char="•"/>
            </a:pPr>
            <a:endParaRPr lang="de-DE" dirty="0"/>
          </a:p>
          <a:p>
            <a:pPr marL="342900" indent="-342900">
              <a:buFont typeface="Arial" charset="0"/>
              <a:buChar char="•"/>
            </a:pPr>
            <a:endParaRPr lang="de-DE" dirty="0"/>
          </a:p>
          <a:p>
            <a:pPr marL="342900" indent="-342900">
              <a:buFont typeface="Arial" charset="0"/>
              <a:buChar char="•"/>
            </a:pPr>
            <a:endParaRPr lang="en-US" dirty="0"/>
          </a:p>
          <a:p>
            <a:pPr marL="342900" indent="-342900">
              <a:buFont typeface="Arial" charset="0"/>
              <a:buChar char="•"/>
            </a:pPr>
            <a:r>
              <a:rPr lang="en-US" dirty="0" smtClean="0"/>
              <a:t>Efficiency</a:t>
            </a:r>
          </a:p>
          <a:p>
            <a:pPr marL="701675" lvl="2" indent="-342900">
              <a:buFont typeface="Arial" charset="0"/>
              <a:buChar char="•"/>
            </a:pPr>
            <a:r>
              <a:rPr lang="en-US" dirty="0" smtClean="0"/>
              <a:t>Using synchronization primitives to find thread’s communication </a:t>
            </a:r>
          </a:p>
          <a:p>
            <a:pPr marL="701675" lvl="2" indent="-342900">
              <a:buFont typeface="Arial" charset="0"/>
              <a:buChar char="•"/>
            </a:pPr>
            <a:r>
              <a:rPr lang="en-US" dirty="0" smtClean="0"/>
              <a:t>Trade-off between losing some data communication information and reducing overhead</a:t>
            </a:r>
          </a:p>
        </p:txBody>
      </p:sp>
      <p:grpSp>
        <p:nvGrpSpPr>
          <p:cNvPr id="24" name="Group 23"/>
          <p:cNvGrpSpPr/>
          <p:nvPr/>
        </p:nvGrpSpPr>
        <p:grpSpPr>
          <a:xfrm>
            <a:off x="2123728" y="2420888"/>
            <a:ext cx="4877164" cy="1877281"/>
            <a:chOff x="2277964" y="2780928"/>
            <a:chExt cx="5065140" cy="2232670"/>
          </a:xfrm>
        </p:grpSpPr>
        <p:sp>
          <p:nvSpPr>
            <p:cNvPr id="4" name="Rounded Rectangle 3"/>
            <p:cNvSpPr/>
            <p:nvPr/>
          </p:nvSpPr>
          <p:spPr>
            <a:xfrm>
              <a:off x="2277964" y="2780928"/>
              <a:ext cx="1466644" cy="504056"/>
            </a:xfrm>
            <a:prstGeom prst="round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Original Source Code</a:t>
              </a:r>
              <a:endParaRPr lang="en-US" sz="1400" dirty="0">
                <a:solidFill>
                  <a:schemeClr val="tx1"/>
                </a:solidFill>
              </a:endParaRPr>
            </a:p>
          </p:txBody>
        </p:sp>
        <p:sp>
          <p:nvSpPr>
            <p:cNvPr id="7" name="Rounded Rectangle 6"/>
            <p:cNvSpPr/>
            <p:nvPr/>
          </p:nvSpPr>
          <p:spPr>
            <a:xfrm>
              <a:off x="2277964" y="4503508"/>
              <a:ext cx="1466644" cy="504056"/>
            </a:xfrm>
            <a:prstGeom prst="roundRect">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Output</a:t>
              </a:r>
              <a:endParaRPr lang="en-US" sz="1400" dirty="0">
                <a:solidFill>
                  <a:schemeClr val="tx1"/>
                </a:solidFill>
              </a:endParaRPr>
            </a:p>
          </p:txBody>
        </p:sp>
        <p:sp>
          <p:nvSpPr>
            <p:cNvPr id="12" name="Rounded Rectangle 11"/>
            <p:cNvSpPr/>
            <p:nvPr/>
          </p:nvSpPr>
          <p:spPr>
            <a:xfrm>
              <a:off x="5652120" y="2780928"/>
              <a:ext cx="1466644" cy="504056"/>
            </a:xfrm>
            <a:prstGeom prst="roundRect">
              <a:avLst/>
            </a:prstGeom>
            <a:solidFill>
              <a:schemeClr val="accent6">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Instrumented Source Code</a:t>
              </a:r>
              <a:endParaRPr lang="en-US" sz="1400" dirty="0">
                <a:solidFill>
                  <a:schemeClr val="tx1"/>
                </a:solidFill>
              </a:endParaRPr>
            </a:p>
          </p:txBody>
        </p:sp>
        <p:sp>
          <p:nvSpPr>
            <p:cNvPr id="14" name="Rounded Rectangle 13"/>
            <p:cNvSpPr/>
            <p:nvPr/>
          </p:nvSpPr>
          <p:spPr>
            <a:xfrm>
              <a:off x="5652120" y="4503508"/>
              <a:ext cx="1466644" cy="504056"/>
            </a:xfrm>
            <a:prstGeom prst="roundRect">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Output</a:t>
              </a:r>
              <a:endParaRPr lang="en-US" sz="1400" dirty="0">
                <a:solidFill>
                  <a:schemeClr val="tx1"/>
                </a:solidFill>
              </a:endParaRPr>
            </a:p>
          </p:txBody>
        </p:sp>
        <p:cxnSp>
          <p:nvCxnSpPr>
            <p:cNvPr id="16" name="Straight Arrow Connector 15"/>
            <p:cNvCxnSpPr>
              <a:stCxn id="4" idx="2"/>
              <a:endCxn id="7" idx="0"/>
            </p:cNvCxnSpPr>
            <p:nvPr/>
          </p:nvCxnSpPr>
          <p:spPr>
            <a:xfrm>
              <a:off x="3011286" y="3284984"/>
              <a:ext cx="0" cy="1218524"/>
            </a:xfrm>
            <a:prstGeom prst="straightConnector1">
              <a:avLst/>
            </a:prstGeom>
            <a:ln w="28575">
              <a:solidFill>
                <a:schemeClr val="accent4">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72200" y="3284984"/>
              <a:ext cx="0" cy="1218524"/>
            </a:xfrm>
            <a:prstGeom prst="straightConnector1">
              <a:avLst/>
            </a:prstGeom>
            <a:ln w="28575">
              <a:solidFill>
                <a:schemeClr val="accent4">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00204" y="3642660"/>
              <a:ext cx="971741" cy="307777"/>
            </a:xfrm>
            <a:prstGeom prst="rect">
              <a:avLst/>
            </a:prstGeom>
            <a:noFill/>
          </p:spPr>
          <p:txBody>
            <a:bodyPr wrap="none" rtlCol="0">
              <a:spAutoFit/>
            </a:bodyPr>
            <a:lstStyle/>
            <a:p>
              <a:r>
                <a:rPr lang="en-US" sz="1400" dirty="0" smtClean="0"/>
                <a:t>Execution</a:t>
              </a:r>
              <a:endParaRPr lang="en-US" sz="1400" dirty="0"/>
            </a:p>
          </p:txBody>
        </p:sp>
        <p:sp>
          <p:nvSpPr>
            <p:cNvPr id="19" name="TextBox 18"/>
            <p:cNvSpPr txBox="1"/>
            <p:nvPr/>
          </p:nvSpPr>
          <p:spPr>
            <a:xfrm>
              <a:off x="6371363" y="3636416"/>
              <a:ext cx="971741" cy="307777"/>
            </a:xfrm>
            <a:prstGeom prst="rect">
              <a:avLst/>
            </a:prstGeom>
            <a:noFill/>
          </p:spPr>
          <p:txBody>
            <a:bodyPr wrap="none" rtlCol="0">
              <a:spAutoFit/>
            </a:bodyPr>
            <a:lstStyle/>
            <a:p>
              <a:r>
                <a:rPr lang="en-US" sz="1400" dirty="0" smtClean="0"/>
                <a:t>Execution</a:t>
              </a:r>
              <a:endParaRPr lang="en-US" sz="1400" dirty="0"/>
            </a:p>
          </p:txBody>
        </p:sp>
        <p:sp>
          <p:nvSpPr>
            <p:cNvPr id="23" name="Left-Right Arrow 22"/>
            <p:cNvSpPr/>
            <p:nvPr/>
          </p:nvSpPr>
          <p:spPr>
            <a:xfrm>
              <a:off x="3860553" y="4503508"/>
              <a:ext cx="1675621" cy="510090"/>
            </a:xfrm>
            <a:prstGeom prst="lef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Equality Assertion</a:t>
              </a:r>
              <a:endParaRPr lang="en-US" sz="1000" dirty="0">
                <a:solidFill>
                  <a:schemeClr val="tx1"/>
                </a:solidFill>
              </a:endParaRPr>
            </a:p>
          </p:txBody>
        </p:sp>
      </p:grpSp>
    </p:spTree>
    <p:extLst>
      <p:ext uri="{BB962C8B-B14F-4D97-AF65-F5344CB8AC3E}">
        <p14:creationId xmlns:p14="http://schemas.microsoft.com/office/powerpoint/2010/main" val="104233501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01675" marR="0" lvl="2" indent="-34290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Work Plan</a:t>
            </a:r>
            <a:endParaRPr lang="en-US" dirty="0"/>
          </a:p>
        </p:txBody>
      </p:sp>
      <p:sp>
        <p:nvSpPr>
          <p:cNvPr id="3" name="Content Placeholder 2"/>
          <p:cNvSpPr>
            <a:spLocks noGrp="1"/>
          </p:cNvSpPr>
          <p:nvPr>
            <p:ph idx="1"/>
          </p:nvPr>
        </p:nvSpPr>
        <p:spPr>
          <a:xfrm>
            <a:off x="167996" y="1556792"/>
            <a:ext cx="8724484" cy="4615723"/>
          </a:xfrm>
        </p:spPr>
        <p:txBody>
          <a:bodyPr/>
          <a:lstStyle/>
          <a:p>
            <a:pPr marL="342900" indent="-342900">
              <a:buFont typeface="Arial" charset="0"/>
              <a:buChar char="•"/>
            </a:pPr>
            <a:endParaRPr lang="en-US" dirty="0" smtClean="0"/>
          </a:p>
        </p:txBody>
      </p:sp>
      <p:sp>
        <p:nvSpPr>
          <p:cNvPr id="44" name="TextBox 43"/>
          <p:cNvSpPr txBox="1"/>
          <p:nvPr/>
        </p:nvSpPr>
        <p:spPr>
          <a:xfrm>
            <a:off x="8407516" y="3581646"/>
            <a:ext cx="537880" cy="246221"/>
          </a:xfrm>
          <a:prstGeom prst="rect">
            <a:avLst/>
          </a:prstGeom>
          <a:noFill/>
        </p:spPr>
        <p:txBody>
          <a:bodyPr wrap="square" rtlCol="0">
            <a:spAutoFit/>
          </a:bodyPr>
          <a:lstStyle/>
          <a:p>
            <a:r>
              <a:rPr lang="en-US" sz="1000" dirty="0" smtClean="0">
                <a:solidFill>
                  <a:schemeClr val="accent6">
                    <a:lumMod val="75000"/>
                  </a:schemeClr>
                </a:solidFill>
              </a:rPr>
              <a:t>Month</a:t>
            </a:r>
            <a:endParaRPr lang="en-US" sz="1000" dirty="0">
              <a:solidFill>
                <a:schemeClr val="accent6">
                  <a:lumMod val="75000"/>
                </a:schemeClr>
              </a:solidFill>
            </a:endParaRPr>
          </a:p>
        </p:txBody>
      </p:sp>
      <p:grpSp>
        <p:nvGrpSpPr>
          <p:cNvPr id="89" name="Group 88"/>
          <p:cNvGrpSpPr/>
          <p:nvPr/>
        </p:nvGrpSpPr>
        <p:grpSpPr>
          <a:xfrm>
            <a:off x="611421" y="3512720"/>
            <a:ext cx="7849011" cy="684479"/>
            <a:chOff x="611421" y="3512720"/>
            <a:chExt cx="7849011" cy="684479"/>
          </a:xfrm>
        </p:grpSpPr>
        <p:cxnSp>
          <p:nvCxnSpPr>
            <p:cNvPr id="61" name="Straight Connector 60"/>
            <p:cNvCxnSpPr/>
            <p:nvPr/>
          </p:nvCxnSpPr>
          <p:spPr>
            <a:xfrm flipV="1">
              <a:off x="1796175" y="3538897"/>
              <a:ext cx="0" cy="21966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611421" y="3512720"/>
              <a:ext cx="7849011" cy="684479"/>
              <a:chOff x="611421" y="4520833"/>
              <a:chExt cx="7849011" cy="684479"/>
            </a:xfrm>
            <a:solidFill>
              <a:schemeClr val="bg1"/>
            </a:solidFill>
          </p:grpSpPr>
          <p:grpSp>
            <p:nvGrpSpPr>
              <p:cNvPr id="82" name="Group 81"/>
              <p:cNvGrpSpPr/>
              <p:nvPr/>
            </p:nvGrpSpPr>
            <p:grpSpPr>
              <a:xfrm>
                <a:off x="611421" y="4520833"/>
                <a:ext cx="7849011" cy="684479"/>
                <a:chOff x="563432" y="4520833"/>
                <a:chExt cx="7849011" cy="684479"/>
              </a:xfrm>
              <a:grpFill/>
            </p:grpSpPr>
            <p:sp>
              <p:nvSpPr>
                <p:cNvPr id="51" name="TextBox 50"/>
                <p:cNvSpPr txBox="1"/>
                <p:nvPr/>
              </p:nvSpPr>
              <p:spPr>
                <a:xfrm>
                  <a:off x="3945921" y="4835980"/>
                  <a:ext cx="335985" cy="369332"/>
                </a:xfrm>
                <a:prstGeom prst="rect">
                  <a:avLst/>
                </a:prstGeom>
                <a:grpFill/>
              </p:spPr>
              <p:txBody>
                <a:bodyPr wrap="square" rtlCol="0">
                  <a:spAutoFit/>
                </a:bodyPr>
                <a:lstStyle/>
                <a:p>
                  <a:r>
                    <a:rPr lang="en-US" dirty="0" smtClean="0">
                      <a:solidFill>
                        <a:schemeClr val="accent6">
                          <a:lumMod val="75000"/>
                        </a:schemeClr>
                      </a:solidFill>
                    </a:rPr>
                    <a:t>3</a:t>
                  </a:r>
                  <a:endParaRPr lang="en-US" dirty="0">
                    <a:solidFill>
                      <a:schemeClr val="accent6">
                        <a:lumMod val="75000"/>
                      </a:schemeClr>
                    </a:solidFill>
                  </a:endParaRPr>
                </a:p>
              </p:txBody>
            </p:sp>
            <p:sp>
              <p:nvSpPr>
                <p:cNvPr id="52" name="TextBox 51"/>
                <p:cNvSpPr txBox="1"/>
                <p:nvPr/>
              </p:nvSpPr>
              <p:spPr>
                <a:xfrm>
                  <a:off x="2764951" y="4835980"/>
                  <a:ext cx="335985" cy="369332"/>
                </a:xfrm>
                <a:prstGeom prst="rect">
                  <a:avLst/>
                </a:prstGeom>
                <a:grpFill/>
              </p:spPr>
              <p:txBody>
                <a:bodyPr wrap="square" rtlCol="0">
                  <a:spAutoFit/>
                </a:bodyPr>
                <a:lstStyle/>
                <a:p>
                  <a:r>
                    <a:rPr lang="en-US" dirty="0" smtClean="0">
                      <a:solidFill>
                        <a:schemeClr val="accent6">
                          <a:lumMod val="75000"/>
                        </a:schemeClr>
                      </a:solidFill>
                    </a:rPr>
                    <a:t>2</a:t>
                  </a:r>
                  <a:endParaRPr lang="en-US" dirty="0">
                    <a:solidFill>
                      <a:schemeClr val="accent6">
                        <a:lumMod val="75000"/>
                      </a:schemeClr>
                    </a:solidFill>
                  </a:endParaRPr>
                </a:p>
              </p:txBody>
            </p:sp>
            <p:sp>
              <p:nvSpPr>
                <p:cNvPr id="55" name="TextBox 54"/>
                <p:cNvSpPr txBox="1"/>
                <p:nvPr/>
              </p:nvSpPr>
              <p:spPr>
                <a:xfrm>
                  <a:off x="1584728" y="4835980"/>
                  <a:ext cx="335985" cy="369332"/>
                </a:xfrm>
                <a:prstGeom prst="rect">
                  <a:avLst/>
                </a:prstGeom>
                <a:grpFill/>
              </p:spPr>
              <p:txBody>
                <a:bodyPr wrap="squar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sp>
              <p:nvSpPr>
                <p:cNvPr id="71" name="TextBox 70"/>
                <p:cNvSpPr txBox="1"/>
                <p:nvPr/>
              </p:nvSpPr>
              <p:spPr>
                <a:xfrm>
                  <a:off x="5128479" y="4835980"/>
                  <a:ext cx="335985" cy="369332"/>
                </a:xfrm>
                <a:prstGeom prst="rect">
                  <a:avLst/>
                </a:prstGeom>
                <a:grpFill/>
              </p:spPr>
              <p:txBody>
                <a:bodyPr wrap="square" rtlCol="0">
                  <a:spAutoFit/>
                </a:bodyPr>
                <a:lstStyle/>
                <a:p>
                  <a:r>
                    <a:rPr lang="en-US" dirty="0" smtClean="0">
                      <a:solidFill>
                        <a:schemeClr val="accent6">
                          <a:lumMod val="75000"/>
                        </a:schemeClr>
                      </a:solidFill>
                    </a:rPr>
                    <a:t>4</a:t>
                  </a:r>
                  <a:endParaRPr lang="en-US" dirty="0">
                    <a:solidFill>
                      <a:schemeClr val="accent6">
                        <a:lumMod val="75000"/>
                      </a:schemeClr>
                    </a:solidFill>
                  </a:endParaRPr>
                </a:p>
              </p:txBody>
            </p:sp>
            <p:sp>
              <p:nvSpPr>
                <p:cNvPr id="72" name="TextBox 71"/>
                <p:cNvSpPr txBox="1"/>
                <p:nvPr/>
              </p:nvSpPr>
              <p:spPr>
                <a:xfrm>
                  <a:off x="6309245" y="4835980"/>
                  <a:ext cx="335985" cy="369332"/>
                </a:xfrm>
                <a:prstGeom prst="rect">
                  <a:avLst/>
                </a:prstGeom>
                <a:grpFill/>
              </p:spPr>
              <p:txBody>
                <a:bodyPr wrap="square" rtlCol="0">
                  <a:spAutoFit/>
                </a:bodyPr>
                <a:lstStyle/>
                <a:p>
                  <a:r>
                    <a:rPr lang="en-US" dirty="0" smtClean="0">
                      <a:solidFill>
                        <a:schemeClr val="accent6">
                          <a:lumMod val="75000"/>
                        </a:schemeClr>
                      </a:solidFill>
                    </a:rPr>
                    <a:t>5</a:t>
                  </a:r>
                  <a:endParaRPr lang="en-US" dirty="0">
                    <a:solidFill>
                      <a:schemeClr val="accent6">
                        <a:lumMod val="75000"/>
                      </a:schemeClr>
                    </a:solidFill>
                  </a:endParaRPr>
                </a:p>
              </p:txBody>
            </p:sp>
            <p:sp>
              <p:nvSpPr>
                <p:cNvPr id="73" name="TextBox 72"/>
                <p:cNvSpPr txBox="1"/>
                <p:nvPr/>
              </p:nvSpPr>
              <p:spPr>
                <a:xfrm>
                  <a:off x="7490009" y="4835980"/>
                  <a:ext cx="335985" cy="369332"/>
                </a:xfrm>
                <a:prstGeom prst="rect">
                  <a:avLst/>
                </a:prstGeom>
                <a:grpFill/>
              </p:spPr>
              <p:txBody>
                <a:bodyPr wrap="square" rtlCol="0">
                  <a:spAutoFit/>
                </a:bodyPr>
                <a:lstStyle/>
                <a:p>
                  <a:r>
                    <a:rPr lang="en-US" dirty="0">
                      <a:solidFill>
                        <a:schemeClr val="accent6">
                          <a:lumMod val="75000"/>
                        </a:schemeClr>
                      </a:solidFill>
                    </a:rPr>
                    <a:t>6</a:t>
                  </a:r>
                </a:p>
              </p:txBody>
            </p:sp>
            <p:grpSp>
              <p:nvGrpSpPr>
                <p:cNvPr id="81" name="Group 80"/>
                <p:cNvGrpSpPr/>
                <p:nvPr/>
              </p:nvGrpSpPr>
              <p:grpSpPr>
                <a:xfrm>
                  <a:off x="563432" y="4520833"/>
                  <a:ext cx="7849011" cy="347124"/>
                  <a:chOff x="563432" y="4520833"/>
                  <a:chExt cx="7849011" cy="347124"/>
                </a:xfrm>
                <a:grpFill/>
              </p:grpSpPr>
              <p:grpSp>
                <p:nvGrpSpPr>
                  <p:cNvPr id="15" name="Group 14"/>
                  <p:cNvGrpSpPr/>
                  <p:nvPr/>
                </p:nvGrpSpPr>
                <p:grpSpPr>
                  <a:xfrm>
                    <a:off x="1748187" y="4520833"/>
                    <a:ext cx="6664256" cy="229593"/>
                    <a:chOff x="1396733" y="5087058"/>
                    <a:chExt cx="6480720" cy="150526"/>
                  </a:xfrm>
                  <a:grpFill/>
                </p:grpSpPr>
                <p:cxnSp>
                  <p:nvCxnSpPr>
                    <p:cNvPr id="20" name="Straight Arrow Connector 19"/>
                    <p:cNvCxnSpPr/>
                    <p:nvPr/>
                  </p:nvCxnSpPr>
                  <p:spPr>
                    <a:xfrm>
                      <a:off x="1396733" y="5237584"/>
                      <a:ext cx="6480720" cy="0"/>
                    </a:xfrm>
                    <a:prstGeom prst="straightConnector1">
                      <a:avLst/>
                    </a:prstGeom>
                    <a:grpFill/>
                    <a:ln w="57150" cap="flat">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96733" y="5231081"/>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72797" y="5231080"/>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548861" y="5087064"/>
                      <a:ext cx="0" cy="144016"/>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699049" y="5087062"/>
                      <a:ext cx="0" cy="144016"/>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697109" y="5231077"/>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273173" y="5231076"/>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849237" y="5087060"/>
                      <a:ext cx="0" cy="144016"/>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47297" y="5231075"/>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22391" y="5231075"/>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98455" y="5087059"/>
                      <a:ext cx="0" cy="144016"/>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95544" y="5231074"/>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67726" y="5231074"/>
                      <a:ext cx="576064" cy="0"/>
                    </a:xfrm>
                    <a:prstGeom prst="line">
                      <a:avLst/>
                    </a:prstGeom>
                    <a:grpFill/>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143790" y="5087058"/>
                      <a:ext cx="0" cy="144016"/>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p:cNvCxnSpPr/>
                  <p:nvPr/>
                </p:nvCxnSpPr>
                <p:spPr>
                  <a:xfrm flipV="1">
                    <a:off x="563432" y="4648294"/>
                    <a:ext cx="0" cy="219663"/>
                  </a:xfrm>
                  <a:prstGeom prst="line">
                    <a:avLst/>
                  </a:prstGeom>
                  <a:grp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4" name="Straight Connector 83"/>
              <p:cNvCxnSpPr/>
              <p:nvPr/>
            </p:nvCxnSpPr>
            <p:spPr>
              <a:xfrm flipV="1">
                <a:off x="611421" y="4749579"/>
                <a:ext cx="1184756" cy="17094"/>
              </a:xfrm>
              <a:prstGeom prst="line">
                <a:avLst/>
              </a:prstGeom>
              <a:grpFill/>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8" name="Double Bracket 87"/>
          <p:cNvSpPr/>
          <p:nvPr/>
        </p:nvSpPr>
        <p:spPr>
          <a:xfrm>
            <a:off x="611420" y="1772816"/>
            <a:ext cx="1184755" cy="1715248"/>
          </a:xfrm>
          <a:prstGeom prst="bracketPair">
            <a:avLst/>
          </a:prstGeom>
          <a:ln w="28575">
            <a:solidFill>
              <a:srgbClr val="C00000">
                <a:alpha val="9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smtClean="0"/>
              <a:t>Implement </a:t>
            </a:r>
            <a:r>
              <a:rPr lang="en-US" sz="1400" dirty="0" err="1" smtClean="0"/>
              <a:t>OpenMp</a:t>
            </a:r>
            <a:r>
              <a:rPr lang="en-US" sz="1400" dirty="0" smtClean="0"/>
              <a:t> LLVM Passes (Synch. /Mem. access)</a:t>
            </a:r>
            <a:endParaRPr lang="en-US" sz="1400" dirty="0"/>
          </a:p>
        </p:txBody>
      </p:sp>
      <p:sp>
        <p:nvSpPr>
          <p:cNvPr id="90" name="Double Bracket 89"/>
          <p:cNvSpPr/>
          <p:nvPr/>
        </p:nvSpPr>
        <p:spPr>
          <a:xfrm>
            <a:off x="1830844" y="4134159"/>
            <a:ext cx="1184755" cy="1715248"/>
          </a:xfrm>
          <a:prstGeom prst="bracketPair">
            <a:avLst/>
          </a:prstGeom>
          <a:ln w="28575">
            <a:solidFill>
              <a:srgbClr val="C00000">
                <a:alpha val="9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t>Add Temporal information and extract time series</a:t>
            </a:r>
          </a:p>
        </p:txBody>
      </p:sp>
      <p:sp>
        <p:nvSpPr>
          <p:cNvPr id="91" name="Double Bracket 90"/>
          <p:cNvSpPr/>
          <p:nvPr/>
        </p:nvSpPr>
        <p:spPr>
          <a:xfrm>
            <a:off x="2980932" y="1766997"/>
            <a:ext cx="1184755" cy="1715248"/>
          </a:xfrm>
          <a:prstGeom prst="bracketPair">
            <a:avLst/>
          </a:prstGeom>
          <a:ln w="28575">
            <a:solidFill>
              <a:srgbClr val="C00000">
                <a:alpha val="9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smtClean="0"/>
              <a:t>Applying </a:t>
            </a:r>
            <a:r>
              <a:rPr lang="en-US" sz="1400" dirty="0"/>
              <a:t>use </a:t>
            </a:r>
            <a:r>
              <a:rPr lang="en-US" sz="1400" dirty="0" smtClean="0"/>
              <a:t>case of</a:t>
            </a:r>
            <a:endParaRPr lang="en-US" sz="1400" dirty="0"/>
          </a:p>
          <a:p>
            <a:pPr algn="ctr"/>
            <a:r>
              <a:rPr lang="en-US" sz="1400" dirty="0"/>
              <a:t>Thread Mapping</a:t>
            </a:r>
          </a:p>
        </p:txBody>
      </p:sp>
      <p:sp>
        <p:nvSpPr>
          <p:cNvPr id="92" name="Double Bracket 91"/>
          <p:cNvSpPr/>
          <p:nvPr/>
        </p:nvSpPr>
        <p:spPr>
          <a:xfrm>
            <a:off x="4165687" y="4134159"/>
            <a:ext cx="1184755" cy="1715248"/>
          </a:xfrm>
          <a:prstGeom prst="bracketPair">
            <a:avLst/>
          </a:prstGeom>
          <a:ln w="28575">
            <a:solidFill>
              <a:srgbClr val="C00000">
                <a:alpha val="9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t>Extract </a:t>
            </a:r>
            <a:r>
              <a:rPr lang="en-US" sz="1400" dirty="0" smtClean="0"/>
              <a:t>results and  </a:t>
            </a:r>
            <a:r>
              <a:rPr lang="en-US" sz="1400" dirty="0"/>
              <a:t>benchmarking</a:t>
            </a:r>
          </a:p>
        </p:txBody>
      </p:sp>
      <p:sp>
        <p:nvSpPr>
          <p:cNvPr id="94" name="Double Bracket 93"/>
          <p:cNvSpPr/>
          <p:nvPr/>
        </p:nvSpPr>
        <p:spPr>
          <a:xfrm>
            <a:off x="5344460" y="1771587"/>
            <a:ext cx="2361531" cy="1715248"/>
          </a:xfrm>
          <a:prstGeom prst="bracketPair">
            <a:avLst/>
          </a:prstGeom>
          <a:ln w="28575">
            <a:solidFill>
              <a:srgbClr val="C00000">
                <a:alpha val="9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t>Writing the thesis</a:t>
            </a:r>
          </a:p>
          <a:p>
            <a:pPr algn="ctr"/>
            <a:r>
              <a:rPr lang="en-US" sz="1400" dirty="0"/>
              <a:t>+</a:t>
            </a:r>
          </a:p>
          <a:p>
            <a:pPr algn="ctr"/>
            <a:r>
              <a:rPr lang="en-US" sz="1400" dirty="0"/>
              <a:t>Buffer</a:t>
            </a:r>
          </a:p>
        </p:txBody>
      </p:sp>
    </p:spTree>
    <p:extLst>
      <p:ext uri="{BB962C8B-B14F-4D97-AF65-F5344CB8AC3E}">
        <p14:creationId xmlns:p14="http://schemas.microsoft.com/office/powerpoint/2010/main" val="202884372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1" dirty="0" smtClean="0"/>
              <a:t>Introduction</a:t>
            </a:r>
          </a:p>
          <a:p>
            <a:pPr marL="701675" lvl="2" indent="-342900">
              <a:buFont typeface="Arial" panose="020B0604020202020204" pitchFamily="34" charset="0"/>
              <a:buChar char="•"/>
            </a:pPr>
            <a:r>
              <a:rPr lang="en-US" b="1" dirty="0" smtClean="0"/>
              <a:t>OpenMP</a:t>
            </a:r>
          </a:p>
          <a:p>
            <a:pPr marL="701675" lvl="2" indent="-342900">
              <a:buFont typeface="Arial" panose="020B0604020202020204" pitchFamily="34" charset="0"/>
              <a:buChar char="•"/>
            </a:pPr>
            <a:r>
              <a:rPr lang="en-US" dirty="0" err="1" smtClean="0"/>
              <a:t>DiscoPoP</a:t>
            </a:r>
            <a:endParaRPr lang="en-US" dirty="0" smtClean="0"/>
          </a:p>
          <a:p>
            <a:pPr marL="342900" lvl="1" indent="-342900">
              <a:buFont typeface="Arial" panose="020B0604020202020204" pitchFamily="34" charset="0"/>
              <a:buChar char="•"/>
            </a:pPr>
            <a:r>
              <a:rPr lang="en-US" dirty="0" smtClean="0"/>
              <a:t>State of the Art</a:t>
            </a:r>
            <a:endParaRPr lang="en-US" dirty="0"/>
          </a:p>
          <a:p>
            <a:pPr marL="342900" lvl="1" indent="-342900">
              <a:buFont typeface="Arial" panose="020B0604020202020204" pitchFamily="34" charset="0"/>
              <a:buChar char="•"/>
            </a:pPr>
            <a:r>
              <a:rPr lang="en-US" dirty="0" smtClean="0"/>
              <a:t>Objectives</a:t>
            </a:r>
          </a:p>
          <a:p>
            <a:pPr marL="342900" indent="-342900">
              <a:buFont typeface="Arial" panose="020B0604020202020204" pitchFamily="34" charset="0"/>
              <a:buChar char="•"/>
            </a:pPr>
            <a:r>
              <a:rPr lang="en-US" dirty="0" smtClean="0"/>
              <a:t>Approach</a:t>
            </a:r>
            <a:endParaRPr lang="en-US" dirty="0"/>
          </a:p>
          <a:p>
            <a:pPr marL="342900" indent="-342900">
              <a:buFont typeface="Arial" panose="020B0604020202020204" pitchFamily="34" charset="0"/>
              <a:buChar char="•"/>
            </a:pPr>
            <a:r>
              <a:rPr lang="en-US" dirty="0" smtClean="0"/>
              <a:t>Evaluation </a:t>
            </a:r>
          </a:p>
        </p:txBody>
      </p:sp>
    </p:spTree>
    <p:extLst>
      <p:ext uri="{BB962C8B-B14F-4D97-AF65-F5344CB8AC3E}">
        <p14:creationId xmlns:p14="http://schemas.microsoft.com/office/powerpoint/2010/main" val="113008141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251520" y="1620000"/>
            <a:ext cx="8640960" cy="4479943"/>
          </a:xfrm>
        </p:spPr>
        <p:txBody>
          <a:bodyPr anchor="ctr"/>
          <a:lstStyle/>
          <a:p>
            <a:pPr algn="ctr"/>
            <a:r>
              <a:rPr lang="en-US" dirty="0" smtClean="0"/>
              <a:t>Thank you for your attention </a:t>
            </a:r>
            <a:r>
              <a:rPr lang="en-US" dirty="0" smtClean="0">
                <a:sym typeface="Wingdings"/>
              </a:rPr>
              <a:t> </a:t>
            </a:r>
          </a:p>
          <a:p>
            <a:pPr algn="ctr"/>
            <a:r>
              <a:rPr lang="en-US" dirty="0" smtClean="0">
                <a:sym typeface="Wingdings"/>
              </a:rPr>
              <a:t>Questions?</a:t>
            </a:r>
            <a:endParaRPr lang="en-US" dirty="0"/>
          </a:p>
        </p:txBody>
      </p:sp>
    </p:spTree>
    <p:extLst>
      <p:ext uri="{BB962C8B-B14F-4D97-AF65-F5344CB8AC3E}">
        <p14:creationId xmlns:p14="http://schemas.microsoft.com/office/powerpoint/2010/main" val="1456552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OpenMP</a:t>
            </a:r>
            <a:endParaRPr lang="en-US" dirty="0"/>
          </a:p>
        </p:txBody>
      </p:sp>
      <p:sp>
        <p:nvSpPr>
          <p:cNvPr id="3" name="Content Placeholder 2"/>
          <p:cNvSpPr>
            <a:spLocks noGrp="1"/>
          </p:cNvSpPr>
          <p:nvPr>
            <p:ph idx="1"/>
          </p:nvPr>
        </p:nvSpPr>
        <p:spPr>
          <a:xfrm>
            <a:off x="360000" y="1620000"/>
            <a:ext cx="7812400" cy="4479943"/>
          </a:xfrm>
        </p:spPr>
        <p:txBody>
          <a:bodyPr/>
          <a:lstStyle/>
          <a:p>
            <a:pPr marL="342900" indent="-342900">
              <a:buFont typeface="Arial" charset="0"/>
              <a:buChar char="•"/>
            </a:pPr>
            <a:r>
              <a:rPr lang="en-US" dirty="0"/>
              <a:t>A</a:t>
            </a:r>
            <a:r>
              <a:rPr lang="en-US" dirty="0" smtClean="0"/>
              <a:t> </a:t>
            </a:r>
            <a:r>
              <a:rPr lang="en-US" dirty="0"/>
              <a:t>shared-memory application programming interface (API) </a:t>
            </a:r>
            <a:endParaRPr lang="en-US" dirty="0" smtClean="0"/>
          </a:p>
          <a:p>
            <a:pPr marL="701675" lvl="2" indent="-342900">
              <a:buFont typeface="Arial" charset="0"/>
              <a:buChar char="•"/>
            </a:pPr>
            <a:r>
              <a:rPr lang="en-US" dirty="0" smtClean="0"/>
              <a:t>User-friendly</a:t>
            </a:r>
          </a:p>
          <a:p>
            <a:pPr marL="701675" lvl="2" indent="-342900">
              <a:buFont typeface="Arial" charset="0"/>
              <a:buChar char="•"/>
            </a:pPr>
            <a:r>
              <a:rPr lang="en-US" dirty="0" smtClean="0"/>
              <a:t>Portable</a:t>
            </a:r>
          </a:p>
          <a:p>
            <a:pPr marL="701675" lvl="2" indent="-342900">
              <a:buFont typeface="Arial" charset="0"/>
              <a:buChar char="•"/>
            </a:pPr>
            <a:r>
              <a:rPr lang="en-US" dirty="0" smtClean="0"/>
              <a:t>Often used in SMP architectures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Not </a:t>
            </a:r>
            <a:r>
              <a:rPr lang="en-US" dirty="0"/>
              <a:t>a new programming language </a:t>
            </a:r>
            <a:endParaRPr lang="en-US" dirty="0" smtClean="0"/>
          </a:p>
          <a:p>
            <a:pPr marL="701675" lvl="2" indent="-342900">
              <a:buFont typeface="Arial" panose="020B0604020202020204" pitchFamily="34" charset="0"/>
              <a:buChar char="•"/>
            </a:pPr>
            <a:r>
              <a:rPr lang="en-US" dirty="0"/>
              <a:t>N</a:t>
            </a:r>
            <a:r>
              <a:rPr lang="en-US" dirty="0" smtClean="0"/>
              <a:t>otation </a:t>
            </a:r>
            <a:r>
              <a:rPr lang="en-US" dirty="0"/>
              <a:t>that can be added to a sequential program in Fortran, C, or C++ </a:t>
            </a:r>
          </a:p>
          <a:p>
            <a:pPr marL="342900" lvl="1" indent="-342900">
              <a:buFont typeface="Arial" panose="020B0604020202020204" pitchFamily="34" charset="0"/>
              <a:buChar char="•"/>
            </a:pPr>
            <a:r>
              <a:rPr lang="en-US" dirty="0"/>
              <a:t>E</a:t>
            </a:r>
            <a:r>
              <a:rPr lang="en-US" dirty="0" smtClean="0"/>
              <a:t>nables applications </a:t>
            </a:r>
            <a:r>
              <a:rPr lang="en-US" dirty="0"/>
              <a:t>to benefit from shared-memory parallel architectures—often with minimal modification to the code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40964">
            <a:off x="5378131" y="2611355"/>
            <a:ext cx="2927644" cy="1045587"/>
          </a:xfrm>
          <a:prstGeom prst="rect">
            <a:avLst/>
          </a:prstGeom>
        </p:spPr>
      </p:pic>
    </p:spTree>
    <p:extLst>
      <p:ext uri="{BB962C8B-B14F-4D97-AF65-F5344CB8AC3E}">
        <p14:creationId xmlns:p14="http://schemas.microsoft.com/office/powerpoint/2010/main" val="332259772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1" dirty="0" smtClean="0"/>
              <a:t>Introduction</a:t>
            </a:r>
            <a:endParaRPr lang="en-US" b="1" dirty="0"/>
          </a:p>
          <a:p>
            <a:pPr marL="701675" lvl="2" indent="-342900">
              <a:buFont typeface="Arial" panose="020B0604020202020204" pitchFamily="34" charset="0"/>
              <a:buChar char="•"/>
            </a:pPr>
            <a:r>
              <a:rPr lang="en-US" dirty="0"/>
              <a:t>OpenMP</a:t>
            </a:r>
          </a:p>
          <a:p>
            <a:pPr marL="701675" lvl="2" indent="-342900">
              <a:buFont typeface="Arial" panose="020B0604020202020204" pitchFamily="34" charset="0"/>
              <a:buChar char="•"/>
            </a:pPr>
            <a:r>
              <a:rPr lang="en-US" b="1" dirty="0" err="1"/>
              <a:t>DiscoPoP</a:t>
            </a:r>
            <a:endParaRPr lang="en-US" b="1" dirty="0"/>
          </a:p>
          <a:p>
            <a:pPr marL="342900" lvl="1" indent="-342900">
              <a:buFont typeface="Arial" panose="020B0604020202020204" pitchFamily="34" charset="0"/>
              <a:buChar char="•"/>
            </a:pPr>
            <a:r>
              <a:rPr lang="en-US" dirty="0"/>
              <a:t>State of the Art</a:t>
            </a:r>
          </a:p>
          <a:p>
            <a:pPr marL="342900" lvl="1" indent="-342900">
              <a:buFont typeface="Arial" panose="020B0604020202020204" pitchFamily="34" charset="0"/>
              <a:buChar char="•"/>
            </a:pPr>
            <a:r>
              <a:rPr lang="en-US" dirty="0" smtClean="0"/>
              <a:t>Objectives</a:t>
            </a:r>
            <a:endParaRPr lang="en-US" dirty="0"/>
          </a:p>
          <a:p>
            <a:pPr marL="342900" indent="-342900">
              <a:buFont typeface="Arial" panose="020B0604020202020204" pitchFamily="34" charset="0"/>
              <a:buChar char="•"/>
            </a:pPr>
            <a:r>
              <a:rPr lang="en-US" dirty="0"/>
              <a:t>Approach</a:t>
            </a:r>
          </a:p>
          <a:p>
            <a:pPr marL="342900" indent="-342900">
              <a:buFont typeface="Arial" panose="020B0604020202020204" pitchFamily="34" charset="0"/>
              <a:buChar char="•"/>
            </a:pPr>
            <a:r>
              <a:rPr lang="en-US" dirty="0"/>
              <a:t>Evaluation </a:t>
            </a:r>
          </a:p>
        </p:txBody>
      </p:sp>
    </p:spTree>
    <p:extLst>
      <p:ext uri="{BB962C8B-B14F-4D97-AF65-F5344CB8AC3E}">
        <p14:creationId xmlns:p14="http://schemas.microsoft.com/office/powerpoint/2010/main" val="33648487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DiscoPoP</a:t>
            </a:r>
            <a:r>
              <a:rPr lang="en-US" dirty="0"/>
              <a:t> (</a:t>
            </a:r>
            <a:r>
              <a:rPr lang="en-US" u="sng" dirty="0"/>
              <a:t>Disco</a:t>
            </a:r>
            <a:r>
              <a:rPr lang="en-US" dirty="0"/>
              <a:t>very of </a:t>
            </a:r>
            <a:r>
              <a:rPr lang="en-US" u="sng" dirty="0"/>
              <a:t>Po</a:t>
            </a:r>
            <a:r>
              <a:rPr lang="en-US" dirty="0"/>
              <a:t>tential </a:t>
            </a:r>
            <a:r>
              <a:rPr lang="en-US" u="sng" dirty="0"/>
              <a:t>P</a:t>
            </a:r>
            <a:r>
              <a:rPr lang="en-US" dirty="0"/>
              <a:t>arallelism)</a:t>
            </a:r>
          </a:p>
        </p:txBody>
      </p:sp>
      <p:sp>
        <p:nvSpPr>
          <p:cNvPr id="3" name="Content Placeholder 2"/>
          <p:cNvSpPr>
            <a:spLocks noGrp="1"/>
          </p:cNvSpPr>
          <p:nvPr>
            <p:ph idx="1"/>
          </p:nvPr>
        </p:nvSpPr>
        <p:spPr>
          <a:xfrm>
            <a:off x="360000" y="1620000"/>
            <a:ext cx="8388464" cy="4479943"/>
          </a:xfrm>
        </p:spPr>
        <p:txBody>
          <a:bodyPr/>
          <a:lstStyle/>
          <a:p>
            <a:pPr marL="342900" indent="-342900">
              <a:buFont typeface="Arial" panose="020B0604020202020204" pitchFamily="34" charset="0"/>
              <a:buChar char="•"/>
            </a:pPr>
            <a:r>
              <a:rPr lang="en-US" dirty="0" smtClean="0"/>
              <a:t>Dynamically </a:t>
            </a:r>
            <a:r>
              <a:rPr lang="en-US" dirty="0"/>
              <a:t>profiles data </a:t>
            </a:r>
            <a:r>
              <a:rPr lang="en-US" dirty="0" smtClean="0"/>
              <a:t>dependences in</a:t>
            </a:r>
            <a:endParaRPr lang="en-US" dirty="0"/>
          </a:p>
          <a:p>
            <a:pPr marL="701675" lvl="2" indent="-342900">
              <a:buFont typeface="Arial" panose="020B0604020202020204" pitchFamily="34" charset="0"/>
              <a:buChar char="•"/>
            </a:pPr>
            <a:r>
              <a:rPr lang="en-US" dirty="0" smtClean="0"/>
              <a:t>Sequential programs</a:t>
            </a:r>
          </a:p>
          <a:p>
            <a:pPr marL="701675" lvl="2" indent="-342900">
              <a:buFont typeface="Arial" panose="020B0604020202020204" pitchFamily="34" charset="0"/>
              <a:buChar char="•"/>
            </a:pPr>
            <a:r>
              <a:rPr lang="en-US" dirty="0" smtClean="0"/>
              <a:t>Programs parallelized with </a:t>
            </a:r>
            <a:r>
              <a:rPr lang="en-US" dirty="0" err="1" smtClean="0"/>
              <a:t>Pthread</a:t>
            </a:r>
            <a:r>
              <a:rPr lang="en-US" dirty="0" smtClean="0"/>
              <a:t> library</a:t>
            </a:r>
          </a:p>
          <a:p>
            <a:pPr marL="342900" lvl="1" indent="-342900">
              <a:buFont typeface="Arial" panose="020B0604020202020204" pitchFamily="34" charset="0"/>
              <a:buChar char="•"/>
            </a:pPr>
            <a:r>
              <a:rPr lang="en-US" dirty="0" smtClean="0"/>
              <a:t>Provides</a:t>
            </a:r>
            <a:endParaRPr lang="en-US" dirty="0"/>
          </a:p>
          <a:p>
            <a:pPr marL="701675" lvl="2" indent="-342900">
              <a:buFont typeface="Arial" panose="020B0604020202020204" pitchFamily="34" charset="0"/>
              <a:buChar char="•"/>
            </a:pPr>
            <a:r>
              <a:rPr lang="en-US" dirty="0"/>
              <a:t>Control flow analysis</a:t>
            </a:r>
          </a:p>
          <a:p>
            <a:pPr marL="701675" lvl="2" indent="-342900">
              <a:buFont typeface="Arial" panose="020B0604020202020204" pitchFamily="34" charset="0"/>
              <a:buChar char="•"/>
            </a:pPr>
            <a:r>
              <a:rPr lang="en-US" dirty="0"/>
              <a:t>Analysis of </a:t>
            </a:r>
            <a:r>
              <a:rPr lang="en-US" dirty="0" smtClean="0"/>
              <a:t>loop dependences</a:t>
            </a:r>
            <a:endParaRPr lang="en-US" dirty="0"/>
          </a:p>
          <a:p>
            <a:pPr marL="701675" lvl="2" indent="-342900">
              <a:buFont typeface="Arial" panose="020B0604020202020204" pitchFamily="34" charset="0"/>
              <a:buChar char="•"/>
            </a:pPr>
            <a:r>
              <a:rPr lang="en-US" dirty="0"/>
              <a:t>Identification of parallel tasks</a:t>
            </a:r>
          </a:p>
          <a:p>
            <a:pPr marL="701675" lvl="2" indent="-342900">
              <a:buFont typeface="Arial" panose="020B0604020202020204" pitchFamily="34" charset="0"/>
              <a:buChar char="•"/>
            </a:pPr>
            <a:r>
              <a:rPr lang="en-US" dirty="0"/>
              <a:t>Detection of parallel </a:t>
            </a:r>
            <a:r>
              <a:rPr lang="en-US" dirty="0" smtClean="0"/>
              <a:t>patterns</a:t>
            </a:r>
          </a:p>
          <a:p>
            <a:pPr marL="701675" lvl="2" indent="-342900">
              <a:buFont typeface="Arial" panose="020B0604020202020204" pitchFamily="34" charset="0"/>
              <a:buChar char="•"/>
            </a:pPr>
            <a:r>
              <a:rPr lang="en-US" dirty="0" smtClean="0"/>
              <a:t>Data </a:t>
            </a:r>
            <a:r>
              <a:rPr lang="en-US" dirty="0"/>
              <a:t>dependences that prevent parallelization </a:t>
            </a:r>
          </a:p>
          <a:p>
            <a:pPr marL="701675" lvl="2" indent="-342900">
              <a:buFont typeface="Arial" panose="020B0604020202020204" pitchFamily="34" charset="0"/>
              <a:buChar char="•"/>
            </a:pPr>
            <a:endParaRPr lang="en-US" dirty="0"/>
          </a:p>
        </p:txBody>
      </p:sp>
      <p:cxnSp>
        <p:nvCxnSpPr>
          <p:cNvPr id="52" name="Straight Arrow Connector 51"/>
          <p:cNvCxnSpPr>
            <a:stCxn id="19" idx="3"/>
            <a:endCxn id="37" idx="1"/>
          </p:cNvCxnSpPr>
          <p:nvPr/>
        </p:nvCxnSpPr>
        <p:spPr>
          <a:xfrm>
            <a:off x="7164288" y="4518862"/>
            <a:ext cx="0" cy="194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7" idx="3"/>
          </p:cNvCxnSpPr>
          <p:nvPr/>
        </p:nvCxnSpPr>
        <p:spPr>
          <a:xfrm flipH="1">
            <a:off x="7164287" y="5426436"/>
            <a:ext cx="1" cy="211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rot="5400000">
            <a:off x="7041057" y="1664567"/>
            <a:ext cx="246463" cy="18722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Conversion to IR</a:t>
            </a:r>
            <a:endParaRPr lang="en-US" sz="1400" dirty="0"/>
          </a:p>
        </p:txBody>
      </p:sp>
      <p:sp>
        <p:nvSpPr>
          <p:cNvPr id="19" name="Rectangle 18"/>
          <p:cNvSpPr/>
          <p:nvPr/>
        </p:nvSpPr>
        <p:spPr>
          <a:xfrm rot="5400000">
            <a:off x="6807888" y="2866318"/>
            <a:ext cx="712800" cy="2592288"/>
          </a:xfrm>
          <a:prstGeom prst="rect">
            <a:avLst/>
          </a:prstGeom>
          <a:solidFill>
            <a:schemeClr val="accent1">
              <a:alpha val="64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2">
                    <a:lumMod val="95000"/>
                    <a:lumOff val="5000"/>
                  </a:schemeClr>
                </a:solidFill>
              </a:rPr>
              <a:t>Parallelism Discovery &amp; Parallel Pattern </a:t>
            </a:r>
          </a:p>
          <a:p>
            <a:pPr algn="ctr"/>
            <a:r>
              <a:rPr lang="en-US" sz="1600" dirty="0">
                <a:solidFill>
                  <a:schemeClr val="tx2">
                    <a:lumMod val="95000"/>
                    <a:lumOff val="5000"/>
                  </a:schemeClr>
                </a:solidFill>
              </a:rPr>
              <a:t>Detection </a:t>
            </a:r>
          </a:p>
        </p:txBody>
      </p:sp>
      <p:sp>
        <p:nvSpPr>
          <p:cNvPr id="25" name="Snip and Round Single Corner Rectangle 24"/>
          <p:cNvSpPr/>
          <p:nvPr/>
        </p:nvSpPr>
        <p:spPr>
          <a:xfrm>
            <a:off x="6588224" y="5638085"/>
            <a:ext cx="1178933" cy="663258"/>
          </a:xfrm>
          <a:prstGeom prst="snip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Ranked Parallel opportunities</a:t>
            </a:r>
            <a:endParaRPr lang="en-US" sz="1200" dirty="0">
              <a:solidFill>
                <a:schemeClr val="tx1"/>
              </a:solidFill>
            </a:endParaRPr>
          </a:p>
        </p:txBody>
      </p:sp>
      <p:grpSp>
        <p:nvGrpSpPr>
          <p:cNvPr id="36" name="Group 35"/>
          <p:cNvGrpSpPr/>
          <p:nvPr/>
        </p:nvGrpSpPr>
        <p:grpSpPr>
          <a:xfrm>
            <a:off x="6660232" y="1484784"/>
            <a:ext cx="966829" cy="745710"/>
            <a:chOff x="5473402" y="1577860"/>
            <a:chExt cx="781533" cy="679683"/>
          </a:xfrm>
        </p:grpSpPr>
        <p:sp>
          <p:nvSpPr>
            <p:cNvPr id="33" name="Snip and Round Single Corner Rectangle 32"/>
            <p:cNvSpPr/>
            <p:nvPr/>
          </p:nvSpPr>
          <p:spPr>
            <a:xfrm>
              <a:off x="5473402" y="1577860"/>
              <a:ext cx="645468" cy="573814"/>
            </a:xfrm>
            <a:prstGeom prst="snipRoundRect">
              <a:avLst/>
            </a:prstGeom>
            <a:solidFill>
              <a:srgbClr val="00B0F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Source Code</a:t>
              </a:r>
              <a:endParaRPr lang="en-US" sz="800" dirty="0">
                <a:solidFill>
                  <a:schemeClr val="tx1"/>
                </a:solidFill>
              </a:endParaRPr>
            </a:p>
          </p:txBody>
        </p:sp>
        <p:sp>
          <p:nvSpPr>
            <p:cNvPr id="34" name="Snip and Round Single Corner Rectangle 33"/>
            <p:cNvSpPr/>
            <p:nvPr/>
          </p:nvSpPr>
          <p:spPr>
            <a:xfrm>
              <a:off x="5531181" y="1629932"/>
              <a:ext cx="645468" cy="573814"/>
            </a:xfrm>
            <a:prstGeom prst="snipRoundRect">
              <a:avLst/>
            </a:prstGeom>
            <a:solidFill>
              <a:srgbClr val="00B0F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Source Code</a:t>
              </a:r>
              <a:endParaRPr lang="en-US" sz="800" dirty="0">
                <a:solidFill>
                  <a:schemeClr val="tx1"/>
                </a:solidFill>
              </a:endParaRPr>
            </a:p>
          </p:txBody>
        </p:sp>
        <p:sp>
          <p:nvSpPr>
            <p:cNvPr id="35" name="Snip and Round Single Corner Rectangle 34"/>
            <p:cNvSpPr/>
            <p:nvPr/>
          </p:nvSpPr>
          <p:spPr>
            <a:xfrm>
              <a:off x="5609467" y="1683729"/>
              <a:ext cx="645468" cy="573814"/>
            </a:xfrm>
            <a:prstGeom prst="snipRoundRect">
              <a:avLst/>
            </a:prstGeom>
            <a:solidFill>
              <a:srgbClr val="00B0F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Source Code</a:t>
              </a:r>
              <a:endParaRPr lang="en-US" sz="1200" dirty="0">
                <a:solidFill>
                  <a:schemeClr val="tx1"/>
                </a:solidFill>
              </a:endParaRPr>
            </a:p>
          </p:txBody>
        </p:sp>
      </p:grpSp>
      <p:sp>
        <p:nvSpPr>
          <p:cNvPr id="37" name="Rectangle 36"/>
          <p:cNvSpPr/>
          <p:nvPr/>
        </p:nvSpPr>
        <p:spPr>
          <a:xfrm rot="5400000">
            <a:off x="6807888" y="3773892"/>
            <a:ext cx="712800" cy="2592288"/>
          </a:xfrm>
          <a:prstGeom prst="rect">
            <a:avLst/>
          </a:prstGeom>
          <a:solidFill>
            <a:schemeClr val="accent1">
              <a:alpha val="64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2">
                    <a:lumMod val="95000"/>
                    <a:lumOff val="5000"/>
                  </a:schemeClr>
                </a:solidFill>
              </a:rPr>
              <a:t>Ranking</a:t>
            </a:r>
            <a:endParaRPr lang="en-US" sz="1600" dirty="0">
              <a:solidFill>
                <a:schemeClr val="tx2">
                  <a:lumMod val="95000"/>
                  <a:lumOff val="5000"/>
                </a:schemeClr>
              </a:solidFill>
            </a:endParaRPr>
          </a:p>
        </p:txBody>
      </p:sp>
      <p:sp>
        <p:nvSpPr>
          <p:cNvPr id="40" name="Rectangle 39"/>
          <p:cNvSpPr/>
          <p:nvPr/>
        </p:nvSpPr>
        <p:spPr>
          <a:xfrm rot="5400000">
            <a:off x="6807888" y="1978581"/>
            <a:ext cx="712800" cy="2592288"/>
          </a:xfrm>
          <a:prstGeom prst="rect">
            <a:avLst/>
          </a:prstGeom>
          <a:solidFill>
            <a:schemeClr val="accent1">
              <a:lumMod val="90000"/>
              <a:alpha val="64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2">
                    <a:lumMod val="95000"/>
                    <a:lumOff val="5000"/>
                  </a:schemeClr>
                </a:solidFill>
              </a:rPr>
              <a:t>Static &amp; Dynamic Analysis</a:t>
            </a:r>
          </a:p>
        </p:txBody>
      </p:sp>
      <p:cxnSp>
        <p:nvCxnSpPr>
          <p:cNvPr id="48" name="Straight Arrow Connector 47"/>
          <p:cNvCxnSpPr>
            <a:stCxn id="16" idx="3"/>
            <a:endCxn id="40" idx="1"/>
          </p:cNvCxnSpPr>
          <p:nvPr/>
        </p:nvCxnSpPr>
        <p:spPr>
          <a:xfrm flipH="1">
            <a:off x="7164288" y="2723903"/>
            <a:ext cx="1" cy="19442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3"/>
            <a:endCxn id="19" idx="1"/>
          </p:cNvCxnSpPr>
          <p:nvPr/>
        </p:nvCxnSpPr>
        <p:spPr>
          <a:xfrm>
            <a:off x="7164288" y="3631125"/>
            <a:ext cx="0" cy="1749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6" idx="1"/>
          </p:cNvCxnSpPr>
          <p:nvPr/>
        </p:nvCxnSpPr>
        <p:spPr>
          <a:xfrm>
            <a:off x="7164287" y="2233899"/>
            <a:ext cx="2" cy="2435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07555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Introduction</a:t>
            </a:r>
          </a:p>
          <a:p>
            <a:pPr marL="342900" lvl="1" indent="-342900">
              <a:buFont typeface="Arial" panose="020B0604020202020204" pitchFamily="34" charset="0"/>
              <a:buChar char="•"/>
            </a:pPr>
            <a:r>
              <a:rPr lang="en-US" b="1" dirty="0"/>
              <a:t>State of the </a:t>
            </a:r>
            <a:r>
              <a:rPr lang="en-US" b="1" dirty="0" smtClean="0"/>
              <a:t>Art</a:t>
            </a:r>
          </a:p>
          <a:p>
            <a:pPr marL="701675" lvl="2" indent="-342900">
              <a:buFont typeface="Arial" panose="020B0604020202020204" pitchFamily="34" charset="0"/>
              <a:buChar char="•"/>
            </a:pPr>
            <a:r>
              <a:rPr lang="en-US" b="1" dirty="0" smtClean="0"/>
              <a:t>Profiling and instrumentation</a:t>
            </a:r>
          </a:p>
          <a:p>
            <a:pPr marL="701675" lvl="2" indent="-342900">
              <a:buFont typeface="Arial" panose="020B0604020202020204" pitchFamily="34" charset="0"/>
              <a:buChar char="•"/>
            </a:pPr>
            <a:r>
              <a:rPr lang="en-US" b="1" dirty="0" smtClean="0"/>
              <a:t>Thread Mapping</a:t>
            </a:r>
          </a:p>
          <a:p>
            <a:pPr marL="342900" lvl="1" indent="-342900">
              <a:buFont typeface="Arial" panose="020B0604020202020204" pitchFamily="34" charset="0"/>
              <a:buChar char="•"/>
            </a:pPr>
            <a:r>
              <a:rPr lang="en-US" dirty="0" smtClean="0"/>
              <a:t>Objectives</a:t>
            </a:r>
          </a:p>
          <a:p>
            <a:pPr marL="342900" indent="-342900">
              <a:buFont typeface="Arial" panose="020B0604020202020204" pitchFamily="34" charset="0"/>
              <a:buChar char="•"/>
            </a:pPr>
            <a:r>
              <a:rPr lang="en-US" dirty="0" smtClean="0"/>
              <a:t>Approach</a:t>
            </a:r>
            <a:endParaRPr lang="en-US" dirty="0"/>
          </a:p>
          <a:p>
            <a:pPr marL="342900" indent="-342900">
              <a:buFont typeface="Arial" panose="020B0604020202020204" pitchFamily="34" charset="0"/>
              <a:buChar char="•"/>
            </a:pPr>
            <a:r>
              <a:rPr lang="en-US" dirty="0" smtClean="0"/>
              <a:t>Evaluation </a:t>
            </a:r>
          </a:p>
        </p:txBody>
      </p:sp>
    </p:spTree>
    <p:extLst>
      <p:ext uri="{BB962C8B-B14F-4D97-AF65-F5344CB8AC3E}">
        <p14:creationId xmlns:p14="http://schemas.microsoft.com/office/powerpoint/2010/main" val="119883018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Pattern Detection in </a:t>
            </a:r>
            <a:r>
              <a:rPr lang="en-US" dirty="0" err="1" smtClean="0"/>
              <a:t>Pthread</a:t>
            </a:r>
            <a:r>
              <a:rPr lang="en-US" dirty="0" smtClean="0"/>
              <a:t> Applications</a:t>
            </a:r>
            <a:endParaRPr lang="en-US" dirty="0"/>
          </a:p>
        </p:txBody>
      </p:sp>
      <p:sp>
        <p:nvSpPr>
          <p:cNvPr id="20" name="Content Placeholder 2"/>
          <p:cNvSpPr>
            <a:spLocks noGrp="1"/>
          </p:cNvSpPr>
          <p:nvPr>
            <p:ph idx="1"/>
          </p:nvPr>
        </p:nvSpPr>
        <p:spPr>
          <a:xfrm>
            <a:off x="360363" y="1619250"/>
            <a:ext cx="8388350" cy="4479925"/>
          </a:xfrm>
        </p:spPr>
        <p:txBody>
          <a:bodyPr/>
          <a:lstStyle/>
          <a:p>
            <a:pPr marL="342900" indent="-342900">
              <a:buFont typeface="Arial" charset="0"/>
              <a:buChar char="•"/>
            </a:pPr>
            <a:r>
              <a:rPr lang="en-US" dirty="0"/>
              <a:t>Using </a:t>
            </a:r>
            <a:r>
              <a:rPr lang="en-US" dirty="0" err="1"/>
              <a:t>DiscoPoP</a:t>
            </a:r>
            <a:r>
              <a:rPr lang="en-US" dirty="0"/>
              <a:t> dependence profiler for detecting </a:t>
            </a:r>
            <a:r>
              <a:rPr lang="en-US" dirty="0" err="1"/>
              <a:t>RaW</a:t>
            </a:r>
            <a:r>
              <a:rPr lang="en-US" dirty="0"/>
              <a:t> dependences among threads </a:t>
            </a:r>
          </a:p>
          <a:p>
            <a:pPr marL="342900" indent="-342900">
              <a:buFont typeface="Arial" charset="0"/>
              <a:buChar char="•"/>
            </a:pPr>
            <a:endParaRPr lang="en-US" dirty="0"/>
          </a:p>
          <a:p>
            <a:pPr marL="342900" indent="-342900">
              <a:buFont typeface="Arial" charset="0"/>
              <a:buChar char="•"/>
            </a:pPr>
            <a:r>
              <a:rPr lang="en-US" dirty="0"/>
              <a:t>Use dynamic and static analysis for extracting multiple/nested communication matrices, for each hotspot </a:t>
            </a:r>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smtClean="0"/>
          </a:p>
          <a:p>
            <a:endParaRPr lang="en-US" dirty="0"/>
          </a:p>
        </p:txBody>
      </p:sp>
      <p:pic>
        <p:nvPicPr>
          <p:cNvPr id="21" name="Picture 20"/>
          <p:cNvPicPr>
            <a:picLocks noChangeAspect="1"/>
          </p:cNvPicPr>
          <p:nvPr/>
        </p:nvPicPr>
        <p:blipFill>
          <a:blip r:embed="rId3"/>
          <a:stretch>
            <a:fillRect/>
          </a:stretch>
        </p:blipFill>
        <p:spPr>
          <a:xfrm>
            <a:off x="550280" y="3847480"/>
            <a:ext cx="8136520" cy="1795037"/>
          </a:xfrm>
          <a:prstGeom prst="rect">
            <a:avLst/>
          </a:prstGeom>
        </p:spPr>
      </p:pic>
    </p:spTree>
    <p:extLst>
      <p:ext uri="{BB962C8B-B14F-4D97-AF65-F5344CB8AC3E}">
        <p14:creationId xmlns:p14="http://schemas.microsoft.com/office/powerpoint/2010/main" val="213700241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Pattern Detection in </a:t>
            </a:r>
            <a:r>
              <a:rPr lang="en-US" dirty="0" err="1" smtClean="0"/>
              <a:t>Pthread</a:t>
            </a:r>
            <a:r>
              <a:rPr lang="en-US" dirty="0" smtClean="0"/>
              <a:t> Applications</a:t>
            </a:r>
            <a:endParaRPr lang="en-US" dirty="0"/>
          </a:p>
        </p:txBody>
      </p:sp>
      <p:sp>
        <p:nvSpPr>
          <p:cNvPr id="6" name="Content Placeholder 2"/>
          <p:cNvSpPr>
            <a:spLocks noGrp="1"/>
          </p:cNvSpPr>
          <p:nvPr>
            <p:ph idx="1"/>
          </p:nvPr>
        </p:nvSpPr>
        <p:spPr>
          <a:xfrm>
            <a:off x="360000" y="1620000"/>
            <a:ext cx="8416010" cy="4479943"/>
          </a:xfrm>
        </p:spPr>
        <p:txBody>
          <a:bodyPr/>
          <a:lstStyle/>
          <a:p>
            <a:pPr marL="342900" indent="-342900">
              <a:buFont typeface="Arial" charset="0"/>
              <a:buChar char="•"/>
            </a:pPr>
            <a:r>
              <a:rPr lang="en-US" dirty="0" smtClean="0"/>
              <a:t>Defines the structure of communication between threads/cores</a:t>
            </a:r>
          </a:p>
          <a:p>
            <a:pPr marL="342900" indent="-342900">
              <a:buFont typeface="Arial" charset="0"/>
              <a:buChar char="•"/>
            </a:pPr>
            <a:r>
              <a:rPr lang="en-US" dirty="0" smtClean="0"/>
              <a:t>Could be represented as in 3 forms:</a:t>
            </a:r>
          </a:p>
        </p:txBody>
      </p:sp>
      <p:pic>
        <p:nvPicPr>
          <p:cNvPr id="7" name="Picture 6"/>
          <p:cNvPicPr>
            <a:picLocks noChangeAspect="1"/>
          </p:cNvPicPr>
          <p:nvPr/>
        </p:nvPicPr>
        <p:blipFill>
          <a:blip r:embed="rId3"/>
          <a:stretch>
            <a:fillRect/>
          </a:stretch>
        </p:blipFill>
        <p:spPr>
          <a:xfrm>
            <a:off x="539552" y="3518591"/>
            <a:ext cx="8136160" cy="2581352"/>
          </a:xfrm>
          <a:prstGeom prst="rect">
            <a:avLst/>
          </a:prstGeom>
        </p:spPr>
      </p:pic>
      <p:sp>
        <p:nvSpPr>
          <p:cNvPr id="8" name="TextBox 7"/>
          <p:cNvSpPr txBox="1"/>
          <p:nvPr/>
        </p:nvSpPr>
        <p:spPr>
          <a:xfrm>
            <a:off x="619025" y="2990591"/>
            <a:ext cx="2220207" cy="369332"/>
          </a:xfrm>
          <a:prstGeom prst="rect">
            <a:avLst/>
          </a:prstGeom>
          <a:noFill/>
        </p:spPr>
        <p:txBody>
          <a:bodyPr wrap="square" rtlCol="0">
            <a:spAutoFit/>
          </a:bodyPr>
          <a:lstStyle/>
          <a:p>
            <a:pPr algn="ctr"/>
            <a:r>
              <a:rPr lang="en-US" dirty="0" smtClean="0"/>
              <a:t>Weighted Graph</a:t>
            </a:r>
            <a:endParaRPr lang="en-US" dirty="0"/>
          </a:p>
        </p:txBody>
      </p:sp>
      <p:sp>
        <p:nvSpPr>
          <p:cNvPr id="9" name="TextBox 8"/>
          <p:cNvSpPr txBox="1"/>
          <p:nvPr/>
        </p:nvSpPr>
        <p:spPr>
          <a:xfrm>
            <a:off x="3752517" y="2996952"/>
            <a:ext cx="2220207" cy="646331"/>
          </a:xfrm>
          <a:prstGeom prst="rect">
            <a:avLst/>
          </a:prstGeom>
          <a:noFill/>
        </p:spPr>
        <p:txBody>
          <a:bodyPr wrap="square" rtlCol="0">
            <a:spAutoFit/>
          </a:bodyPr>
          <a:lstStyle/>
          <a:p>
            <a:pPr algn="ctr"/>
            <a:r>
              <a:rPr lang="en-US" dirty="0" smtClean="0"/>
              <a:t>Communication Matrix</a:t>
            </a:r>
            <a:endParaRPr lang="en-US" dirty="0"/>
          </a:p>
        </p:txBody>
      </p:sp>
      <p:sp>
        <p:nvSpPr>
          <p:cNvPr id="10" name="TextBox 9"/>
          <p:cNvSpPr txBox="1"/>
          <p:nvPr/>
        </p:nvSpPr>
        <p:spPr>
          <a:xfrm>
            <a:off x="6505754" y="2985802"/>
            <a:ext cx="2220207" cy="646331"/>
          </a:xfrm>
          <a:prstGeom prst="rect">
            <a:avLst/>
          </a:prstGeom>
          <a:noFill/>
        </p:spPr>
        <p:txBody>
          <a:bodyPr wrap="square" rtlCol="0">
            <a:spAutoFit/>
          </a:bodyPr>
          <a:lstStyle/>
          <a:p>
            <a:pPr algn="ctr"/>
            <a:r>
              <a:rPr lang="en-US" dirty="0" smtClean="0"/>
              <a:t>Image Representation</a:t>
            </a:r>
            <a:endParaRPr lang="en-US" dirty="0"/>
          </a:p>
        </p:txBody>
      </p:sp>
    </p:spTree>
    <p:extLst>
      <p:ext uri="{BB962C8B-B14F-4D97-AF65-F5344CB8AC3E}">
        <p14:creationId xmlns:p14="http://schemas.microsoft.com/office/powerpoint/2010/main" val="162817809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12759</TotalTime>
  <Words>1443</Words>
  <Application>Microsoft Macintosh PowerPoint</Application>
  <PresentationFormat>On-screen Show (4:3)</PresentationFormat>
  <Paragraphs>448</Paragraphs>
  <Slides>30</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Bitstream Charter</vt:lpstr>
      <vt:lpstr>Stafford</vt:lpstr>
      <vt:lpstr>Tahoma</vt:lpstr>
      <vt:lpstr>Wingdings</vt:lpstr>
      <vt:lpstr>Arial</vt:lpstr>
      <vt:lpstr>Präsentationsvorlage_BWL9</vt:lpstr>
      <vt:lpstr>Präsentationsvorlage_BWL9</vt:lpstr>
      <vt:lpstr>Detecting Thread Communication Patterns in OpenMP Applications </vt:lpstr>
      <vt:lpstr>Why Temporal Information in Communication Pattern is Necessary?</vt:lpstr>
      <vt:lpstr>Outline</vt:lpstr>
      <vt:lpstr>OpenMP</vt:lpstr>
      <vt:lpstr>Outline</vt:lpstr>
      <vt:lpstr>DiscoPoP (Discovery of Potential Parallelism)</vt:lpstr>
      <vt:lpstr>Outline</vt:lpstr>
      <vt:lpstr>Communication Pattern Detection in Pthread Applications</vt:lpstr>
      <vt:lpstr>Communication Pattern Detection in Pthread Applications</vt:lpstr>
      <vt:lpstr>OPARI OpenMP Pragma And Region Instrumenter</vt:lpstr>
      <vt:lpstr>OPARI OpenMP Pragma And Region Instrumenter</vt:lpstr>
      <vt:lpstr> Rogue Wave ThreadSpotter  </vt:lpstr>
      <vt:lpstr> Rogue Wave ThreadSpotter  </vt:lpstr>
      <vt:lpstr>Thread Mapping</vt:lpstr>
      <vt:lpstr>Thread Mapping Policies</vt:lpstr>
      <vt:lpstr>Thread Mapping Policies</vt:lpstr>
      <vt:lpstr>Outline</vt:lpstr>
      <vt:lpstr>Objectives</vt:lpstr>
      <vt:lpstr>Outline</vt:lpstr>
      <vt:lpstr>Instrumentation</vt:lpstr>
      <vt:lpstr>Outline</vt:lpstr>
      <vt:lpstr>Profiling</vt:lpstr>
      <vt:lpstr>Outline</vt:lpstr>
      <vt:lpstr>Challenge</vt:lpstr>
      <vt:lpstr>Outline</vt:lpstr>
      <vt:lpstr>Proposed Solution</vt:lpstr>
      <vt:lpstr>Outline</vt:lpstr>
      <vt:lpstr>Correctness and Efficiency</vt:lpstr>
      <vt:lpstr>Work Plan</vt:lpstr>
      <vt:lpstr>Thanks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Friedrich-Daniel Möller</cp:lastModifiedBy>
  <cp:revision>624</cp:revision>
  <dcterms:created xsi:type="dcterms:W3CDTF">2009-12-23T09:42:49Z</dcterms:created>
  <dcterms:modified xsi:type="dcterms:W3CDTF">2017-01-23T17:40:36Z</dcterms:modified>
</cp:coreProperties>
</file>