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63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D" initials="P" lastIdx="1" clrIdx="0">
    <p:extLst>
      <p:ext uri="{19B8F6BF-5375-455C-9EA6-DF929625EA0E}">
        <p15:presenceInfo xmlns:p15="http://schemas.microsoft.com/office/powerpoint/2012/main" userId="330a00d5fe1b2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3CC"/>
    <a:srgbClr val="A7D2CB"/>
    <a:srgbClr val="5EB4DB"/>
    <a:srgbClr val="0C2733"/>
    <a:srgbClr val="A6D3CC"/>
    <a:srgbClr val="FBB553"/>
    <a:srgbClr val="DA6671"/>
    <a:srgbClr val="4391AF"/>
    <a:srgbClr val="EE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D8F7-30F6-4C1B-9CD5-629330E0E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4E57-DE1B-4FD6-8D25-B7001AA36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91E1-E773-4E3B-846D-C13B2BCB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388F-B19E-4896-9824-7475EAF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8ABB-C785-45CD-97A9-08AF960C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D0CC-043F-4C0B-BD61-66C109B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9AF4-1A0C-4D35-8AFA-14771452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D27-4DAD-410C-96BC-F2F236E8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454F-6FE7-4E8B-BFF2-BD3F9ADB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F1B7-5D37-441A-8763-EBBFBEC7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CCFC8-0D52-46B1-A868-EFCCADDD7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69469-E3BD-4C31-BDD5-6FB5E2679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4F30-AB5F-45DB-A22D-2B6AE67A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7DD1-79DF-4F3C-BBCF-E0069DAC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09CB-213D-431F-9657-0EADC1C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BD2B-7E4D-4957-AD74-C054F84E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5507-718B-453C-B5F8-A3BE4645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A169-F684-4C2D-B60E-B6F0AE68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20E1-47B7-49E7-9644-20F4E6B2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1D66-3A43-4D08-93D8-51D5240F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BC5C-05CC-406F-9591-C4603DA3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39E3-06FD-4918-853F-0EB185F0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646B-2D6B-40CC-8B7C-1CC52812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65FA4-CC1F-48A3-87EE-8531026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07B8-BB6A-4434-A56C-9DF34F0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769-92F0-4DD1-806A-C8C45D88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F1DA-CB93-4534-B984-072A58472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C61B4-04DA-45C2-AF8C-641C23582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33A0-A1C4-463A-B3A1-83B8E1AF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C119E-9FD1-4443-8FEA-0009F11B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FEBC7-BC4B-4541-A3DF-110C512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51D7-6F2C-4224-9E58-4D857664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67E9-36AF-4050-A793-133BE396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4D01-4212-4DA2-9B53-441DBB826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144FF-EC3C-4AB7-9053-E6A0B7C88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9A472-5CA6-4550-A778-6DC9016EE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565DB-F9B4-40B2-BA2E-6793EFF6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B8580-FCE4-4220-A637-88CBEF0A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B4D5C-098C-4E9C-AD46-6435A8E1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CD4D-7298-4052-A8F6-88B699E5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80DD5-C095-49D7-A454-273E0747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0DF3E-6A52-4844-A6F6-F3788F10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4E7CC-FE66-441E-B227-B0310547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22421-9C51-47B4-AB7B-0953C91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26503-2B8C-4306-9506-DEE438AC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7CE82-0D5A-45D3-B151-00D7B7A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1461-AE77-4969-ADFB-093AE18C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67EA-E71B-4B84-A963-B27F348B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091A-ADA7-4C85-A334-877FA6E40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13F4C-58F1-4BFE-935E-D9D7194F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014A5-29BC-446D-A10B-84AA93D4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D8C7-FE28-48A9-B880-58B29E74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3F49-9699-4FB5-8353-72ACB32A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BA838-77D3-489D-AFC1-AA507497D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3BEF-1DF0-4720-A95B-70606D08F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EEF4-5E2F-4817-B900-48DD82E8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CE7C9-BE7B-4042-8329-5CB7CD16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EB30-9960-4BB2-BC62-215BA18D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DEE5B-CC9D-4570-B6DC-C6541B1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89CC-D01B-47B0-99F3-E1629216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434B-A318-4E75-BE27-8ED7E0AD8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A476-5200-4997-8D9D-A20610FDD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5CB1-C1FE-4757-93FB-B46CE1CAD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1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1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1365875"/>
            <a:ext cx="5734050" cy="2219691"/>
          </a:xfrm>
        </p:spPr>
        <p:txBody>
          <a:bodyPr anchor="ctr"/>
          <a:lstStyle/>
          <a:p>
            <a:r>
              <a:rPr lang="en-US" dirty="0"/>
              <a:t>Fundamental Law of Memory Recall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3957380"/>
            <a:ext cx="5734050" cy="95556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Final Project Presentation for </a:t>
            </a:r>
          </a:p>
          <a:p>
            <a:r>
              <a:rPr lang="en-US" b="1" i="1" dirty="0"/>
              <a:t>Physical Models of Living Systems </a:t>
            </a:r>
            <a:r>
              <a:rPr lang="en-US" b="1" dirty="0"/>
              <a:t>Course</a:t>
            </a:r>
          </a:p>
          <a:p>
            <a:r>
              <a:rPr lang="en-US" b="1" dirty="0"/>
              <a:t>By </a:t>
            </a:r>
            <a:r>
              <a:rPr lang="en-US" b="1" i="1" dirty="0"/>
              <a:t>Ehsan Eslami </a:t>
            </a:r>
            <a:r>
              <a:rPr lang="en-US" b="1" i="1" dirty="0" err="1"/>
              <a:t>Shafigh</a:t>
            </a:r>
            <a:endParaRPr lang="en-US" b="1" i="1" dirty="0"/>
          </a:p>
          <a:p>
            <a:r>
              <a:rPr lang="en-US" b="1" dirty="0"/>
              <a:t>Instructor: </a:t>
            </a:r>
            <a:r>
              <a:rPr lang="en-US" b="1" i="1" dirty="0"/>
              <a:t>Prof. Samir </a:t>
            </a:r>
            <a:r>
              <a:rPr lang="en-US" b="1" i="1" dirty="0" err="1"/>
              <a:t>Suweis</a:t>
            </a:r>
            <a:endParaRPr lang="en-US" b="1" i="1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3" b="9613"/>
          <a:stretch/>
        </p:blipFill>
        <p:spPr>
          <a:xfrm>
            <a:off x="6838950" y="1283521"/>
            <a:ext cx="5210937" cy="4208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21" y="311157"/>
            <a:ext cx="8911687" cy="849090"/>
          </a:xfrm>
        </p:spPr>
        <p:txBody>
          <a:bodyPr>
            <a:normAutofit/>
          </a:bodyPr>
          <a:lstStyle/>
          <a:p>
            <a:r>
              <a:rPr lang="en-US" dirty="0"/>
              <a:t>Analytical Solution: Asymmetric 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951F46-956D-469A-A5AC-D7DBE7B7640F}"/>
                  </a:ext>
                </a:extLst>
              </p:cNvPr>
              <p:cNvSpPr txBox="1"/>
              <p:nvPr/>
            </p:nvSpPr>
            <p:spPr>
              <a:xfrm>
                <a:off x="361720" y="1385260"/>
                <a:ext cx="11220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We want to know the probability of retrieving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memory items, before entering  a cycle, assuming that in total there are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memory items available. </a:t>
                </a:r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951F46-956D-469A-A5AC-D7DBE7B7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0" y="1385260"/>
                <a:ext cx="11220679" cy="646331"/>
              </a:xfrm>
              <a:prstGeom prst="rect">
                <a:avLst/>
              </a:prstGeom>
              <a:blipFill>
                <a:blip r:embed="rId2"/>
                <a:stretch>
                  <a:fillRect l="-435" t="-4717" r="-43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61B0BA-9E1D-4B76-B38B-699364DBA52C}"/>
                  </a:ext>
                </a:extLst>
              </p:cNvPr>
              <p:cNvSpPr/>
              <p:nvPr/>
            </p:nvSpPr>
            <p:spPr>
              <a:xfrm>
                <a:off x="1330314" y="3046890"/>
                <a:ext cx="901700" cy="901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61B0BA-9E1D-4B76-B38B-699364DBA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14" y="3046890"/>
                <a:ext cx="901700" cy="9017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71A8BE6-7D94-47BB-919E-3DF20154283C}"/>
                  </a:ext>
                </a:extLst>
              </p:cNvPr>
              <p:cNvSpPr/>
              <p:nvPr/>
            </p:nvSpPr>
            <p:spPr>
              <a:xfrm>
                <a:off x="2653238" y="3421540"/>
                <a:ext cx="901700" cy="901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71A8BE6-7D94-47BB-919E-3DF20154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38" y="3421540"/>
                <a:ext cx="901700" cy="9017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EF3DB61-6074-4BA4-B51B-230FA5FFB27F}"/>
              </a:ext>
            </a:extLst>
          </p:cNvPr>
          <p:cNvCxnSpPr>
            <a:cxnSpLocks/>
            <a:stCxn id="6" idx="0"/>
            <a:endCxn id="15" idx="0"/>
          </p:cNvCxnSpPr>
          <p:nvPr/>
        </p:nvCxnSpPr>
        <p:spPr>
          <a:xfrm rot="16200000" flipH="1">
            <a:off x="2255301" y="2572753"/>
            <a:ext cx="374650" cy="1322924"/>
          </a:xfrm>
          <a:prstGeom prst="curvedConnector3">
            <a:avLst>
              <a:gd name="adj1" fmla="val -61017"/>
            </a:avLst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7DC10F-3329-4C61-A818-792F16F3D389}"/>
                  </a:ext>
                </a:extLst>
              </p:cNvPr>
              <p:cNvSpPr txBox="1"/>
              <p:nvPr/>
            </p:nvSpPr>
            <p:spPr>
              <a:xfrm>
                <a:off x="2232014" y="2648388"/>
                <a:ext cx="749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7DC10F-3329-4C61-A818-792F16F3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14" y="2648388"/>
                <a:ext cx="7493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52F93B-1354-40AC-BFA9-C169737F60C7}"/>
                  </a:ext>
                </a:extLst>
              </p:cNvPr>
              <p:cNvSpPr/>
              <p:nvPr/>
            </p:nvSpPr>
            <p:spPr>
              <a:xfrm>
                <a:off x="4054486" y="3017720"/>
                <a:ext cx="901700" cy="901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52F93B-1354-40AC-BFA9-C169737F6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86" y="3017720"/>
                <a:ext cx="901700" cy="9017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9237FB8-FB59-4786-8953-05F7050B8A91}"/>
              </a:ext>
            </a:extLst>
          </p:cNvPr>
          <p:cNvCxnSpPr>
            <a:cxnSpLocks/>
            <a:stCxn id="15" idx="0"/>
            <a:endCxn id="20" idx="0"/>
          </p:cNvCxnSpPr>
          <p:nvPr/>
        </p:nvCxnSpPr>
        <p:spPr>
          <a:xfrm rot="5400000" flipH="1" flipV="1">
            <a:off x="3602802" y="2519006"/>
            <a:ext cx="403820" cy="1401248"/>
          </a:xfrm>
          <a:prstGeom prst="curvedConnector3">
            <a:avLst>
              <a:gd name="adj1" fmla="val 156609"/>
            </a:avLst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9BBE2-8FDA-42B7-AF06-EFCCDAC3E2C5}"/>
                  </a:ext>
                </a:extLst>
              </p:cNvPr>
              <p:cNvSpPr txBox="1"/>
              <p:nvPr/>
            </p:nvSpPr>
            <p:spPr>
              <a:xfrm>
                <a:off x="2914672" y="2472133"/>
                <a:ext cx="3181328" cy="45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 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9BBE2-8FDA-42B7-AF06-EFCCDAC3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72" y="2472133"/>
                <a:ext cx="3181328" cy="452624"/>
              </a:xfrm>
              <a:prstGeom prst="rect">
                <a:avLst/>
              </a:prstGeom>
              <a:blipFill>
                <a:blip r:embed="rId7"/>
                <a:stretch>
                  <a:fillRect t="-120270" r="-2107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2602708-8C2F-4ABC-A61A-FF71FFC5579F}"/>
              </a:ext>
            </a:extLst>
          </p:cNvPr>
          <p:cNvCxnSpPr>
            <a:cxnSpLocks/>
            <a:stCxn id="15" idx="4"/>
            <a:endCxn id="6" idx="4"/>
          </p:cNvCxnSpPr>
          <p:nvPr/>
        </p:nvCxnSpPr>
        <p:spPr>
          <a:xfrm rot="5400000" flipH="1">
            <a:off x="2255301" y="3474453"/>
            <a:ext cx="374650" cy="1322924"/>
          </a:xfrm>
          <a:prstGeom prst="curvedConnector3">
            <a:avLst>
              <a:gd name="adj1" fmla="val -61017"/>
            </a:avLst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CEF69F-E44E-4A1C-870F-DB0A1B366F6C}"/>
                  </a:ext>
                </a:extLst>
              </p:cNvPr>
              <p:cNvSpPr txBox="1"/>
              <p:nvPr/>
            </p:nvSpPr>
            <p:spPr>
              <a:xfrm>
                <a:off x="1576946" y="4486118"/>
                <a:ext cx="1685914" cy="45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CEF69F-E44E-4A1C-870F-DB0A1B366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46" y="4486118"/>
                <a:ext cx="1685914" cy="452624"/>
              </a:xfrm>
              <a:prstGeom prst="rect">
                <a:avLst/>
              </a:prstGeom>
              <a:blipFill>
                <a:blip r:embed="rId8"/>
                <a:stretch>
                  <a:fillRect t="-120270" r="-5797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C538BB9-3F5C-47EB-901C-DA7D6D41F648}"/>
                  </a:ext>
                </a:extLst>
              </p:cNvPr>
              <p:cNvSpPr/>
              <p:nvPr/>
            </p:nvSpPr>
            <p:spPr>
              <a:xfrm>
                <a:off x="5991204" y="2918942"/>
                <a:ext cx="901700" cy="901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C538BB9-3F5C-47EB-901C-DA7D6D41F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204" y="2918942"/>
                <a:ext cx="901700" cy="9017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6F45F15-F98F-478B-8105-58A1A1D4A9F0}"/>
              </a:ext>
            </a:extLst>
          </p:cNvPr>
          <p:cNvCxnSpPr>
            <a:cxnSpLocks/>
            <a:stCxn id="20" idx="7"/>
            <a:endCxn id="35" idx="4"/>
          </p:cNvCxnSpPr>
          <p:nvPr/>
        </p:nvCxnSpPr>
        <p:spPr>
          <a:xfrm rot="16200000" flipH="1">
            <a:off x="5297658" y="2676247"/>
            <a:ext cx="670871" cy="1617919"/>
          </a:xfrm>
          <a:prstGeom prst="curvedConnector5">
            <a:avLst>
              <a:gd name="adj1" fmla="val -34075"/>
              <a:gd name="adj2" fmla="val 40148"/>
              <a:gd name="adj3" fmla="val 134075"/>
            </a:avLst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D14133B-AED3-4536-8A9C-09209B58D78A}"/>
              </a:ext>
            </a:extLst>
          </p:cNvPr>
          <p:cNvCxnSpPr>
            <a:cxnSpLocks/>
            <a:stCxn id="20" idx="4"/>
            <a:endCxn id="6" idx="4"/>
          </p:cNvCxnSpPr>
          <p:nvPr/>
        </p:nvCxnSpPr>
        <p:spPr>
          <a:xfrm rot="5400000">
            <a:off x="3128665" y="2571919"/>
            <a:ext cx="29170" cy="2724172"/>
          </a:xfrm>
          <a:prstGeom prst="curvedConnector3">
            <a:avLst>
              <a:gd name="adj1" fmla="val 883682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F4EFF2E-3868-4371-B723-4BC9A4680CB7}"/>
              </a:ext>
            </a:extLst>
          </p:cNvPr>
          <p:cNvCxnSpPr>
            <a:cxnSpLocks/>
            <a:stCxn id="20" idx="4"/>
            <a:endCxn id="15" idx="4"/>
          </p:cNvCxnSpPr>
          <p:nvPr/>
        </p:nvCxnSpPr>
        <p:spPr>
          <a:xfrm rot="5400000">
            <a:off x="3602802" y="3420706"/>
            <a:ext cx="403820" cy="1401248"/>
          </a:xfrm>
          <a:prstGeom prst="curvedConnector3">
            <a:avLst>
              <a:gd name="adj1" fmla="val 156609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171D6C-FCF3-488A-99D1-112CF2A676D7}"/>
                  </a:ext>
                </a:extLst>
              </p:cNvPr>
              <p:cNvSpPr txBox="1"/>
              <p:nvPr/>
            </p:nvSpPr>
            <p:spPr>
              <a:xfrm>
                <a:off x="3162831" y="4143957"/>
                <a:ext cx="1685914" cy="45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171D6C-FCF3-488A-99D1-112CF2A67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31" y="4143957"/>
                <a:ext cx="1685914" cy="452624"/>
              </a:xfrm>
              <a:prstGeom prst="rect">
                <a:avLst/>
              </a:prstGeom>
              <a:blipFill>
                <a:blip r:embed="rId10"/>
                <a:stretch>
                  <a:fillRect t="-120270" r="-5797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FE6B1D-89D8-4304-9CB4-81F7B26FBF01}"/>
                  </a:ext>
                </a:extLst>
              </p:cNvPr>
              <p:cNvSpPr txBox="1"/>
              <p:nvPr/>
            </p:nvSpPr>
            <p:spPr>
              <a:xfrm>
                <a:off x="4813301" y="3492420"/>
                <a:ext cx="3181328" cy="45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 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FE6B1D-89D8-4304-9CB4-81F7B26F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01" y="3492420"/>
                <a:ext cx="3181328" cy="452624"/>
              </a:xfrm>
              <a:prstGeom prst="rect">
                <a:avLst/>
              </a:prstGeom>
              <a:blipFill>
                <a:blip r:embed="rId11"/>
                <a:stretch>
                  <a:fillRect t="-120270" r="-2111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1176111-2A0C-45FD-9E4A-A08D5929CBB7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6471184" y="2459096"/>
            <a:ext cx="430717" cy="488976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32B72C-D6FA-415E-9496-723033B2B9EB}"/>
              </a:ext>
            </a:extLst>
          </p:cNvPr>
          <p:cNvCxnSpPr>
            <a:cxnSpLocks/>
          </p:cNvCxnSpPr>
          <p:nvPr/>
        </p:nvCxnSpPr>
        <p:spPr>
          <a:xfrm>
            <a:off x="7096381" y="2472133"/>
            <a:ext cx="787400" cy="0"/>
          </a:xfrm>
          <a:prstGeom prst="straightConnector1">
            <a:avLst/>
          </a:prstGeom>
          <a:ln w="76200">
            <a:prstDash val="sys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94F2C28-1379-425F-9A2E-357EC68D0E18}"/>
                  </a:ext>
                </a:extLst>
              </p:cNvPr>
              <p:cNvSpPr/>
              <p:nvPr/>
            </p:nvSpPr>
            <p:spPr>
              <a:xfrm>
                <a:off x="8458168" y="2831630"/>
                <a:ext cx="901700" cy="901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94F2C28-1379-425F-9A2E-357EC68D0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68" y="2831630"/>
                <a:ext cx="901700" cy="9017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FF2E6875-4A2F-4719-AAFE-724CA6BC4A4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112114" y="2472133"/>
            <a:ext cx="796904" cy="35949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771DCC-26DE-416F-8160-5E11D6E18E43}"/>
                  </a:ext>
                </a:extLst>
              </p:cNvPr>
              <p:cNvSpPr txBox="1"/>
              <p:nvPr/>
            </p:nvSpPr>
            <p:spPr>
              <a:xfrm>
                <a:off x="7836698" y="2256604"/>
                <a:ext cx="3181328" cy="45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 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771DCC-26DE-416F-8160-5E11D6E1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698" y="2256604"/>
                <a:ext cx="3181328" cy="459934"/>
              </a:xfrm>
              <a:prstGeom prst="rect">
                <a:avLst/>
              </a:prstGeom>
              <a:blipFill>
                <a:blip r:embed="rId13"/>
                <a:stretch>
                  <a:fillRect t="-115789" b="-18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4335FDC-080D-4763-88FC-4AA32C0B058E}"/>
              </a:ext>
            </a:extLst>
          </p:cNvPr>
          <p:cNvCxnSpPr>
            <a:cxnSpLocks/>
            <a:stCxn id="61" idx="4"/>
            <a:endCxn id="35" idx="4"/>
          </p:cNvCxnSpPr>
          <p:nvPr/>
        </p:nvCxnSpPr>
        <p:spPr>
          <a:xfrm rot="5400000">
            <a:off x="7631880" y="2543504"/>
            <a:ext cx="87312" cy="2466964"/>
          </a:xfrm>
          <a:prstGeom prst="curvedConnector3">
            <a:avLst>
              <a:gd name="adj1" fmla="val 36182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8560A1A-1229-45B0-930C-BADA51390C31}"/>
              </a:ext>
            </a:extLst>
          </p:cNvPr>
          <p:cNvCxnSpPr>
            <a:cxnSpLocks/>
            <a:stCxn id="61" idx="4"/>
            <a:endCxn id="20" idx="4"/>
          </p:cNvCxnSpPr>
          <p:nvPr/>
        </p:nvCxnSpPr>
        <p:spPr>
          <a:xfrm rot="5400000">
            <a:off x="6614132" y="1624534"/>
            <a:ext cx="186090" cy="4403682"/>
          </a:xfrm>
          <a:prstGeom prst="curvedConnector3">
            <a:avLst>
              <a:gd name="adj1" fmla="val 222844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94A20188-82BE-4EDE-9F1C-4F5735747216}"/>
              </a:ext>
            </a:extLst>
          </p:cNvPr>
          <p:cNvCxnSpPr>
            <a:cxnSpLocks/>
            <a:stCxn id="61" idx="4"/>
            <a:endCxn id="15" idx="4"/>
          </p:cNvCxnSpPr>
          <p:nvPr/>
        </p:nvCxnSpPr>
        <p:spPr>
          <a:xfrm rot="5400000">
            <a:off x="5711598" y="1125820"/>
            <a:ext cx="589910" cy="5804930"/>
          </a:xfrm>
          <a:prstGeom prst="curvedConnector3">
            <a:avLst>
              <a:gd name="adj1" fmla="val 138752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8F94551-9CD4-42C0-999B-50C3161F7652}"/>
              </a:ext>
            </a:extLst>
          </p:cNvPr>
          <p:cNvCxnSpPr>
            <a:cxnSpLocks/>
            <a:stCxn id="61" idx="4"/>
            <a:endCxn id="6" idx="4"/>
          </p:cNvCxnSpPr>
          <p:nvPr/>
        </p:nvCxnSpPr>
        <p:spPr>
          <a:xfrm rot="5400000">
            <a:off x="5237461" y="277033"/>
            <a:ext cx="215260" cy="7127854"/>
          </a:xfrm>
          <a:prstGeom prst="curvedConnector3">
            <a:avLst>
              <a:gd name="adj1" fmla="val 206197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68E8969-F242-4D51-B05A-BACDF462B26F}"/>
                  </a:ext>
                </a:extLst>
              </p:cNvPr>
              <p:cNvSpPr txBox="1"/>
              <p:nvPr/>
            </p:nvSpPr>
            <p:spPr>
              <a:xfrm>
                <a:off x="4415889" y="4561980"/>
                <a:ext cx="3181328" cy="45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68E8969-F242-4D51-B05A-BACDF462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889" y="4561980"/>
                <a:ext cx="3181328" cy="459934"/>
              </a:xfrm>
              <a:prstGeom prst="rect">
                <a:avLst/>
              </a:prstGeom>
              <a:blipFill>
                <a:blip r:embed="rId14"/>
                <a:stretch>
                  <a:fillRect t="-115789" b="-18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B00F4EBF-E78A-4C8F-897F-C6F754B41DFE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8043655" y="2867967"/>
            <a:ext cx="311790" cy="1418937"/>
          </a:xfrm>
          <a:prstGeom prst="curvedConnector4">
            <a:avLst>
              <a:gd name="adj1" fmla="val -1"/>
              <a:gd name="adj2" fmla="val 88039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D978D85-6654-4941-BF9C-0BFAEF42D501}"/>
              </a:ext>
            </a:extLst>
          </p:cNvPr>
          <p:cNvSpPr txBox="1"/>
          <p:nvPr/>
        </p:nvSpPr>
        <p:spPr>
          <a:xfrm>
            <a:off x="4764203" y="26115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5174816-BD74-46E7-BF7C-85473D74E455}"/>
                  </a:ext>
                </a:extLst>
              </p:cNvPr>
              <p:cNvSpPr txBox="1"/>
              <p:nvPr/>
            </p:nvSpPr>
            <p:spPr>
              <a:xfrm>
                <a:off x="2043994" y="5448169"/>
                <a:ext cx="635481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5174816-BD74-46E7-BF7C-85473D74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94" y="5448169"/>
                <a:ext cx="6354817" cy="6223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9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0" grpId="0"/>
      <p:bldP spid="20" grpId="0" animBg="1"/>
      <p:bldP spid="26" grpId="0"/>
      <p:bldP spid="33" grpId="0"/>
      <p:bldP spid="33" grpId="1"/>
      <p:bldP spid="35" grpId="0" animBg="1"/>
      <p:bldP spid="50" grpId="0"/>
      <p:bldP spid="50" grpId="1"/>
      <p:bldP spid="51" grpId="0"/>
      <p:bldP spid="61" grpId="0" animBg="1"/>
      <p:bldP spid="67" grpId="0"/>
      <p:bldP spid="85" grpId="0"/>
      <p:bldP spid="1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61" y="383960"/>
            <a:ext cx="8911687" cy="849090"/>
          </a:xfrm>
        </p:spPr>
        <p:txBody>
          <a:bodyPr>
            <a:normAutofit/>
          </a:bodyPr>
          <a:lstStyle/>
          <a:p>
            <a:r>
              <a:rPr lang="en-US" dirty="0"/>
              <a:t>Analytical Solution: Asymmetric 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4D553D-114D-4534-9EDF-5389C5284A4D}"/>
                  </a:ext>
                </a:extLst>
              </p:cNvPr>
              <p:cNvSpPr txBox="1"/>
              <p:nvPr/>
            </p:nvSpPr>
            <p:spPr>
              <a:xfrm>
                <a:off x="1915291" y="2047631"/>
                <a:ext cx="635481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4D553D-114D-4534-9EDF-5389C5284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91" y="2047631"/>
                <a:ext cx="6354817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3D1ECB-7CE8-465D-84F7-B295FDF7FAA6}"/>
                  </a:ext>
                </a:extLst>
              </p:cNvPr>
              <p:cNvSpPr txBox="1"/>
              <p:nvPr/>
            </p:nvSpPr>
            <p:spPr>
              <a:xfrm>
                <a:off x="8639464" y="2638786"/>
                <a:ext cx="1172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3D1ECB-7CE8-465D-84F7-B295FDF7F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464" y="2638786"/>
                <a:ext cx="1172052" cy="276999"/>
              </a:xfrm>
              <a:prstGeom prst="rect">
                <a:avLst/>
              </a:prstGeom>
              <a:blipFill>
                <a:blip r:embed="rId3"/>
                <a:stretch>
                  <a:fillRect l="-3627" r="-362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1E7A6-4986-4060-B49E-565BA604D687}"/>
                  </a:ext>
                </a:extLst>
              </p:cNvPr>
              <p:cNvSpPr txBox="1"/>
              <p:nvPr/>
            </p:nvSpPr>
            <p:spPr>
              <a:xfrm>
                <a:off x="2730500" y="2777286"/>
                <a:ext cx="354391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…(1 −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1E7A6-4986-4060-B49E-565BA604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0" y="2777286"/>
                <a:ext cx="3543919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9F0D48-E021-4384-B04E-9BF7440CCFE6}"/>
                  </a:ext>
                </a:extLst>
              </p:cNvPr>
              <p:cNvSpPr txBox="1"/>
              <p:nvPr/>
            </p:nvSpPr>
            <p:spPr>
              <a:xfrm>
                <a:off x="2730500" y="3649662"/>
                <a:ext cx="334944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9F0D48-E021-4384-B04E-9BF7440CC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0" y="3649662"/>
                <a:ext cx="3349443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3B984-A61C-40DF-9882-D20A535C75C5}"/>
                  </a:ext>
                </a:extLst>
              </p:cNvPr>
              <p:cNvSpPr txBox="1"/>
              <p:nvPr/>
            </p:nvSpPr>
            <p:spPr>
              <a:xfrm>
                <a:off x="2730500" y="4422967"/>
                <a:ext cx="2443811" cy="543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3B984-A61C-40DF-9882-D20A535C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0" y="4422967"/>
                <a:ext cx="2443811" cy="543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8BA9B-B830-428B-A277-AB8762265999}"/>
                  </a:ext>
                </a:extLst>
              </p:cNvPr>
              <p:cNvSpPr txBox="1"/>
              <p:nvPr/>
            </p:nvSpPr>
            <p:spPr>
              <a:xfrm>
                <a:off x="8270108" y="3372663"/>
                <a:ext cx="2202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≪1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8BA9B-B830-428B-A277-AB8762265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108" y="3372663"/>
                <a:ext cx="2202847" cy="276999"/>
              </a:xfrm>
              <a:prstGeom prst="rect">
                <a:avLst/>
              </a:prstGeom>
              <a:blipFill>
                <a:blip r:embed="rId7"/>
                <a:stretch>
                  <a:fillRect l="-831" r="-55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81DBCB-B328-4F3C-84E9-EDDB2FA3E436}"/>
                  </a:ext>
                </a:extLst>
              </p:cNvPr>
              <p:cNvSpPr txBox="1"/>
              <p:nvPr/>
            </p:nvSpPr>
            <p:spPr>
              <a:xfrm>
                <a:off x="8035235" y="4412259"/>
                <a:ext cx="22154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≫1: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81DBCB-B328-4F3C-84E9-EDDB2FA3E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35" y="4412259"/>
                <a:ext cx="221547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6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24" y="357410"/>
            <a:ext cx="8911687" cy="849090"/>
          </a:xfrm>
        </p:spPr>
        <p:txBody>
          <a:bodyPr>
            <a:normAutofit/>
          </a:bodyPr>
          <a:lstStyle/>
          <a:p>
            <a:r>
              <a:rPr lang="en-US" dirty="0"/>
              <a:t>Analytical Solution: Asymmetric 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A0027C-6B0C-4426-B48A-EA243D171608}"/>
                  </a:ext>
                </a:extLst>
              </p:cNvPr>
              <p:cNvSpPr txBox="1"/>
              <p:nvPr/>
            </p:nvSpPr>
            <p:spPr>
              <a:xfrm>
                <a:off x="4494103" y="1951037"/>
                <a:ext cx="2721194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A0027C-6B0C-4426-B48A-EA243D17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103" y="1951037"/>
                <a:ext cx="2721194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1F8A37-0A18-49C8-9E16-945207659497}"/>
                  </a:ext>
                </a:extLst>
              </p:cNvPr>
              <p:cNvSpPr txBox="1"/>
              <p:nvPr/>
            </p:nvSpPr>
            <p:spPr>
              <a:xfrm>
                <a:off x="4494103" y="2789386"/>
                <a:ext cx="1918346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1F8A37-0A18-49C8-9E16-94520765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103" y="2789386"/>
                <a:ext cx="1918346" cy="811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9947A-44E9-43A7-B340-20C1E6569DF6}"/>
                  </a:ext>
                </a:extLst>
              </p:cNvPr>
              <p:cNvSpPr txBox="1"/>
              <p:nvPr/>
            </p:nvSpPr>
            <p:spPr>
              <a:xfrm>
                <a:off x="4494103" y="3876497"/>
                <a:ext cx="79361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9947A-44E9-43A7-B340-20C1E6569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103" y="3876497"/>
                <a:ext cx="793614" cy="818366"/>
              </a:xfrm>
              <a:prstGeom prst="rect">
                <a:avLst/>
              </a:prstGeom>
              <a:blipFill>
                <a:blip r:embed="rId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24" y="405239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Solution: </a:t>
            </a:r>
            <a:br>
              <a:rPr lang="en-US" dirty="0"/>
            </a:br>
            <a:r>
              <a:rPr lang="en-US" dirty="0"/>
              <a:t>What if we consider the symmetric SM?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956109-DEEE-4521-B3E1-2BF3291F656F}"/>
                  </a:ext>
                </a:extLst>
              </p:cNvPr>
              <p:cNvSpPr txBox="1"/>
              <p:nvPr/>
            </p:nvSpPr>
            <p:spPr>
              <a:xfrm>
                <a:off x="370424" y="1619250"/>
                <a:ext cx="11377076" cy="1869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if we want to return to the symmetric case, what should we do? That means we have to consider the second rule as well. </a:t>
                </a:r>
              </a:p>
              <a:p>
                <a:endParaRPr lang="en-US" dirty="0"/>
              </a:p>
              <a:p>
                <a:r>
                  <a:rPr lang="en-US" dirty="0"/>
                  <a:t>One can show that the only change which one needs to make with respect to the asymmetric case, is that now the </a:t>
                </a:r>
                <a:r>
                  <a:rPr lang="en-US" b="1" dirty="0"/>
                  <a:t>transition probabilities</a:t>
                </a:r>
                <a:r>
                  <a:rPr lang="en-US" dirty="0"/>
                  <a:t> scale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956109-DEEE-4521-B3E1-2BF3291F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4" y="1619250"/>
                <a:ext cx="11377076" cy="1869871"/>
              </a:xfrm>
              <a:prstGeom prst="rect">
                <a:avLst/>
              </a:prstGeom>
              <a:blipFill>
                <a:blip r:embed="rId2"/>
                <a:stretch>
                  <a:fillRect l="-4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B29FA9-02B3-4234-ACBB-A552CA13817F}"/>
                  </a:ext>
                </a:extLst>
              </p:cNvPr>
              <p:cNvSpPr txBox="1"/>
              <p:nvPr/>
            </p:nvSpPr>
            <p:spPr>
              <a:xfrm>
                <a:off x="4146550" y="3676242"/>
                <a:ext cx="389890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B29FA9-02B3-4234-ACBB-A552CA13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3676242"/>
                <a:ext cx="3898900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EE46E-2310-49C1-B8ED-7884024A1A1E}"/>
                  </a:ext>
                </a:extLst>
              </p:cNvPr>
              <p:cNvSpPr txBox="1"/>
              <p:nvPr/>
            </p:nvSpPr>
            <p:spPr>
              <a:xfrm>
                <a:off x="4146550" y="4996144"/>
                <a:ext cx="3898900" cy="1456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EE46E-2310-49C1-B8ED-7884024A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4996144"/>
                <a:ext cx="3898900" cy="1456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24" y="332010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SM: </a:t>
            </a:r>
            <a:br>
              <a:rPr lang="en-US" dirty="0"/>
            </a:br>
            <a:r>
              <a:rPr lang="en-US" dirty="0"/>
              <a:t>Numerical Simulations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73987-5305-4FB0-BA00-4B6AFC54CE84}"/>
              </a:ext>
            </a:extLst>
          </p:cNvPr>
          <p:cNvSpPr/>
          <p:nvPr/>
        </p:nvSpPr>
        <p:spPr>
          <a:xfrm>
            <a:off x="395824" y="1655857"/>
            <a:ext cx="111630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sequencer</a:t>
            </a:r>
            <a:r>
              <a:rPr lang="en-US" dirty="0"/>
              <a:t>(</a:t>
            </a:r>
            <a:r>
              <a:rPr lang="en-US" dirty="0" err="1"/>
              <a:t>sm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sequence_length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*</a:t>
            </a:r>
            <a:r>
              <a:rPr lang="en-US" dirty="0"/>
              <a:t> 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sm</a:t>
            </a:r>
            <a:r>
              <a:rPr lang="en-US" dirty="0"/>
              <a:t>)  </a:t>
            </a:r>
            <a:r>
              <a:rPr lang="en-US" i="1" dirty="0">
                <a:solidFill>
                  <a:srgbClr val="00B050"/>
                </a:solidFill>
              </a:rPr>
              <a:t># one can play with sequence length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sequence 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sequence_length</a:t>
            </a:r>
            <a:r>
              <a:rPr lang="en-US" dirty="0"/>
              <a:t> , </a:t>
            </a:r>
            <a:r>
              <a:rPr lang="en-US" dirty="0" err="1"/>
              <a:t>dtype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)  </a:t>
            </a:r>
            <a:r>
              <a:rPr lang="en-US" i="1" dirty="0">
                <a:solidFill>
                  <a:srgbClr val="00B050"/>
                </a:solidFill>
              </a:rPr>
              <a:t># We save the index of memory items in this array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/>
              <a:t>sequence_length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/>
              <a:t> 1):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first_largest_index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m_th_largest_index</a:t>
            </a:r>
            <a:r>
              <a:rPr lang="en-US" dirty="0"/>
              <a:t>(</a:t>
            </a:r>
            <a:r>
              <a:rPr lang="en-US" dirty="0" err="1"/>
              <a:t>sm</a:t>
            </a:r>
            <a:r>
              <a:rPr lang="en-US" dirty="0"/>
              <a:t>[sequence[</a:t>
            </a:r>
            <a:r>
              <a:rPr lang="en-US" dirty="0" err="1"/>
              <a:t>i</a:t>
            </a:r>
            <a:r>
              <a:rPr lang="en-US" dirty="0"/>
              <a:t>]] ,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second_largest_index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m_th_largest_index</a:t>
            </a:r>
            <a:r>
              <a:rPr lang="en-US" dirty="0"/>
              <a:t>(</a:t>
            </a:r>
            <a:r>
              <a:rPr lang="en-US" dirty="0" err="1"/>
              <a:t>sm</a:t>
            </a:r>
            <a:r>
              <a:rPr lang="en-US" dirty="0"/>
              <a:t>[sequence[</a:t>
            </a:r>
            <a:r>
              <a:rPr lang="en-US" dirty="0" err="1"/>
              <a:t>i</a:t>
            </a:r>
            <a:r>
              <a:rPr lang="en-US" dirty="0"/>
              <a:t>]] ,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00B05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first_largest_index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!=</a:t>
            </a:r>
            <a:r>
              <a:rPr lang="en-US" dirty="0"/>
              <a:t> sequence[i</a:t>
            </a:r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]: sequence[i</a:t>
            </a:r>
            <a:r>
              <a:rPr lang="en-US" dirty="0">
                <a:solidFill>
                  <a:srgbClr val="7030A0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] = </a:t>
            </a:r>
            <a:r>
              <a:rPr lang="en-US" dirty="0" err="1"/>
              <a:t>first_largest_index</a:t>
            </a:r>
            <a:endParaRPr lang="en-US" dirty="0"/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00B050"/>
                </a:solidFill>
              </a:rPr>
              <a:t>else</a:t>
            </a:r>
            <a:r>
              <a:rPr lang="en-US" dirty="0"/>
              <a:t>: sequence[i</a:t>
            </a:r>
            <a:r>
              <a:rPr lang="en-US" dirty="0">
                <a:solidFill>
                  <a:srgbClr val="7030A0"/>
                </a:solidFill>
              </a:rPr>
              <a:t>+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]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err="1"/>
              <a:t>second_largest_index</a:t>
            </a:r>
            <a:endParaRPr lang="en-US" dirty="0"/>
          </a:p>
          <a:p>
            <a:r>
              <a:rPr lang="en-US" dirty="0"/>
              <a:t>           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B050"/>
                </a:solidFill>
              </a:rPr>
              <a:t>return</a:t>
            </a:r>
            <a:r>
              <a:rPr lang="en-US" dirty="0"/>
              <a:t>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2D4C5-24C9-474C-B565-B9A51E0C165C}"/>
              </a:ext>
            </a:extLst>
          </p:cNvPr>
          <p:cNvSpPr txBox="1"/>
          <p:nvPr/>
        </p:nvSpPr>
        <p:spPr>
          <a:xfrm flipH="1">
            <a:off x="4209499" y="6049230"/>
            <a:ext cx="35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</a:t>
            </a:r>
            <a:r>
              <a:rPr lang="en-US" dirty="0">
                <a:solidFill>
                  <a:srgbClr val="7030A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np.unique</a:t>
            </a:r>
            <a:r>
              <a:rPr lang="en-US" dirty="0"/>
              <a:t>(sequence))</a:t>
            </a:r>
          </a:p>
        </p:txBody>
      </p:sp>
    </p:spTree>
    <p:extLst>
      <p:ext uri="{BB962C8B-B14F-4D97-AF65-F5344CB8AC3E}">
        <p14:creationId xmlns:p14="http://schemas.microsoft.com/office/powerpoint/2010/main" val="37379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24" y="379167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SM: </a:t>
            </a:r>
            <a:br>
              <a:rPr lang="en-US" dirty="0"/>
            </a:br>
            <a:r>
              <a:rPr lang="en-US" dirty="0"/>
              <a:t>Numerical 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F5822F-5317-4615-A8E4-DBB1605A66D3}"/>
                  </a:ext>
                </a:extLst>
              </p:cNvPr>
              <p:cNvSpPr txBox="1"/>
              <p:nvPr/>
            </p:nvSpPr>
            <p:spPr>
              <a:xfrm>
                <a:off x="404822" y="1645229"/>
                <a:ext cx="1140617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fixed value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, one should repeat the simulation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dirty="0"/>
                  <a:t> in my case)trials, and then average over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s and report the average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 decided to do the simulations for each trial in parallel. </a:t>
                </a:r>
              </a:p>
              <a:p>
                <a:r>
                  <a:rPr lang="en-US" dirty="0"/>
                  <a:t>I exploited python’s parallelization capabilities: </a:t>
                </a:r>
                <a:r>
                  <a:rPr lang="en-US" b="1" i="1" dirty="0" err="1"/>
                  <a:t>Dask</a:t>
                </a:r>
                <a:r>
                  <a:rPr lang="en-US" b="1" i="1" dirty="0"/>
                  <a:t> Library</a:t>
                </a:r>
              </a:p>
              <a:p>
                <a:r>
                  <a:rPr lang="en-US" b="1" dirty="0"/>
                  <a:t>I used a 15-core VM in </a:t>
                </a:r>
                <a:r>
                  <a:rPr lang="en-US" b="1" dirty="0" err="1"/>
                  <a:t>Cloudveneto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it took around </a:t>
                </a:r>
                <a:r>
                  <a:rPr lang="en-US" b="1" dirty="0"/>
                  <a:t>16 hours </a:t>
                </a:r>
                <a:r>
                  <a:rPr lang="en-US" dirty="0"/>
                  <a:t>to complete which could take </a:t>
                </a:r>
                <a:r>
                  <a:rPr lang="en-US" b="1" dirty="0"/>
                  <a:t>4 days </a:t>
                </a:r>
                <a:r>
                  <a:rPr lang="en-US" dirty="0"/>
                  <a:t>without parallelization. That is</a:t>
                </a:r>
                <a:r>
                  <a:rPr lang="en-US" b="1" dirty="0"/>
                  <a:t>  x6 times speed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F5822F-5317-4615-A8E4-DBB1605A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2" y="1645229"/>
                <a:ext cx="11406177" cy="2031325"/>
              </a:xfrm>
              <a:prstGeom prst="rect">
                <a:avLst/>
              </a:prstGeom>
              <a:blipFill>
                <a:blip r:embed="rId2"/>
                <a:stretch>
                  <a:fillRect l="-428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F8C81C-3C01-436F-94D1-C3DAC44F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89706" l="4043" r="95418">
                        <a14:foregroundMark x1="44474" y1="41176" x2="48248" y2="30882"/>
                        <a14:foregroundMark x1="44285" y1="41692" x2="44474" y2="41176"/>
                        <a14:foregroundMark x1="38544" y1="57353" x2="38814" y2="56618"/>
                        <a14:foregroundMark x1="48248" y1="30882" x2="47978" y2="19118"/>
                        <a14:foregroundMark x1="54447" y1="61029" x2="54717" y2="55147"/>
                        <a14:foregroundMark x1="73648" y1="67857" x2="73315" y2="69853"/>
                        <a14:foregroundMark x1="76990" y1="47794" x2="75346" y2="57659"/>
                        <a14:foregroundMark x1="77235" y1="46324" x2="76990" y2="47794"/>
                        <a14:foregroundMark x1="77552" y1="44421" x2="77235" y2="46324"/>
                        <a14:foregroundMark x1="86792" y1="20588" x2="86253" y2="66176"/>
                        <a14:foregroundMark x1="95418" y1="33824" x2="93261" y2="40441"/>
                        <a14:foregroundMark x1="24259" y1="43382" x2="16712" y2="75000"/>
                        <a14:foregroundMark x1="16712" y1="75000" x2="19946" y2="54412"/>
                        <a14:foregroundMark x1="10243" y1="49265" x2="10243" y2="70588"/>
                        <a14:foregroundMark x1="10243" y1="44118" x2="10243" y2="49265"/>
                        <a14:foregroundMark x1="4043" y1="35294" x2="4313" y2="69118"/>
                        <a14:foregroundMark x1="14825" y1="89706" x2="14825" y2="89706"/>
                        <a14:foregroundMark x1="14286" y1="50000" x2="14286" y2="50000"/>
                        <a14:foregroundMark x1="14016" y1="49265" x2="14016" y2="49265"/>
                        <a14:foregroundMark x1="14016" y1="49265" x2="14016" y2="49265"/>
                        <a14:foregroundMark x1="14016" y1="49265" x2="14016" y2="49265"/>
                        <a14:backgroundMark x1="31806" y1="96324" x2="31806" y2="96324"/>
                        <a14:backgroundMark x1="14016" y1="49265" x2="14016" y2="49265"/>
                        <a14:backgroundMark x1="60108" y1="61765" x2="60108" y2="61765"/>
                        <a14:backgroundMark x1="59030" y1="61765" x2="59030" y2="61765"/>
                        <a14:backgroundMark x1="59030" y1="61765" x2="59030" y2="61765"/>
                        <a14:backgroundMark x1="59030" y1="61765" x2="59030" y2="61765"/>
                        <a14:backgroundMark x1="59030" y1="61765" x2="59838" y2="63235"/>
                        <a14:backgroundMark x1="28571" y1="19853" x2="28571" y2="19853"/>
                        <a14:backgroundMark x1="28571" y1="19853" x2="28571" y2="19853"/>
                        <a14:backgroundMark x1="43666" y1="63235" x2="43666" y2="63235"/>
                        <a14:backgroundMark x1="43666" y1="63235" x2="42588" y2="46324"/>
                        <a14:backgroundMark x1="42588" y1="46324" x2="41509" y2="41176"/>
                        <a14:backgroundMark x1="40970" y1="52206" x2="40431" y2="49265"/>
                        <a14:backgroundMark x1="44205" y1="44118" x2="44205" y2="44118"/>
                        <a14:backgroundMark x1="44205" y1="44118" x2="44205" y2="44118"/>
                        <a14:backgroundMark x1="43127" y1="41176" x2="43127" y2="41176"/>
                        <a14:backgroundMark x1="43127" y1="41176" x2="43127" y2="41176"/>
                        <a14:backgroundMark x1="57951" y1="63971" x2="57951" y2="63971"/>
                        <a14:backgroundMark x1="59030" y1="63235" x2="59030" y2="63235"/>
                        <a14:backgroundMark x1="59030" y1="63235" x2="59030" y2="63235"/>
                        <a14:backgroundMark x1="59030" y1="63235" x2="59030" y2="63235"/>
                        <a14:backgroundMark x1="59030" y1="63235" x2="59030" y2="63235"/>
                        <a14:backgroundMark x1="59030" y1="63235" x2="59030" y2="63235"/>
                        <a14:backgroundMark x1="59030" y1="63235" x2="59030" y2="63235"/>
                        <a14:backgroundMark x1="59030" y1="63235" x2="59030" y2="63235"/>
                        <a14:backgroundMark x1="75472" y1="63971" x2="75472" y2="63971"/>
                        <a14:backgroundMark x1="75472" y1="63971" x2="72237" y2="60294"/>
                        <a14:backgroundMark x1="75202" y1="41176" x2="77358" y2="44118"/>
                        <a14:backgroundMark x1="77358" y1="46324" x2="77358" y2="46324"/>
                        <a14:backgroundMark x1="77358" y1="46324" x2="77358" y2="46324"/>
                        <a14:backgroundMark x1="75472" y1="60294" x2="75472" y2="60294"/>
                        <a14:backgroundMark x1="75472" y1="60294" x2="75472" y2="60294"/>
                        <a14:backgroundMark x1="74933" y1="58088" x2="75472" y2="61765"/>
                        <a14:backgroundMark x1="43935" y1="41176" x2="43127" y2="44853"/>
                        <a14:backgroundMark x1="40162" y1="49265" x2="40162" y2="56618"/>
                        <a14:backgroundMark x1="41240" y1="52206" x2="43935" y2="41176"/>
                        <a14:backgroundMark x1="44474" y1="41176" x2="44474" y2="41176"/>
                        <a14:backgroundMark x1="44474" y1="41176" x2="44474" y2="41176"/>
                        <a14:backgroundMark x1="44474" y1="42647" x2="44474" y2="42647"/>
                        <a14:backgroundMark x1="44474" y1="42647" x2="44474" y2="42647"/>
                        <a14:backgroundMark x1="40970" y1="49265" x2="40970" y2="49265"/>
                        <a14:backgroundMark x1="40970" y1="49265" x2="41779" y2="48529"/>
                        <a14:backgroundMark x1="77628" y1="41912" x2="77898" y2="44118"/>
                        <a14:backgroundMark x1="76819" y1="47794" x2="76819" y2="47794"/>
                        <a14:backgroundMark x1="77358" y1="47794" x2="77358" y2="47794"/>
                        <a14:backgroundMark x1="75472" y1="58088" x2="75472" y2="5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2" y="4267779"/>
            <a:ext cx="353377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38464B-805C-484C-9AB3-2F5707C49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35" y="3999825"/>
            <a:ext cx="2298112" cy="18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68" y="324750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SM: </a:t>
            </a:r>
            <a:br>
              <a:rPr lang="en-US" dirty="0"/>
            </a:br>
            <a:r>
              <a:rPr lang="en-US" dirty="0"/>
              <a:t>Numerical Simulations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3EB173-485D-434F-9708-715638C689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40" y="1481757"/>
            <a:ext cx="7690120" cy="47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68" y="232225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SM: </a:t>
            </a:r>
            <a:br>
              <a:rPr lang="en-US" dirty="0"/>
            </a:br>
            <a:r>
              <a:rPr lang="en-US" dirty="0"/>
              <a:t>Numerical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F168F-5FA0-4428-ADD9-BD5BD56A6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40" y="1545257"/>
            <a:ext cx="7690120" cy="47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9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68" y="340421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Experimental Results:</a:t>
            </a:r>
            <a:br>
              <a:rPr lang="en-US" dirty="0"/>
            </a:br>
            <a:r>
              <a:rPr lang="en-US" dirty="0"/>
              <a:t>How The Variability Could Be Explained?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3884EE-F3B1-4EFD-BF71-36C6212C0788}"/>
                  </a:ext>
                </a:extLst>
              </p:cNvPr>
              <p:cNvSpPr txBox="1"/>
              <p:nvPr/>
            </p:nvSpPr>
            <p:spPr>
              <a:xfrm flipH="1">
                <a:off x="392168" y="2218871"/>
                <a:ext cx="1152043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We arrived at a </a:t>
                </a:r>
                <a:r>
                  <a:rPr lang="en-US" b="1" dirty="0"/>
                  <a:t>parameter-free</a:t>
                </a:r>
                <a:r>
                  <a:rPr lang="en-US" dirty="0"/>
                  <a:t> equation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using our theoretical model. But the experiments show that the number of recalled items can depend heavily on different parameters such as:</a:t>
                </a:r>
              </a:p>
              <a:p>
                <a:pPr algn="just"/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Presentation rate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Extent of practice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just"/>
                <a:r>
                  <a:rPr lang="en-US" dirty="0"/>
                  <a:t>How this difference could be explained?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The authors argue that: </a:t>
                </a:r>
              </a:p>
              <a:p>
                <a:pPr algn="just"/>
                <a:endParaRPr lang="en-US" b="1" i="1" dirty="0"/>
              </a:p>
              <a:p>
                <a:pPr algn="just"/>
                <a:r>
                  <a:rPr lang="en-US" b="1" i="1" dirty="0"/>
                  <a:t>“some or all of the variability in the experimentally observed R could result from the variability in the number of words that remain in memory as candidates for recall after the list is presented.”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3884EE-F3B1-4EFD-BF71-36C6212C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168" y="2218871"/>
                <a:ext cx="11520432" cy="3416320"/>
              </a:xfrm>
              <a:prstGeom prst="rect">
                <a:avLst/>
              </a:prstGeom>
              <a:blipFill>
                <a:blip r:embed="rId2"/>
                <a:stretch>
                  <a:fillRect l="-423" t="-1071" r="-476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68" y="333825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Variability Could Be Explained?</a:t>
            </a:r>
            <a:br>
              <a:rPr lang="en-US" dirty="0"/>
            </a:br>
            <a:r>
              <a:rPr lang="en-US" dirty="0"/>
              <a:t>Corrected Equation for </a:t>
            </a:r>
            <a:r>
              <a:rPr lang="en-US" i="1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07525-1756-48FA-BB5E-A70D8DF13DC0}"/>
                  </a:ext>
                </a:extLst>
              </p:cNvPr>
              <p:cNvSpPr txBox="1"/>
              <p:nvPr/>
            </p:nvSpPr>
            <p:spPr>
              <a:xfrm>
                <a:off x="544568" y="1678145"/>
                <a:ext cx="10669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call the number of the word that remain in the memory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/>
                  <a:t>. Then the corrected equation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reads: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07525-1756-48FA-BB5E-A70D8DF1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8" y="1678145"/>
                <a:ext cx="10669532" cy="369332"/>
              </a:xfrm>
              <a:prstGeom prst="rect">
                <a:avLst/>
              </a:prstGeom>
              <a:blipFill>
                <a:blip r:embed="rId2"/>
                <a:stretch>
                  <a:fillRect l="-4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63DAE3-C457-42FC-BF9E-6508E756847B}"/>
                  </a:ext>
                </a:extLst>
              </p:cNvPr>
              <p:cNvSpPr txBox="1"/>
              <p:nvPr/>
            </p:nvSpPr>
            <p:spPr>
              <a:xfrm>
                <a:off x="5115122" y="2680693"/>
                <a:ext cx="196175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≈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63DAE3-C457-42FC-BF9E-6508E7568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122" y="2680693"/>
                <a:ext cx="1961755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7ADE20-F7A3-4D28-BCD5-FE98061F9932}"/>
                  </a:ext>
                </a:extLst>
              </p:cNvPr>
              <p:cNvSpPr txBox="1"/>
              <p:nvPr/>
            </p:nvSpPr>
            <p:spPr>
              <a:xfrm>
                <a:off x="544568" y="4256525"/>
                <a:ext cx="10910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Experimentally, they measure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/>
                  <a:t>, by performing a </a:t>
                </a:r>
                <a:r>
                  <a:rPr lang="en-US" b="1" dirty="0"/>
                  <a:t>“recognition test” </a:t>
                </a:r>
                <a:r>
                  <a:rPr lang="en-US" dirty="0"/>
                  <a:t>on the subject before the recall test. In this way they are able to confirm the above result.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7ADE20-F7A3-4D28-BCD5-FE98061F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8" y="4256525"/>
                <a:ext cx="10910832" cy="646331"/>
              </a:xfrm>
              <a:prstGeom prst="rect">
                <a:avLst/>
              </a:prstGeom>
              <a:blipFill>
                <a:blip r:embed="rId4"/>
                <a:stretch>
                  <a:fillRect l="-44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7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8700" y="325437"/>
            <a:ext cx="10515600" cy="1325563"/>
          </a:xfrm>
        </p:spPr>
        <p:txBody>
          <a:bodyPr/>
          <a:lstStyle/>
          <a:p>
            <a:r>
              <a:rPr lang="en-US" dirty="0"/>
              <a:t>The 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28700" y="2044700"/>
            <a:ext cx="10134600" cy="3162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Model Of Episodic Memory</a:t>
            </a:r>
          </a:p>
          <a:p>
            <a:r>
              <a:rPr lang="en-US" dirty="0"/>
              <a:t>The Prediction of The Model for The Number of Recalled Items</a:t>
            </a:r>
          </a:p>
          <a:p>
            <a:r>
              <a:rPr lang="en-US" dirty="0"/>
              <a:t>Analytical Solution: Asymmetric SM</a:t>
            </a:r>
          </a:p>
          <a:p>
            <a:r>
              <a:rPr lang="en-US" dirty="0"/>
              <a:t>Analytical Solution: Symmetric SM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Experimental Evidence</a:t>
            </a:r>
          </a:p>
          <a:p>
            <a:r>
              <a:rPr lang="en-US" dirty="0"/>
              <a:t>More Details for Analytical Solution of The Symmetric SM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68" y="321125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Corrected Equation for </a:t>
            </a:r>
            <a:r>
              <a:rPr lang="en-US" i="1" dirty="0"/>
              <a:t>R:</a:t>
            </a:r>
            <a:br>
              <a:rPr lang="en-US" i="1" dirty="0"/>
            </a:br>
            <a:r>
              <a:rPr lang="en-US" dirty="0"/>
              <a:t>The Experimental Evidence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BB86E-1FBF-4134-9008-E550123B5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9" t="15318" r="17783" b="8965"/>
          <a:stretch/>
        </p:blipFill>
        <p:spPr>
          <a:xfrm>
            <a:off x="3084286" y="1464133"/>
            <a:ext cx="6023428" cy="50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39" y="248252"/>
            <a:ext cx="10285381" cy="104503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Solution:</a:t>
            </a:r>
            <a:br>
              <a:rPr lang="en-US" dirty="0"/>
            </a:br>
            <a:r>
              <a:rPr lang="en-US" dirty="0"/>
              <a:t>Avoiding Two-Item Loops with Symmetric 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8BC40-AB97-4EDB-9EC2-B27A0C19986B}"/>
              </a:ext>
            </a:extLst>
          </p:cNvPr>
          <p:cNvSpPr txBox="1"/>
          <p:nvPr/>
        </p:nvSpPr>
        <p:spPr>
          <a:xfrm>
            <a:off x="274239" y="1482272"/>
            <a:ext cx="1123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One needs to consider the second rule as well, when dealing with the symmetric SM. As we mentioned earlier, the reason is that if the matrix is symmetric, then if B is most similar to A, with a probability of approximately 0.5, A is also most similar to be. In mathematical terms we are interested in: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FFBB2-E90F-4F1A-A5AF-674A9914A7AD}"/>
                  </a:ext>
                </a:extLst>
              </p:cNvPr>
              <p:cNvSpPr txBox="1"/>
              <p:nvPr/>
            </p:nvSpPr>
            <p:spPr>
              <a:xfrm>
                <a:off x="1824404" y="2685843"/>
                <a:ext cx="8131629" cy="334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=1 −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FFBB2-E90F-4F1A-A5AF-674A9914A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404" y="2685843"/>
                <a:ext cx="8131629" cy="334707"/>
              </a:xfrm>
              <a:prstGeom prst="rect">
                <a:avLst/>
              </a:prstGeom>
              <a:blipFill>
                <a:blip r:embed="rId2"/>
                <a:stretch>
                  <a:fillRect t="-40741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18CA86-2298-4E7C-B7A6-CD88AB35A2F4}"/>
                  </a:ext>
                </a:extLst>
              </p:cNvPr>
              <p:cNvSpPr txBox="1"/>
              <p:nvPr/>
            </p:nvSpPr>
            <p:spPr>
              <a:xfrm>
                <a:off x="274238" y="3299582"/>
                <a:ext cx="11231961" cy="316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the fact: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we can rewrite: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the latter is equal to </a:t>
                </a:r>
                <a:r>
                  <a:rPr lang="en-US" b="1" dirty="0"/>
                  <a:t>0.5</a:t>
                </a:r>
                <a:r>
                  <a:rPr lang="en-US" dirty="0"/>
                  <a:t> because: </a:t>
                </a:r>
                <a:r>
                  <a:rPr lang="en-US" i="1" dirty="0"/>
                  <a:t>any ordering for the maximal elements of two vectors of equal size is equally probable.</a:t>
                </a:r>
              </a:p>
              <a:p>
                <a:endParaRPr lang="en-US" i="1" dirty="0"/>
              </a:p>
              <a:p>
                <a:r>
                  <a:rPr lang="en-US" dirty="0"/>
                  <a:t>Therefore we arrive at the final results: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18CA86-2298-4E7C-B7A6-CD88AB35A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38" y="3299582"/>
                <a:ext cx="11231961" cy="3161635"/>
              </a:xfrm>
              <a:prstGeom prst="rect">
                <a:avLst/>
              </a:prstGeom>
              <a:blipFill>
                <a:blip r:embed="rId3"/>
                <a:stretch>
                  <a:fillRect l="-489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0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340" y="280717"/>
            <a:ext cx="8911687" cy="104503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Solution:</a:t>
            </a:r>
            <a:br>
              <a:rPr lang="en-US" dirty="0"/>
            </a:br>
            <a:r>
              <a:rPr lang="en-US" dirty="0"/>
              <a:t>Second Rule in Mathematical Terms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7229D6-869F-404B-B2FA-F1AAFB03A35C}"/>
              </a:ext>
            </a:extLst>
          </p:cNvPr>
          <p:cNvGrpSpPr/>
          <p:nvPr/>
        </p:nvGrpSpPr>
        <p:grpSpPr>
          <a:xfrm>
            <a:off x="1110909" y="2276450"/>
            <a:ext cx="4687877" cy="1264955"/>
            <a:chOff x="2204911" y="2837145"/>
            <a:chExt cx="8029554" cy="18511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AA1040B-20C2-43B4-B6BF-FD674BBF922A}"/>
                    </a:ext>
                  </a:extLst>
                </p:cNvPr>
                <p:cNvSpPr/>
                <p:nvPr/>
              </p:nvSpPr>
              <p:spPr>
                <a:xfrm>
                  <a:off x="2204911" y="3411902"/>
                  <a:ext cx="901700" cy="9017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AA1040B-20C2-43B4-B6BF-FD674BBF9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911" y="3411902"/>
                  <a:ext cx="901700" cy="9017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AB262D9-760D-4E2A-BF17-2E5803F1AC1A}"/>
                    </a:ext>
                  </a:extLst>
                </p:cNvPr>
                <p:cNvSpPr/>
                <p:nvPr/>
              </p:nvSpPr>
              <p:spPr>
                <a:xfrm>
                  <a:off x="3527835" y="3786552"/>
                  <a:ext cx="901700" cy="9017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AB262D9-760D-4E2A-BF17-2E5803F1AC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835" y="3786552"/>
                  <a:ext cx="901700" cy="9017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31414F20-359C-4A7A-9C9F-898693C56547}"/>
                </a:ext>
              </a:extLst>
            </p:cNvPr>
            <p:cNvCxnSpPr>
              <a:cxnSpLocks/>
              <a:stCxn id="33" idx="0"/>
              <a:endCxn id="34" idx="0"/>
            </p:cNvCxnSpPr>
            <p:nvPr/>
          </p:nvCxnSpPr>
          <p:spPr>
            <a:xfrm rot="16200000" flipH="1">
              <a:off x="3129898" y="2937765"/>
              <a:ext cx="374650" cy="1322924"/>
            </a:xfrm>
            <a:prstGeom prst="curvedConnector3">
              <a:avLst>
                <a:gd name="adj1" fmla="val -61017"/>
              </a:avLst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77043B-9EBC-4D52-BD4E-41703A378CBD}"/>
                    </a:ext>
                  </a:extLst>
                </p:cNvPr>
                <p:cNvSpPr/>
                <p:nvPr/>
              </p:nvSpPr>
              <p:spPr>
                <a:xfrm>
                  <a:off x="4929083" y="3382732"/>
                  <a:ext cx="901700" cy="9017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77043B-9EBC-4D52-BD4E-41703A378C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083" y="3382732"/>
                  <a:ext cx="901700" cy="9017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E3E9A1FF-9553-48EA-AE5F-AC8A42E37169}"/>
                </a:ext>
              </a:extLst>
            </p:cNvPr>
            <p:cNvCxnSpPr>
              <a:cxnSpLocks/>
              <a:stCxn id="34" idx="0"/>
              <a:endCxn id="37" idx="0"/>
            </p:cNvCxnSpPr>
            <p:nvPr/>
          </p:nvCxnSpPr>
          <p:spPr>
            <a:xfrm rot="5400000" flipH="1" flipV="1">
              <a:off x="4477399" y="2884018"/>
              <a:ext cx="403820" cy="1401248"/>
            </a:xfrm>
            <a:prstGeom prst="curvedConnector3">
              <a:avLst>
                <a:gd name="adj1" fmla="val 156609"/>
              </a:avLst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6CCA509-DD4E-4E1E-BDDE-146CF9CB8CF4}"/>
                    </a:ext>
                  </a:extLst>
                </p:cNvPr>
                <p:cNvSpPr/>
                <p:nvPr/>
              </p:nvSpPr>
              <p:spPr>
                <a:xfrm>
                  <a:off x="6865801" y="3283954"/>
                  <a:ext cx="901700" cy="9017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6CCA509-DD4E-4E1E-BDDE-146CF9CB8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801" y="3283954"/>
                  <a:ext cx="901700" cy="901700"/>
                </a:xfrm>
                <a:prstGeom prst="ellipse">
                  <a:avLst/>
                </a:prstGeom>
                <a:blipFill>
                  <a:blip r:embed="rId5"/>
                  <a:stretch>
                    <a:fillRect l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19BC1916-B19D-4FE0-82B6-89303FF652F2}"/>
                </a:ext>
              </a:extLst>
            </p:cNvPr>
            <p:cNvCxnSpPr>
              <a:cxnSpLocks/>
              <a:stCxn id="37" idx="7"/>
              <a:endCxn id="42" idx="4"/>
            </p:cNvCxnSpPr>
            <p:nvPr/>
          </p:nvCxnSpPr>
          <p:spPr>
            <a:xfrm rot="16200000" flipH="1">
              <a:off x="6172255" y="3041259"/>
              <a:ext cx="670871" cy="1617919"/>
            </a:xfrm>
            <a:prstGeom prst="curvedConnector5">
              <a:avLst>
                <a:gd name="adj1" fmla="val -34075"/>
                <a:gd name="adj2" fmla="val 40148"/>
                <a:gd name="adj3" fmla="val 134075"/>
              </a:avLst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B5C0E1C9-A4A8-4FF9-AB2C-6D31852D4AB4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5400000" flipH="1" flipV="1">
              <a:off x="7345781" y="2824108"/>
              <a:ext cx="430717" cy="488976"/>
            </a:xfrm>
            <a:prstGeom prst="curvedConnector2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7F55C5D-E3F7-4B10-AE99-85B623C69442}"/>
                </a:ext>
              </a:extLst>
            </p:cNvPr>
            <p:cNvCxnSpPr>
              <a:cxnSpLocks/>
            </p:cNvCxnSpPr>
            <p:nvPr/>
          </p:nvCxnSpPr>
          <p:spPr>
            <a:xfrm>
              <a:off x="7970978" y="2837145"/>
              <a:ext cx="787400" cy="0"/>
            </a:xfrm>
            <a:prstGeom prst="straightConnector1">
              <a:avLst/>
            </a:prstGeom>
            <a:ln w="762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354DAA1-104B-4B9C-992B-AEE89BF29CFA}"/>
                    </a:ext>
                  </a:extLst>
                </p:cNvPr>
                <p:cNvSpPr/>
                <p:nvPr/>
              </p:nvSpPr>
              <p:spPr>
                <a:xfrm>
                  <a:off x="9332765" y="3196642"/>
                  <a:ext cx="901700" cy="9017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354DAA1-104B-4B9C-992B-AEE89BF29C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765" y="3196642"/>
                  <a:ext cx="901700" cy="9017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132E6649-E1FD-4BE2-AB39-AF537E0B12B2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8986711" y="2837145"/>
              <a:ext cx="796904" cy="359497"/>
            </a:xfrm>
            <a:prstGeom prst="curvedConnector2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F01B1124-9517-4B8C-B9DC-2029CEBA15CC}"/>
                </a:ext>
              </a:extLst>
            </p:cNvPr>
            <p:cNvCxnSpPr>
              <a:cxnSpLocks/>
              <a:stCxn id="50" idx="4"/>
              <a:endCxn id="42" idx="4"/>
            </p:cNvCxnSpPr>
            <p:nvPr/>
          </p:nvCxnSpPr>
          <p:spPr>
            <a:xfrm rot="5400000">
              <a:off x="8506477" y="2908516"/>
              <a:ext cx="87312" cy="2466964"/>
            </a:xfrm>
            <a:prstGeom prst="curvedConnector3">
              <a:avLst>
                <a:gd name="adj1" fmla="val 361820"/>
              </a:avLst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407A903-5862-4120-A9E1-595130A31B0A}"/>
                </a:ext>
              </a:extLst>
            </p:cNvPr>
            <p:cNvSpPr txBox="1"/>
            <p:nvPr/>
          </p:nvSpPr>
          <p:spPr>
            <a:xfrm>
              <a:off x="5638800" y="2976562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2812D38A-0AC8-4D16-BB72-9137E144D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3097" y="1978009"/>
            <a:ext cx="4090764" cy="3635392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8066A28-0804-4563-AD7A-72B928DCF176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798786" y="2830201"/>
            <a:ext cx="4573390" cy="2033253"/>
          </a:xfrm>
          <a:prstGeom prst="curvedConnector3">
            <a:avLst>
              <a:gd name="adj1" fmla="val 118313"/>
            </a:avLst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21A2BC0-C07D-4930-8797-40E5D6D8FEB1}"/>
              </a:ext>
            </a:extLst>
          </p:cNvPr>
          <p:cNvCxnSpPr>
            <a:cxnSpLocks/>
            <a:stCxn id="42" idx="4"/>
          </p:cNvCxnSpPr>
          <p:nvPr/>
        </p:nvCxnSpPr>
        <p:spPr>
          <a:xfrm rot="16200000" flipH="1">
            <a:off x="5739296" y="1553943"/>
            <a:ext cx="951188" cy="4239210"/>
          </a:xfrm>
          <a:prstGeom prst="curvedConnector2">
            <a:avLst/>
          </a:prstGeom>
          <a:ln w="76200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2CDBBB7-4A81-426A-BF8A-7B9FE8B0F009}"/>
                  </a:ext>
                </a:extLst>
              </p:cNvPr>
              <p:cNvSpPr/>
              <p:nvPr/>
            </p:nvSpPr>
            <p:spPr>
              <a:xfrm>
                <a:off x="1290239" y="4088845"/>
                <a:ext cx="423141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2CDBBB7-4A81-426A-BF8A-7B9FE8B0F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39" y="4088845"/>
                <a:ext cx="4231415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104331-CDF0-469D-A582-F01B6A738B42}"/>
                  </a:ext>
                </a:extLst>
              </p:cNvPr>
              <p:cNvSpPr/>
              <p:nvPr/>
            </p:nvSpPr>
            <p:spPr>
              <a:xfrm>
                <a:off x="1290239" y="4912236"/>
                <a:ext cx="9643089" cy="1222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104331-CDF0-469D-A582-F01B6A738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39" y="4912236"/>
                <a:ext cx="9643089" cy="1222642"/>
              </a:xfrm>
              <a:prstGeom prst="rect">
                <a:avLst/>
              </a:prstGeom>
              <a:blipFill>
                <a:blip r:embed="rId9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10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77" y="281152"/>
            <a:ext cx="8911687" cy="104503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Solution:</a:t>
            </a:r>
            <a:br>
              <a:rPr lang="en-US" dirty="0"/>
            </a:br>
            <a:r>
              <a:rPr lang="en-US" dirty="0"/>
              <a:t>The Probability for a New Subtrajecroty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65757B-2C56-4E96-B53D-DBEE474C61AC}"/>
              </a:ext>
            </a:extLst>
          </p:cNvPr>
          <p:cNvGrpSpPr/>
          <p:nvPr/>
        </p:nvGrpSpPr>
        <p:grpSpPr>
          <a:xfrm>
            <a:off x="952977" y="2187550"/>
            <a:ext cx="5428106" cy="1117857"/>
            <a:chOff x="1041877" y="1920850"/>
            <a:chExt cx="5428106" cy="11178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AA1040B-20C2-43B4-B6BF-FD674BBF922A}"/>
                    </a:ext>
                  </a:extLst>
                </p:cNvPr>
                <p:cNvSpPr/>
                <p:nvPr/>
              </p:nvSpPr>
              <p:spPr>
                <a:xfrm>
                  <a:off x="1041877" y="2079012"/>
                  <a:ext cx="526438" cy="6161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AA1040B-20C2-43B4-B6BF-FD674BBF9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877" y="2079012"/>
                  <a:ext cx="526438" cy="61617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AB262D9-760D-4E2A-BF17-2E5803F1AC1A}"/>
                    </a:ext>
                  </a:extLst>
                </p:cNvPr>
                <p:cNvSpPr/>
                <p:nvPr/>
              </p:nvSpPr>
              <p:spPr>
                <a:xfrm>
                  <a:off x="2067484" y="2422530"/>
                  <a:ext cx="526438" cy="6161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AB262D9-760D-4E2A-BF17-2E5803F1AC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484" y="2422530"/>
                  <a:ext cx="526438" cy="6161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31414F20-359C-4A7A-9C9F-898693C56547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1318730" y="2093818"/>
              <a:ext cx="1011973" cy="328712"/>
            </a:xfrm>
            <a:prstGeom prst="curvedConnector2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77043B-9EBC-4D52-BD4E-41703A378CBD}"/>
                    </a:ext>
                  </a:extLst>
                </p:cNvPr>
                <p:cNvSpPr/>
                <p:nvPr/>
              </p:nvSpPr>
              <p:spPr>
                <a:xfrm>
                  <a:off x="3372553" y="2293677"/>
                  <a:ext cx="526438" cy="6161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77043B-9EBC-4D52-BD4E-41703A378C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553" y="2293677"/>
                  <a:ext cx="526438" cy="616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6CCA509-DD4E-4E1E-BDDE-146CF9CB8CF4}"/>
                    </a:ext>
                  </a:extLst>
                </p:cNvPr>
                <p:cNvSpPr/>
                <p:nvPr/>
              </p:nvSpPr>
              <p:spPr>
                <a:xfrm>
                  <a:off x="4503263" y="2226177"/>
                  <a:ext cx="526438" cy="6161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6CCA509-DD4E-4E1E-BDDE-146CF9CB8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263" y="2226177"/>
                  <a:ext cx="526438" cy="616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19BC1916-B19D-4FE0-82B6-89303FF652F2}"/>
                </a:ext>
              </a:extLst>
            </p:cNvPr>
            <p:cNvCxnSpPr>
              <a:cxnSpLocks/>
              <a:stCxn id="37" idx="7"/>
              <a:endCxn id="42" idx="0"/>
            </p:cNvCxnSpPr>
            <p:nvPr/>
          </p:nvCxnSpPr>
          <p:spPr>
            <a:xfrm rot="5400000" flipH="1" flipV="1">
              <a:off x="4215321" y="1832753"/>
              <a:ext cx="157737" cy="944586"/>
            </a:xfrm>
            <a:prstGeom prst="curvedConnector3">
              <a:avLst>
                <a:gd name="adj1" fmla="val 244925"/>
              </a:avLst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B5C0E1C9-A4A8-4FF9-AB2C-6D31852D4AB4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5400000" flipH="1" flipV="1">
              <a:off x="4762056" y="1936273"/>
              <a:ext cx="294331" cy="285478"/>
            </a:xfrm>
            <a:prstGeom prst="curvedConnector2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7F55C5D-E3F7-4B10-AE99-85B623C69442}"/>
                </a:ext>
              </a:extLst>
            </p:cNvPr>
            <p:cNvCxnSpPr>
              <a:cxnSpLocks/>
            </p:cNvCxnSpPr>
            <p:nvPr/>
          </p:nvCxnSpPr>
          <p:spPr>
            <a:xfrm>
              <a:off x="5148496" y="1920850"/>
              <a:ext cx="459706" cy="0"/>
            </a:xfrm>
            <a:prstGeom prst="straightConnector1">
              <a:avLst/>
            </a:prstGeom>
            <a:ln w="762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354DAA1-104B-4B9C-992B-AEE89BF29CFA}"/>
                    </a:ext>
                  </a:extLst>
                </p:cNvPr>
                <p:cNvSpPr/>
                <p:nvPr/>
              </p:nvSpPr>
              <p:spPr>
                <a:xfrm>
                  <a:off x="5943545" y="2166512"/>
                  <a:ext cx="526438" cy="6161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354DAA1-104B-4B9C-992B-AEE89BF29C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545" y="2166512"/>
                  <a:ext cx="526438" cy="616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132E6649-E1FD-4BE2-AB39-AF537E0B12B2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5741510" y="1920850"/>
              <a:ext cx="465255" cy="245662"/>
            </a:xfrm>
            <a:prstGeom prst="curvedConnector2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F01B1124-9517-4B8C-B9DC-2029CEBA15CC}"/>
                </a:ext>
              </a:extLst>
            </p:cNvPr>
            <p:cNvCxnSpPr>
              <a:cxnSpLocks/>
              <a:stCxn id="50" idx="4"/>
              <a:endCxn id="42" idx="4"/>
            </p:cNvCxnSpPr>
            <p:nvPr/>
          </p:nvCxnSpPr>
          <p:spPr>
            <a:xfrm rot="5400000">
              <a:off x="5456791" y="2092381"/>
              <a:ext cx="59665" cy="1440282"/>
            </a:xfrm>
            <a:prstGeom prst="curvedConnector3">
              <a:avLst>
                <a:gd name="adj1" fmla="val 361820"/>
              </a:avLst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407A903-5862-4120-A9E1-595130A31B0A}"/>
                </a:ext>
              </a:extLst>
            </p:cNvPr>
            <p:cNvSpPr txBox="1"/>
            <p:nvPr/>
          </p:nvSpPr>
          <p:spPr>
            <a:xfrm>
              <a:off x="3786906" y="2016121"/>
              <a:ext cx="38" cy="1892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14E003AF-D944-4A27-AA29-CE45272C22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9240" y="2145598"/>
              <a:ext cx="348396" cy="205471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960F382-0BEB-4FDD-9FAE-84FF3C4EF0C4}"/>
                </a:ext>
              </a:extLst>
            </p:cNvPr>
            <p:cNvCxnSpPr>
              <a:cxnSpLocks/>
            </p:cNvCxnSpPr>
            <p:nvPr/>
          </p:nvCxnSpPr>
          <p:spPr>
            <a:xfrm>
              <a:off x="2661632" y="2064274"/>
              <a:ext cx="459706" cy="0"/>
            </a:xfrm>
            <a:prstGeom prst="straightConnector1">
              <a:avLst/>
            </a:prstGeom>
            <a:ln w="762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888D0534-588C-43BF-BCCF-02D632B8F187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3228149" y="2064274"/>
              <a:ext cx="407623" cy="229403"/>
            </a:xfrm>
            <a:prstGeom prst="curvedConnector2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ABBC2E31-969E-4746-BCAD-62419D276141}"/>
                </a:ext>
              </a:extLst>
            </p:cNvPr>
            <p:cNvCxnSpPr>
              <a:cxnSpLocks/>
              <a:stCxn id="42" idx="4"/>
              <a:endCxn id="37" idx="4"/>
            </p:cNvCxnSpPr>
            <p:nvPr/>
          </p:nvCxnSpPr>
          <p:spPr>
            <a:xfrm rot="5400000">
              <a:off x="4167377" y="2310749"/>
              <a:ext cx="67500" cy="1130710"/>
            </a:xfrm>
            <a:prstGeom prst="curvedConnector3">
              <a:avLst>
                <a:gd name="adj1" fmla="val 438667"/>
              </a:avLst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0A5DAAC1-7B1E-4B2C-A817-0A026C2A7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792" y="1977392"/>
            <a:ext cx="4090764" cy="363539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6414649-F565-47EA-A777-2818A0932B3B}"/>
              </a:ext>
            </a:extLst>
          </p:cNvPr>
          <p:cNvSpPr/>
          <p:nvPr/>
        </p:nvSpPr>
        <p:spPr>
          <a:xfrm>
            <a:off x="9105902" y="4000610"/>
            <a:ext cx="330200" cy="32881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7BEE9E1A-E973-4BB8-991E-01BB1797F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19035" y="1128035"/>
            <a:ext cx="1828582" cy="5745151"/>
          </a:xfrm>
          <a:prstGeom prst="curvedConnector2">
            <a:avLst/>
          </a:prstGeom>
          <a:ln w="76200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075005-693E-4D0B-95F5-6832A31D261F}"/>
                  </a:ext>
                </a:extLst>
              </p:cNvPr>
              <p:cNvSpPr txBox="1"/>
              <p:nvPr/>
            </p:nvSpPr>
            <p:spPr>
              <a:xfrm>
                <a:off x="1616414" y="4631628"/>
                <a:ext cx="5406524" cy="391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E075005-693E-4D0B-95F5-6832A31D2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414" y="4631628"/>
                <a:ext cx="5406524" cy="391133"/>
              </a:xfrm>
              <a:prstGeom prst="rect">
                <a:avLst/>
              </a:prstGeom>
              <a:blipFill>
                <a:blip r:embed="rId8"/>
                <a:stretch>
                  <a:fillRect l="-1466" t="-29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E37AE6-6346-429B-84EF-C53CCDB877D1}"/>
                  </a:ext>
                </a:extLst>
              </p:cNvPr>
              <p:cNvSpPr txBox="1"/>
              <p:nvPr/>
            </p:nvSpPr>
            <p:spPr>
              <a:xfrm>
                <a:off x="1153927" y="4048329"/>
                <a:ext cx="6381042" cy="341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E37AE6-6346-429B-84EF-C53CCDB87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27" y="4048329"/>
                <a:ext cx="6381042" cy="341119"/>
              </a:xfrm>
              <a:prstGeom prst="rect">
                <a:avLst/>
              </a:prstGeom>
              <a:blipFill>
                <a:blip r:embed="rId9"/>
                <a:stretch>
                  <a:fillRect t="-37500" r="-19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2FE0C89D-5C68-46E1-A623-4B8908E80ADF}"/>
              </a:ext>
            </a:extLst>
          </p:cNvPr>
          <p:cNvSpPr/>
          <p:nvPr/>
        </p:nvSpPr>
        <p:spPr>
          <a:xfrm>
            <a:off x="1200856" y="5157082"/>
            <a:ext cx="646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any ordering for the maximal elements of three vectors of equal size is equally probable.</a:t>
            </a:r>
          </a:p>
        </p:txBody>
      </p:sp>
    </p:spTree>
    <p:extLst>
      <p:ext uri="{BB962C8B-B14F-4D97-AF65-F5344CB8AC3E}">
        <p14:creationId xmlns:p14="http://schemas.microsoft.com/office/powerpoint/2010/main" val="30876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45" grpId="0"/>
      <p:bldP spid="77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36139" y="232447"/>
                <a:ext cx="10939861" cy="120514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Analytical Solution:</a:t>
                </a:r>
                <a:br>
                  <a:rPr lang="en-US" dirty="0"/>
                </a:br>
                <a:r>
                  <a:rPr lang="en-US" sz="3600" dirty="0"/>
                  <a:t>The Probability to Enter a Cycle After Visiting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/>
                  <a:t> Memory Items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6139" y="232447"/>
                <a:ext cx="10939861" cy="1205143"/>
              </a:xfrm>
              <a:blipFill>
                <a:blip r:embed="rId2"/>
                <a:stretch>
                  <a:fillRect l="-2007" t="-9091" b="-1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8530FE-0754-466C-98D9-21AE74D1F568}"/>
                  </a:ext>
                </a:extLst>
              </p:cNvPr>
              <p:cNvSpPr txBox="1"/>
              <p:nvPr/>
            </p:nvSpPr>
            <p:spPr>
              <a:xfrm>
                <a:off x="507658" y="2500627"/>
                <a:ext cx="1039682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8530FE-0754-466C-98D9-21AE74D1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8" y="2500627"/>
                <a:ext cx="10396821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A0881-34CF-465E-9173-2D85B26890BC}"/>
                  </a:ext>
                </a:extLst>
              </p:cNvPr>
              <p:cNvSpPr txBox="1"/>
              <p:nvPr/>
            </p:nvSpPr>
            <p:spPr>
              <a:xfrm>
                <a:off x="507658" y="1712653"/>
                <a:ext cx="82601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But we are interested in the probability to enter a cycle after visiting memory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A0881-34CF-465E-9173-2D85B268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8" y="1712653"/>
                <a:ext cx="8260161" cy="646331"/>
              </a:xfrm>
              <a:prstGeom prst="rect">
                <a:avLst/>
              </a:prstGeom>
              <a:blipFill>
                <a:blip r:embed="rId4"/>
                <a:stretch>
                  <a:fillRect l="-59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519090-AD0A-402D-9CDE-4F50B51DA674}"/>
                  </a:ext>
                </a:extLst>
              </p:cNvPr>
              <p:cNvSpPr txBox="1"/>
              <p:nvPr/>
            </p:nvSpPr>
            <p:spPr>
              <a:xfrm>
                <a:off x="507658" y="3363096"/>
                <a:ext cx="11062042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 putting all together, the conditional probability to visit any of the already visited items and then enter a cycle is: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519090-AD0A-402D-9CDE-4F50B51D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8" y="3363096"/>
                <a:ext cx="11062042" cy="1166730"/>
              </a:xfrm>
              <a:prstGeom prst="rect">
                <a:avLst/>
              </a:prstGeom>
              <a:blipFill>
                <a:blip r:embed="rId5"/>
                <a:stretch>
                  <a:fillRect l="-441" t="-3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C784FC-AEA8-4143-BA31-BEE796BB72AE}"/>
                  </a:ext>
                </a:extLst>
              </p:cNvPr>
              <p:cNvSpPr txBox="1"/>
              <p:nvPr/>
            </p:nvSpPr>
            <p:spPr>
              <a:xfrm>
                <a:off x="4146550" y="4946532"/>
                <a:ext cx="3898900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C784FC-AEA8-4143-BA31-BEE796BB7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4946532"/>
                <a:ext cx="3898900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319" y="1197314"/>
            <a:ext cx="4653361" cy="754972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 For Listening!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2B231-87B4-4CD6-B44F-4E58B74E7728}"/>
              </a:ext>
            </a:extLst>
          </p:cNvPr>
          <p:cNvSpPr txBox="1"/>
          <p:nvPr/>
        </p:nvSpPr>
        <p:spPr>
          <a:xfrm>
            <a:off x="1320799" y="3022600"/>
            <a:ext cx="9550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References:</a:t>
            </a:r>
          </a:p>
          <a:p>
            <a:endParaRPr lang="en-US" dirty="0"/>
          </a:p>
          <a:p>
            <a:r>
              <a:rPr lang="en-US" dirty="0"/>
              <a:t>Fundamental Law of Memory Recall Michelangelo </a:t>
            </a:r>
            <a:r>
              <a:rPr lang="en-US" dirty="0" err="1"/>
              <a:t>Naim</a:t>
            </a:r>
            <a:r>
              <a:rPr lang="en-US" dirty="0"/>
              <a:t>, Mikhail </a:t>
            </a:r>
            <a:r>
              <a:rPr lang="en-US" dirty="0" err="1"/>
              <a:t>Katkov</a:t>
            </a:r>
            <a:r>
              <a:rPr lang="en-US" dirty="0"/>
              <a:t>, Sandro Romani, and Misha </a:t>
            </a:r>
            <a:r>
              <a:rPr lang="en-US" dirty="0" err="1"/>
              <a:t>Tsodyks</a:t>
            </a:r>
            <a:r>
              <a:rPr lang="en-US" dirty="0"/>
              <a:t> Phys. Rev. Lett. </a:t>
            </a:r>
            <a:r>
              <a:rPr lang="en-US" b="1" dirty="0"/>
              <a:t>124</a:t>
            </a:r>
            <a:r>
              <a:rPr lang="en-US" dirty="0"/>
              <a:t>, 018101 – Published 10 January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65" y="241342"/>
            <a:ext cx="8911687" cy="849090"/>
          </a:xfrm>
        </p:spPr>
        <p:txBody>
          <a:bodyPr/>
          <a:lstStyle/>
          <a:p>
            <a:r>
              <a:rPr lang="en-US" dirty="0"/>
              <a:t>A Model Of Episodic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20EAC8-871B-46C6-9971-5A2D11AB959C}"/>
                  </a:ext>
                </a:extLst>
              </p:cNvPr>
              <p:cNvSpPr txBox="1"/>
              <p:nvPr/>
            </p:nvSpPr>
            <p:spPr>
              <a:xfrm>
                <a:off x="329664" y="1264983"/>
                <a:ext cx="6833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We think of each memory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represented as a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(ensemble of neurons), which is filled with binary values.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20EAC8-871B-46C6-9971-5A2D11AB9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4" y="1264983"/>
                <a:ext cx="6833135" cy="646331"/>
              </a:xfrm>
              <a:prstGeom prst="rect">
                <a:avLst/>
              </a:prstGeom>
              <a:blipFill>
                <a:blip r:embed="rId2"/>
                <a:stretch>
                  <a:fillRect l="-71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588ABF-9A00-4CBF-B841-5D7C2967B191}"/>
                  </a:ext>
                </a:extLst>
              </p:cNvPr>
              <p:cNvSpPr txBox="1"/>
              <p:nvPr/>
            </p:nvSpPr>
            <p:spPr>
              <a:xfrm>
                <a:off x="329664" y="2086920"/>
                <a:ext cx="683313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We assume that the probability to recall memory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after memory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proportional to their similarity. We measure their similarity simply by their dot product.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588ABF-9A00-4CBF-B841-5D7C2967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4" y="2086920"/>
                <a:ext cx="6833134" cy="945643"/>
              </a:xfrm>
              <a:prstGeom prst="rect">
                <a:avLst/>
              </a:prstGeom>
              <a:blipFill>
                <a:blip r:embed="rId3"/>
                <a:stretch>
                  <a:fillRect l="-714" t="-3226" r="-8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C85187-4543-408A-9226-B9675421C656}"/>
                  </a:ext>
                </a:extLst>
              </p:cNvPr>
              <p:cNvSpPr txBox="1"/>
              <p:nvPr/>
            </p:nvSpPr>
            <p:spPr>
              <a:xfrm>
                <a:off x="368272" y="3460499"/>
                <a:ext cx="6755918" cy="343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/>
                        <m:t>Similarity</m:t>
                      </m:r>
                      <m:r>
                        <a:rPr lang="en-US" b="0" i="0" smtClean="0"/>
                        <m:t> </m:t>
                      </m:r>
                      <m:r>
                        <m:rPr>
                          <m:sty m:val="p"/>
                        </m:rPr>
                        <a:rPr lang="en-US" b="0" i="0" smtClean="0"/>
                        <m:t>of</m:t>
                      </m:r>
                      <m:r>
                        <a:rPr lang="en-US" b="0" i="0" smtClean="0"/>
                        <m:t> </m:t>
                      </m:r>
                      <m:r>
                        <m:rPr>
                          <m:sty m:val="p"/>
                        </m:rPr>
                        <a:rPr lang="en-US" b="0" i="0" smtClean="0"/>
                        <m:t>memory</m:t>
                      </m:r>
                      <m:r>
                        <a:rPr lang="en-US" b="0" i="0" smtClean="0"/>
                        <m:t> </m:t>
                      </m:r>
                      <m:r>
                        <m:rPr>
                          <m:sty m:val="p"/>
                        </m:rPr>
                        <a:rPr lang="en-US" b="0" i="0" smtClean="0"/>
                        <m:t>item</m:t>
                      </m:r>
                      <m:r>
                        <a:rPr lang="en-US" b="1" i="0" smtClean="0"/>
                        <m:t> </m:t>
                      </m:r>
                      <m:r>
                        <a:rPr lang="en-US" b="1" i="0" smtClean="0"/>
                        <m:t>𝐢</m:t>
                      </m:r>
                      <m:r>
                        <a:rPr lang="en-US" b="1" i="0" smtClean="0"/>
                        <m:t> </m:t>
                      </m:r>
                      <m:r>
                        <m:rPr>
                          <m:sty m:val="p"/>
                        </m:rPr>
                        <a:rPr lang="en-US" b="0" i="0" smtClean="0"/>
                        <m:t>to</m:t>
                      </m:r>
                      <m:r>
                        <a:rPr lang="en-US" b="0" i="0" smtClean="0"/>
                        <m:t> </m:t>
                      </m:r>
                      <m:r>
                        <m:rPr>
                          <m:sty m:val="p"/>
                        </m:rPr>
                        <a:rPr lang="en-US" b="0" i="0" smtClean="0"/>
                        <m:t>memory</m:t>
                      </m:r>
                      <m:r>
                        <a:rPr lang="en-US" b="0" i="0" smtClean="0"/>
                        <m:t> </m:t>
                      </m:r>
                      <m:r>
                        <m:rPr>
                          <m:sty m:val="p"/>
                        </m:rPr>
                        <a:rPr lang="en-US" b="0" i="0" smtClean="0"/>
                        <m:t>item</m:t>
                      </m:r>
                      <m:r>
                        <a:rPr lang="en-US" b="0" i="0" smtClean="0"/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C85187-4543-408A-9226-B9675421C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2" y="3460499"/>
                <a:ext cx="6755918" cy="343235"/>
              </a:xfrm>
              <a:prstGeom prst="rect">
                <a:avLst/>
              </a:prstGeom>
              <a:blipFill>
                <a:blip r:embed="rId4"/>
                <a:stretch>
                  <a:fillRect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D09E4F-11ED-44A2-8362-4B8EF17EA07C}"/>
                  </a:ext>
                </a:extLst>
              </p:cNvPr>
              <p:cNvSpPr txBox="1"/>
              <p:nvPr/>
            </p:nvSpPr>
            <p:spPr>
              <a:xfrm>
                <a:off x="329664" y="4201089"/>
                <a:ext cx="67559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So it is useful to construct a matrix holding all the similarities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memory items; We call it the similarity Matrix, which is symmetric by construction.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D09E4F-11ED-44A2-8362-4B8EF17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4" y="4201089"/>
                <a:ext cx="6755918" cy="923330"/>
              </a:xfrm>
              <a:prstGeom prst="rect">
                <a:avLst/>
              </a:prstGeom>
              <a:blipFill>
                <a:blip r:embed="rId5"/>
                <a:stretch>
                  <a:fillRect l="-722" t="-3289" r="-81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30A8415-0CF5-4A70-B0CD-06A060E2FCA0}"/>
              </a:ext>
            </a:extLst>
          </p:cNvPr>
          <p:cNvGrpSpPr/>
          <p:nvPr/>
        </p:nvGrpSpPr>
        <p:grpSpPr>
          <a:xfrm>
            <a:off x="8017185" y="4662754"/>
            <a:ext cx="3551126" cy="1610904"/>
            <a:chOff x="8209481" y="5053029"/>
            <a:chExt cx="3551126" cy="16109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83AC04-C1F6-4845-AA29-AA1B198FE62C}"/>
                    </a:ext>
                  </a:extLst>
                </p:cNvPr>
                <p:cNvSpPr txBox="1"/>
                <p:nvPr/>
              </p:nvSpPr>
              <p:spPr>
                <a:xfrm>
                  <a:off x="8209481" y="5053029"/>
                  <a:ext cx="3551126" cy="10715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1" dirty="0"/>
                    <a:t>SM</a:t>
                  </a:r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83AC04-C1F6-4845-AA29-AA1B198FE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9481" y="5053029"/>
                  <a:ext cx="3551126" cy="1071512"/>
                </a:xfrm>
                <a:prstGeom prst="rect">
                  <a:avLst/>
                </a:prstGeom>
                <a:blipFill>
                  <a:blip r:embed="rId6"/>
                  <a:stretch>
                    <a:fillRect l="-39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481D085-92ED-49E3-946B-3076DBCBDD65}"/>
                </a:ext>
              </a:extLst>
            </p:cNvPr>
            <p:cNvGrpSpPr/>
            <p:nvPr/>
          </p:nvGrpSpPr>
          <p:grpSpPr>
            <a:xfrm>
              <a:off x="8850036" y="5110875"/>
              <a:ext cx="2793457" cy="1553058"/>
              <a:chOff x="8850424" y="1975074"/>
              <a:chExt cx="2793457" cy="1553058"/>
            </a:xfrm>
          </p:grpSpPr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C6CF2DDA-406B-46CF-BA77-7685407D243D}"/>
                  </a:ext>
                </a:extLst>
              </p:cNvPr>
              <p:cNvSpPr/>
              <p:nvPr/>
            </p:nvSpPr>
            <p:spPr>
              <a:xfrm rot="16200000">
                <a:off x="9801001" y="2066772"/>
                <a:ext cx="176566" cy="2077720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A40D2C2-962A-4E9D-982F-96FA4A219314}"/>
                      </a:ext>
                    </a:extLst>
                  </p:cNvPr>
                  <p:cNvSpPr txBox="1"/>
                  <p:nvPr/>
                </p:nvSpPr>
                <p:spPr>
                  <a:xfrm>
                    <a:off x="9793136" y="3251133"/>
                    <a:ext cx="192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A40D2C2-962A-4E9D-982F-96FA4A2193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3136" y="3251133"/>
                    <a:ext cx="19229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9032" r="-2258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458F6DC6-9E61-4BDD-BD42-C22BBE86E21B}"/>
                  </a:ext>
                </a:extLst>
              </p:cNvPr>
              <p:cNvSpPr/>
              <p:nvPr/>
            </p:nvSpPr>
            <p:spPr>
              <a:xfrm rot="10800000">
                <a:off x="11070355" y="1975074"/>
                <a:ext cx="209607" cy="1071512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D353B36-864D-4554-A82A-9DD338968EEF}"/>
                      </a:ext>
                    </a:extLst>
                  </p:cNvPr>
                  <p:cNvSpPr/>
                  <p:nvPr/>
                </p:nvSpPr>
                <p:spPr>
                  <a:xfrm>
                    <a:off x="11266918" y="2326163"/>
                    <a:ext cx="3769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D353B36-864D-4554-A82A-9DD338968E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6918" y="2326163"/>
                    <a:ext cx="37696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E324B-8F64-499B-84B6-C183BBFCDE9E}"/>
              </a:ext>
            </a:extLst>
          </p:cNvPr>
          <p:cNvGrpSpPr/>
          <p:nvPr/>
        </p:nvGrpSpPr>
        <p:grpSpPr>
          <a:xfrm>
            <a:off x="8388357" y="861095"/>
            <a:ext cx="2808782" cy="2451650"/>
            <a:chOff x="8573874" y="1344968"/>
            <a:chExt cx="2808782" cy="2451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5A23C07-2C60-42B4-B1B8-C3554C4A7E78}"/>
                    </a:ext>
                  </a:extLst>
                </p:cNvPr>
                <p:cNvSpPr txBox="1"/>
                <p:nvPr/>
              </p:nvSpPr>
              <p:spPr>
                <a:xfrm>
                  <a:off x="9241352" y="1344968"/>
                  <a:ext cx="1473826" cy="20840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5A23C07-2C60-42B4-B1B8-C3554C4A7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352" y="1344968"/>
                  <a:ext cx="1473826" cy="20840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E6891A56-205D-44F5-A2DE-AC1E2457783D}"/>
                </a:ext>
              </a:extLst>
            </p:cNvPr>
            <p:cNvSpPr/>
            <p:nvPr/>
          </p:nvSpPr>
          <p:spPr>
            <a:xfrm>
              <a:off x="9305500" y="1351280"/>
              <a:ext cx="357724" cy="207772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5DA7DBD-2B6F-4E1F-9378-AFDA4BA54CB6}"/>
                    </a:ext>
                  </a:extLst>
                </p:cNvPr>
                <p:cNvSpPr txBox="1"/>
                <p:nvPr/>
              </p:nvSpPr>
              <p:spPr>
                <a:xfrm>
                  <a:off x="8852160" y="2248484"/>
                  <a:ext cx="2380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5DA7DBD-2B6F-4E1F-9378-AFDA4BA54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160" y="2248484"/>
                  <a:ext cx="23807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1794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8626B6-3F30-4F53-95FD-92E903F019B3}"/>
                    </a:ext>
                  </a:extLst>
                </p:cNvPr>
                <p:cNvSpPr txBox="1"/>
                <p:nvPr/>
              </p:nvSpPr>
              <p:spPr>
                <a:xfrm>
                  <a:off x="8573874" y="3519619"/>
                  <a:ext cx="2808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sparsity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vector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8626B6-3F30-4F53-95FD-92E903F01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874" y="3519619"/>
                  <a:ext cx="280878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386" t="-2222" r="-130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24" y="365375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A Model Of Episodic Memory:                     The Recall Process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0EAC8-871B-46C6-9971-5A2D11AB959C}"/>
              </a:ext>
            </a:extLst>
          </p:cNvPr>
          <p:cNvSpPr txBox="1"/>
          <p:nvPr/>
        </p:nvSpPr>
        <p:spPr>
          <a:xfrm>
            <a:off x="179924" y="1734088"/>
            <a:ext cx="100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Rule 1) </a:t>
            </a:r>
            <a:r>
              <a:rPr lang="en-US" dirty="0"/>
              <a:t>The next memory item to be recalled, is the item with the maximum similarity to the current 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170FF0-3B05-4444-A5C3-C326D30DF977}"/>
                  </a:ext>
                </a:extLst>
              </p:cNvPr>
              <p:cNvSpPr txBox="1"/>
              <p:nvPr/>
            </p:nvSpPr>
            <p:spPr>
              <a:xfrm>
                <a:off x="4122899" y="3014992"/>
                <a:ext cx="3946201" cy="1904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170FF0-3B05-4444-A5C3-C326D30DF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99" y="3014992"/>
                <a:ext cx="3946201" cy="19046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E6C5213B-0E8A-4A5D-ACCE-768E9720FE68}"/>
              </a:ext>
            </a:extLst>
          </p:cNvPr>
          <p:cNvSpPr/>
          <p:nvPr/>
        </p:nvSpPr>
        <p:spPr>
          <a:xfrm>
            <a:off x="2451100" y="3541034"/>
            <a:ext cx="1511300" cy="426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 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E2BB4-B350-4282-B70E-93C49332F8A3}"/>
              </a:ext>
            </a:extLst>
          </p:cNvPr>
          <p:cNvSpPr/>
          <p:nvPr/>
        </p:nvSpPr>
        <p:spPr>
          <a:xfrm>
            <a:off x="6210300" y="3541034"/>
            <a:ext cx="711200" cy="42630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E36512D-3CB2-48FD-B89B-1B66198AD3BC}"/>
              </a:ext>
            </a:extLst>
          </p:cNvPr>
          <p:cNvSpPr/>
          <p:nvPr/>
        </p:nvSpPr>
        <p:spPr>
          <a:xfrm>
            <a:off x="2451100" y="3967336"/>
            <a:ext cx="1511300" cy="4263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B27FE5-34F5-4541-92A8-316BEBB0CD70}"/>
              </a:ext>
            </a:extLst>
          </p:cNvPr>
          <p:cNvCxnSpPr/>
          <p:nvPr/>
        </p:nvCxnSpPr>
        <p:spPr>
          <a:xfrm>
            <a:off x="4444999" y="3106656"/>
            <a:ext cx="3302000" cy="1813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8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13" y="342351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A Model Of Episodic Memory:                     The Recall Process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0EAC8-871B-46C6-9971-5A2D11AB959C}"/>
              </a:ext>
            </a:extLst>
          </p:cNvPr>
          <p:cNvSpPr txBox="1"/>
          <p:nvPr/>
        </p:nvSpPr>
        <p:spPr>
          <a:xfrm>
            <a:off x="422286" y="1617743"/>
            <a:ext cx="1079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Rule 2) </a:t>
            </a:r>
            <a:r>
              <a:rPr lang="en-US" dirty="0"/>
              <a:t>If the memory item most similar to the current one is the one we just visited, then we take the second most similar item.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170FF0-3B05-4444-A5C3-C326D30DF977}"/>
                  </a:ext>
                </a:extLst>
              </p:cNvPr>
              <p:cNvSpPr txBox="1"/>
              <p:nvPr/>
            </p:nvSpPr>
            <p:spPr>
              <a:xfrm>
                <a:off x="4122899" y="3000275"/>
                <a:ext cx="3946201" cy="1904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170FF0-3B05-4444-A5C3-C326D30DF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99" y="3000275"/>
                <a:ext cx="3946201" cy="19046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E6C5213B-0E8A-4A5D-ACCE-768E9720FE68}"/>
              </a:ext>
            </a:extLst>
          </p:cNvPr>
          <p:cNvSpPr/>
          <p:nvPr/>
        </p:nvSpPr>
        <p:spPr>
          <a:xfrm>
            <a:off x="2451100" y="3526317"/>
            <a:ext cx="1511300" cy="426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 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E2BB4-B350-4282-B70E-93C49332F8A3}"/>
              </a:ext>
            </a:extLst>
          </p:cNvPr>
          <p:cNvSpPr/>
          <p:nvPr/>
        </p:nvSpPr>
        <p:spPr>
          <a:xfrm>
            <a:off x="6210300" y="3526317"/>
            <a:ext cx="711200" cy="42630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E36512D-3CB2-48FD-B89B-1B66198AD3BC}"/>
              </a:ext>
            </a:extLst>
          </p:cNvPr>
          <p:cNvSpPr/>
          <p:nvPr/>
        </p:nvSpPr>
        <p:spPr>
          <a:xfrm>
            <a:off x="2451100" y="3952619"/>
            <a:ext cx="1511300" cy="4263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B27FE5-34F5-4541-92A8-316BEBB0CD70}"/>
              </a:ext>
            </a:extLst>
          </p:cNvPr>
          <p:cNvCxnSpPr/>
          <p:nvPr/>
        </p:nvCxnSpPr>
        <p:spPr>
          <a:xfrm>
            <a:off x="4444999" y="3091939"/>
            <a:ext cx="3302000" cy="1813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42A12-9E7A-466A-9B32-80279872D55E}"/>
              </a:ext>
            </a:extLst>
          </p:cNvPr>
          <p:cNvSpPr/>
          <p:nvPr/>
        </p:nvSpPr>
        <p:spPr>
          <a:xfrm>
            <a:off x="5244038" y="3952618"/>
            <a:ext cx="711200" cy="51778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375A3-C74A-4AE2-AF96-170C170F3132}"/>
              </a:ext>
            </a:extLst>
          </p:cNvPr>
          <p:cNvSpPr/>
          <p:nvPr/>
        </p:nvSpPr>
        <p:spPr>
          <a:xfrm>
            <a:off x="7176562" y="3952618"/>
            <a:ext cx="711200" cy="517781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5C2406B-B6D8-46E7-8750-122B18AD606C}"/>
              </a:ext>
            </a:extLst>
          </p:cNvPr>
          <p:cNvSpPr/>
          <p:nvPr/>
        </p:nvSpPr>
        <p:spPr>
          <a:xfrm>
            <a:off x="2451100" y="4378921"/>
            <a:ext cx="1511300" cy="4263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M</a:t>
            </a:r>
          </a:p>
        </p:txBody>
      </p:sp>
    </p:spTree>
    <p:extLst>
      <p:ext uri="{BB962C8B-B14F-4D97-AF65-F5344CB8AC3E}">
        <p14:creationId xmlns:p14="http://schemas.microsoft.com/office/powerpoint/2010/main" val="9920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24" y="351966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Recall Process: </a:t>
            </a:r>
            <a:br>
              <a:rPr lang="en-US" dirty="0"/>
            </a:br>
            <a:r>
              <a:rPr lang="en-US" dirty="0"/>
              <a:t>Illustration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2DF30-A2D8-433C-9F77-AAD9A006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00" y="2069874"/>
            <a:ext cx="4011613" cy="4011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2A118-054C-469C-A15C-70733730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26" y="2076749"/>
            <a:ext cx="4506376" cy="40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24" y="308097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Model’s Prediction For # of Recalled Items: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32C05-32FF-4627-AE1A-873077705E65}"/>
                  </a:ext>
                </a:extLst>
              </p:cNvPr>
              <p:cNvSpPr txBox="1"/>
              <p:nvPr/>
            </p:nvSpPr>
            <p:spPr>
              <a:xfrm>
                <a:off x="306923" y="1318435"/>
                <a:ext cx="110722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Let’s say we have a total number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memory items presented to our subjects. Let the number of the items recalled be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depend 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32C05-32FF-4627-AE1A-87307770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3" y="1318435"/>
                <a:ext cx="11072271" cy="646331"/>
              </a:xfrm>
              <a:prstGeom prst="rect">
                <a:avLst/>
              </a:prstGeom>
              <a:blipFill>
                <a:blip r:embed="rId2"/>
                <a:stretch>
                  <a:fillRect l="-440" t="-4717" r="-44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684D375-0D18-4D3E-A657-6866CE69713F}"/>
              </a:ext>
            </a:extLst>
          </p:cNvPr>
          <p:cNvGrpSpPr/>
          <p:nvPr/>
        </p:nvGrpSpPr>
        <p:grpSpPr>
          <a:xfrm>
            <a:off x="3071811" y="3073400"/>
            <a:ext cx="6146800" cy="2159000"/>
            <a:chOff x="2984500" y="3429000"/>
            <a:chExt cx="6146800" cy="2159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AFA708-FA86-408B-9045-E4D7CC3270C5}"/>
                </a:ext>
              </a:extLst>
            </p:cNvPr>
            <p:cNvCxnSpPr/>
            <p:nvPr/>
          </p:nvCxnSpPr>
          <p:spPr>
            <a:xfrm flipV="1">
              <a:off x="2984500" y="3429000"/>
              <a:ext cx="0" cy="2159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5084BE2-3C17-44E0-8DE1-5C404BAE4AA1}"/>
                </a:ext>
              </a:extLst>
            </p:cNvPr>
            <p:cNvCxnSpPr>
              <a:cxnSpLocks/>
            </p:cNvCxnSpPr>
            <p:nvPr/>
          </p:nvCxnSpPr>
          <p:spPr>
            <a:xfrm>
              <a:off x="2984500" y="5588000"/>
              <a:ext cx="61468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6BA876-8AF0-4F95-BF1D-E854C0E343A3}"/>
                  </a:ext>
                </a:extLst>
              </p:cNvPr>
              <p:cNvSpPr/>
              <p:nvPr/>
            </p:nvSpPr>
            <p:spPr>
              <a:xfrm>
                <a:off x="2181473" y="3653619"/>
                <a:ext cx="7633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6BA876-8AF0-4F95-BF1D-E854C0E34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73" y="3653619"/>
                <a:ext cx="76333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7F1E2E-98F0-4DF2-B8E9-98C83C870B8F}"/>
                  </a:ext>
                </a:extLst>
              </p:cNvPr>
              <p:cNvSpPr/>
              <p:nvPr/>
            </p:nvSpPr>
            <p:spPr>
              <a:xfrm>
                <a:off x="5657322" y="5402720"/>
                <a:ext cx="5741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7F1E2E-98F0-4DF2-B8E9-98C83C87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322" y="5402720"/>
                <a:ext cx="57419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aphic 14" descr="Question mark">
            <a:extLst>
              <a:ext uri="{FF2B5EF4-FFF2-40B4-BE49-F238E27FC236}">
                <a16:creationId xmlns:a16="http://schemas.microsoft.com/office/drawing/2014/main" id="{3A15B427-4B3E-41F6-AF2C-8309192D53CA}"/>
              </a:ext>
            </a:extLst>
          </p:cNvPr>
          <p:cNvGrpSpPr/>
          <p:nvPr/>
        </p:nvGrpSpPr>
        <p:grpSpPr>
          <a:xfrm>
            <a:off x="5421578" y="3489658"/>
            <a:ext cx="914400" cy="914400"/>
            <a:chOff x="5638800" y="2971800"/>
            <a:chExt cx="914400" cy="9144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A710CC8-05D0-49E8-B5E5-E155F228C6B6}"/>
                </a:ext>
              </a:extLst>
            </p:cNvPr>
            <p:cNvSpPr/>
            <p:nvPr/>
          </p:nvSpPr>
          <p:spPr>
            <a:xfrm>
              <a:off x="6025801" y="3648742"/>
              <a:ext cx="133350" cy="133350"/>
            </a:xfrm>
            <a:custGeom>
              <a:avLst/>
              <a:gdLst>
                <a:gd name="connsiteX0" fmla="*/ 133255 w 133350"/>
                <a:gd name="connsiteY0" fmla="*/ 70199 h 133350"/>
                <a:gd name="connsiteX1" fmla="*/ 70199 w 133350"/>
                <a:gd name="connsiteY1" fmla="*/ 133255 h 133350"/>
                <a:gd name="connsiteX2" fmla="*/ 7144 w 133350"/>
                <a:gd name="connsiteY2" fmla="*/ 70199 h 133350"/>
                <a:gd name="connsiteX3" fmla="*/ 70199 w 133350"/>
                <a:gd name="connsiteY3" fmla="*/ 7144 h 133350"/>
                <a:gd name="connsiteX4" fmla="*/ 133255 w 133350"/>
                <a:gd name="connsiteY4" fmla="*/ 7019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255" y="70199"/>
                  </a:moveTo>
                  <a:cubicBezTo>
                    <a:pt x="133255" y="105024"/>
                    <a:pt x="105024" y="133255"/>
                    <a:pt x="70199" y="133255"/>
                  </a:cubicBezTo>
                  <a:cubicBezTo>
                    <a:pt x="35375" y="133255"/>
                    <a:pt x="7144" y="105024"/>
                    <a:pt x="7144" y="70199"/>
                  </a:cubicBezTo>
                  <a:cubicBezTo>
                    <a:pt x="7144" y="35375"/>
                    <a:pt x="35375" y="7144"/>
                    <a:pt x="70199" y="7144"/>
                  </a:cubicBezTo>
                  <a:cubicBezTo>
                    <a:pt x="105024" y="7144"/>
                    <a:pt x="133255" y="35375"/>
                    <a:pt x="133255" y="701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C6C378-DEA1-4A09-8D09-AACD1F3358C9}"/>
                </a:ext>
              </a:extLst>
            </p:cNvPr>
            <p:cNvSpPr/>
            <p:nvPr/>
          </p:nvSpPr>
          <p:spPr>
            <a:xfrm>
              <a:off x="5874544" y="3068847"/>
              <a:ext cx="438150" cy="542925"/>
            </a:xfrm>
            <a:custGeom>
              <a:avLst/>
              <a:gdLst>
                <a:gd name="connsiteX0" fmla="*/ 259556 w 438150"/>
                <a:gd name="connsiteY0" fmla="*/ 420637 h 542925"/>
                <a:gd name="connsiteX1" fmla="*/ 259556 w 438150"/>
                <a:gd name="connsiteY1" fmla="*/ 541128 h 542925"/>
                <a:gd name="connsiteX2" fmla="*/ 183356 w 438150"/>
                <a:gd name="connsiteY2" fmla="*/ 541128 h 542925"/>
                <a:gd name="connsiteX3" fmla="*/ 183356 w 438150"/>
                <a:gd name="connsiteY3" fmla="*/ 347580 h 542925"/>
                <a:gd name="connsiteX4" fmla="*/ 221456 w 438150"/>
                <a:gd name="connsiteY4" fmla="*/ 347580 h 542925"/>
                <a:gd name="connsiteX5" fmla="*/ 360140 w 438150"/>
                <a:gd name="connsiteY5" fmla="*/ 221469 h 542925"/>
                <a:gd name="connsiteX6" fmla="*/ 227623 w 438150"/>
                <a:gd name="connsiteY6" fmla="*/ 82785 h 542925"/>
                <a:gd name="connsiteX7" fmla="*/ 221456 w 438150"/>
                <a:gd name="connsiteY7" fmla="*/ 82785 h 542925"/>
                <a:gd name="connsiteX8" fmla="*/ 82772 w 438150"/>
                <a:gd name="connsiteY8" fmla="*/ 226803 h 542925"/>
                <a:gd name="connsiteX9" fmla="*/ 7144 w 438150"/>
                <a:gd name="connsiteY9" fmla="*/ 226803 h 542925"/>
                <a:gd name="connsiteX10" fmla="*/ 221456 w 438150"/>
                <a:gd name="connsiteY10" fmla="*/ 7156 h 542925"/>
                <a:gd name="connsiteX11" fmla="*/ 435769 w 438150"/>
                <a:gd name="connsiteY11" fmla="*/ 216872 h 542925"/>
                <a:gd name="connsiteX12" fmla="*/ 435769 w 438150"/>
                <a:gd name="connsiteY12" fmla="*/ 221469 h 542925"/>
                <a:gd name="connsiteX13" fmla="*/ 259556 w 438150"/>
                <a:gd name="connsiteY13" fmla="*/ 420637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542925">
                  <a:moveTo>
                    <a:pt x="259556" y="420637"/>
                  </a:moveTo>
                  <a:lnTo>
                    <a:pt x="259556" y="541128"/>
                  </a:lnTo>
                  <a:lnTo>
                    <a:pt x="183356" y="541128"/>
                  </a:lnTo>
                  <a:lnTo>
                    <a:pt x="183356" y="347580"/>
                  </a:lnTo>
                  <a:lnTo>
                    <a:pt x="221456" y="347580"/>
                  </a:lnTo>
                  <a:cubicBezTo>
                    <a:pt x="305657" y="347580"/>
                    <a:pt x="360140" y="298050"/>
                    <a:pt x="360140" y="221469"/>
                  </a:cubicBezTo>
                  <a:cubicBezTo>
                    <a:pt x="361843" y="146579"/>
                    <a:pt x="302513" y="84488"/>
                    <a:pt x="227623" y="82785"/>
                  </a:cubicBezTo>
                  <a:cubicBezTo>
                    <a:pt x="225567" y="82738"/>
                    <a:pt x="223512" y="82738"/>
                    <a:pt x="221456" y="82785"/>
                  </a:cubicBezTo>
                  <a:cubicBezTo>
                    <a:pt x="134588" y="82785"/>
                    <a:pt x="82772" y="139935"/>
                    <a:pt x="82772" y="226803"/>
                  </a:cubicBezTo>
                  <a:lnTo>
                    <a:pt x="7144" y="226803"/>
                  </a:lnTo>
                  <a:cubicBezTo>
                    <a:pt x="7144" y="98596"/>
                    <a:pt x="92869" y="7156"/>
                    <a:pt x="221456" y="7156"/>
                  </a:cubicBezTo>
                  <a:cubicBezTo>
                    <a:pt x="338548" y="5887"/>
                    <a:pt x="434499" y="99779"/>
                    <a:pt x="435769" y="216872"/>
                  </a:cubicBezTo>
                  <a:cubicBezTo>
                    <a:pt x="435785" y="218404"/>
                    <a:pt x="435785" y="219936"/>
                    <a:pt x="435769" y="221469"/>
                  </a:cubicBezTo>
                  <a:cubicBezTo>
                    <a:pt x="435769" y="328054"/>
                    <a:pt x="365284" y="405778"/>
                    <a:pt x="259556" y="420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7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24" y="395510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Model’s Prediction For # of Recalled Items:</a:t>
            </a:r>
            <a:br>
              <a:rPr lang="en-US" dirty="0"/>
            </a:br>
            <a:r>
              <a:rPr lang="en-US" dirty="0"/>
              <a:t>Analytical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C0E079-FCB1-409A-856B-A413F7E6C24B}"/>
                  </a:ext>
                </a:extLst>
              </p:cNvPr>
              <p:cNvSpPr txBox="1"/>
              <p:nvPr/>
            </p:nvSpPr>
            <p:spPr>
              <a:xfrm>
                <a:off x="332324" y="1743146"/>
                <a:ext cx="10932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In the limit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, the SM matrix can be assumed to be a </a:t>
                </a:r>
                <a:r>
                  <a:rPr lang="en-US" b="1" dirty="0"/>
                  <a:t>random symmetric matrix</a:t>
                </a:r>
                <a:r>
                  <a:rPr lang="en-US" dirty="0"/>
                  <a:t>, as the correlation between different memory items can be neglected.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C0E079-FCB1-409A-856B-A413F7E6C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4" y="1743146"/>
                <a:ext cx="10932576" cy="646331"/>
              </a:xfrm>
              <a:prstGeom prst="rect">
                <a:avLst/>
              </a:prstGeom>
              <a:blipFill>
                <a:blip r:embed="rId2"/>
                <a:stretch>
                  <a:fillRect l="-502" t="-5660" r="-44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3BBB2-26A4-4EC4-9D8A-804241DEE82A}"/>
                  </a:ext>
                </a:extLst>
              </p:cNvPr>
              <p:cNvSpPr txBox="1"/>
              <p:nvPr/>
            </p:nvSpPr>
            <p:spPr>
              <a:xfrm>
                <a:off x="332324" y="2888023"/>
                <a:ext cx="109325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The problem is to find the average number of memory items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before the process enters a cycle, given that the total number of memory items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To do so, we need to know the probability distribution: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items is retrieved before we enter a cycle.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3BBB2-26A4-4EC4-9D8A-804241DE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4" y="2888023"/>
                <a:ext cx="10932576" cy="1477328"/>
              </a:xfrm>
              <a:prstGeom prst="rect">
                <a:avLst/>
              </a:prstGeom>
              <a:blipFill>
                <a:blip r:embed="rId3"/>
                <a:stretch>
                  <a:fillRect l="-502" t="-2479" r="-44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1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72" y="339250"/>
            <a:ext cx="8911687" cy="84909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Solution:</a:t>
            </a:r>
            <a:br>
              <a:rPr lang="en-US" dirty="0"/>
            </a:br>
            <a:r>
              <a:rPr lang="en-US" dirty="0"/>
              <a:t>The Simpler Case of Asymmetric SM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3C4BE-8A52-479A-A6C5-B793F554EC31}"/>
              </a:ext>
            </a:extLst>
          </p:cNvPr>
          <p:cNvSpPr txBox="1"/>
          <p:nvPr/>
        </p:nvSpPr>
        <p:spPr>
          <a:xfrm>
            <a:off x="294372" y="1630393"/>
            <a:ext cx="1144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 begin with, we can loosen </a:t>
            </a:r>
            <a:r>
              <a:rPr lang="en-US" b="1" dirty="0"/>
              <a:t>rule number 2 </a:t>
            </a:r>
            <a:r>
              <a:rPr lang="en-US" dirty="0"/>
              <a:t>for the recall process which complicates things.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motivation behind rule number 2 is to prevent the process from getting locked in a two-items loop, when the SM is symmetric. 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905D50-E774-4FA2-9914-3684723F14FB}"/>
              </a:ext>
            </a:extLst>
          </p:cNvPr>
          <p:cNvGrpSpPr/>
          <p:nvPr/>
        </p:nvGrpSpPr>
        <p:grpSpPr>
          <a:xfrm>
            <a:off x="3410008" y="2850400"/>
            <a:ext cx="5371983" cy="2458078"/>
            <a:chOff x="3146571" y="3775812"/>
            <a:chExt cx="5371983" cy="245807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C59E38F-B008-4FBE-9E3D-F7D3504CCD33}"/>
                </a:ext>
              </a:extLst>
            </p:cNvPr>
            <p:cNvSpPr/>
            <p:nvPr/>
          </p:nvSpPr>
          <p:spPr>
            <a:xfrm>
              <a:off x="4178300" y="4508500"/>
              <a:ext cx="939800" cy="939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3A75FD-65FF-4F1A-948E-7CB4D8E7D3FF}"/>
                </a:ext>
              </a:extLst>
            </p:cNvPr>
            <p:cNvSpPr/>
            <p:nvPr/>
          </p:nvSpPr>
          <p:spPr>
            <a:xfrm>
              <a:off x="6377524" y="4508500"/>
              <a:ext cx="939800" cy="939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B</a:t>
              </a:r>
            </a:p>
          </p:txBody>
        </p: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0EC35EDF-FEE1-4D94-9938-CDB6997ED3EF}"/>
                </a:ext>
              </a:extLst>
            </p:cNvPr>
            <p:cNvCxnSpPr>
              <a:cxnSpLocks/>
              <a:stCxn id="3" idx="0"/>
              <a:endCxn id="19" idx="0"/>
            </p:cNvCxnSpPr>
            <p:nvPr/>
          </p:nvCxnSpPr>
          <p:spPr>
            <a:xfrm rot="5400000" flipH="1" flipV="1">
              <a:off x="5747812" y="3408888"/>
              <a:ext cx="12700" cy="2199224"/>
            </a:xfrm>
            <a:prstGeom prst="curvedConnector3">
              <a:avLst>
                <a:gd name="adj1" fmla="val 1800000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04291583-F282-43BC-B1DB-EA4685F033C3}"/>
                </a:ext>
              </a:extLst>
            </p:cNvPr>
            <p:cNvCxnSpPr>
              <a:cxnSpLocks/>
              <a:stCxn id="19" idx="4"/>
              <a:endCxn id="3" idx="4"/>
            </p:cNvCxnSpPr>
            <p:nvPr/>
          </p:nvCxnSpPr>
          <p:spPr>
            <a:xfrm rot="5400000">
              <a:off x="5747812" y="4348688"/>
              <a:ext cx="12700" cy="2199224"/>
            </a:xfrm>
            <a:prstGeom prst="curvedConnector3">
              <a:avLst>
                <a:gd name="adj1" fmla="val 180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80171F-A45C-4038-814F-B731C7A389D5}"/>
                </a:ext>
              </a:extLst>
            </p:cNvPr>
            <p:cNvSpPr txBox="1"/>
            <p:nvPr/>
          </p:nvSpPr>
          <p:spPr>
            <a:xfrm>
              <a:off x="4465040" y="3775812"/>
              <a:ext cx="256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B is most similar to 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E1DDD7-F1EF-4422-9864-A1B68757479F}"/>
                    </a:ext>
                  </a:extLst>
                </p:cNvPr>
                <p:cNvSpPr txBox="1"/>
                <p:nvPr/>
              </p:nvSpPr>
              <p:spPr>
                <a:xfrm>
                  <a:off x="3146571" y="5864558"/>
                  <a:ext cx="53719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Then A is most similar to B, with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0.5 probability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E1DDD7-F1EF-4422-9864-A1B687574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571" y="5864558"/>
                  <a:ext cx="537198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701511-7F23-4A53-B3EE-61DEDC99C47C}"/>
              </a:ext>
            </a:extLst>
          </p:cNvPr>
          <p:cNvSpPr txBox="1"/>
          <p:nvPr/>
        </p:nvSpPr>
        <p:spPr>
          <a:xfrm>
            <a:off x="294372" y="5676532"/>
            <a:ext cx="111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Therefore, if we assume the SM is asymmetric, rule 2 will have no use anymore, and we can ignore it.</a:t>
            </a:r>
          </a:p>
        </p:txBody>
      </p:sp>
    </p:spTree>
    <p:extLst>
      <p:ext uri="{BB962C8B-B14F-4D97-AF65-F5344CB8AC3E}">
        <p14:creationId xmlns:p14="http://schemas.microsoft.com/office/powerpoint/2010/main" val="15119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7143</TotalTime>
  <Words>1598</Words>
  <Application>Microsoft Office PowerPoint</Application>
  <PresentationFormat>Widescreen</PresentationFormat>
  <Paragraphs>173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Euphemia</vt:lpstr>
      <vt:lpstr>Office Theme</vt:lpstr>
      <vt:lpstr>Fundamental Law of Memory Recall</vt:lpstr>
      <vt:lpstr>The Outline</vt:lpstr>
      <vt:lpstr>A Model Of Episodic Memory</vt:lpstr>
      <vt:lpstr>A Model Of Episodic Memory:                     The Recall Process Rules</vt:lpstr>
      <vt:lpstr>A Model Of Episodic Memory:                     The Recall Process Rules</vt:lpstr>
      <vt:lpstr>The Recall Process:  Illustration</vt:lpstr>
      <vt:lpstr>Model’s Prediction For # of Recalled Items:</vt:lpstr>
      <vt:lpstr>Model’s Prediction For # of Recalled Items: Analytical Solution</vt:lpstr>
      <vt:lpstr>Analytical Solution: The Simpler Case of Asymmetric SM</vt:lpstr>
      <vt:lpstr>Analytical Solution: Asymmetric SM</vt:lpstr>
      <vt:lpstr>Analytical Solution: Asymmetric SM</vt:lpstr>
      <vt:lpstr>Analytical Solution: Asymmetric SM</vt:lpstr>
      <vt:lpstr>Analytical Solution:  What if we consider the symmetric SM?</vt:lpstr>
      <vt:lpstr>Symmetric SM:  Numerical Simulations</vt:lpstr>
      <vt:lpstr>Symmetric SM:  Numerical Simulations</vt:lpstr>
      <vt:lpstr>Symmetric SM:  Numerical Simulations</vt:lpstr>
      <vt:lpstr>Symmetric SM:  Numerical Simulations</vt:lpstr>
      <vt:lpstr>Experimental Results: How The Variability Could Be Explained?</vt:lpstr>
      <vt:lpstr>How The Variability Could Be Explained? Corrected Equation for R</vt:lpstr>
      <vt:lpstr>Corrected Equation for R: The Experimental Evidence</vt:lpstr>
      <vt:lpstr>Analytical Solution: Avoiding Two-Item Loops with Symmetric SM</vt:lpstr>
      <vt:lpstr>Analytical Solution: Second Rule in Mathematical Terms</vt:lpstr>
      <vt:lpstr>Analytical Solution: The Probability for a New Subtrajecroty</vt:lpstr>
      <vt:lpstr>Analytical Solution: The Probability to Enter a Cycle After Visiting k Memory Items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Law of Memory Recall</dc:title>
  <dc:creator>PoD</dc:creator>
  <cp:lastModifiedBy>PoD</cp:lastModifiedBy>
  <cp:revision>65</cp:revision>
  <dcterms:created xsi:type="dcterms:W3CDTF">2024-01-04T17:33:06Z</dcterms:created>
  <dcterms:modified xsi:type="dcterms:W3CDTF">2024-01-09T16:36:42Z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