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11" r:id="rId4"/>
    <p:sldId id="312" r:id="rId5"/>
    <p:sldId id="315" r:id="rId6"/>
    <p:sldId id="319" r:id="rId7"/>
    <p:sldId id="314" r:id="rId8"/>
    <p:sldId id="318" r:id="rId9"/>
    <p:sldId id="320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C3AF4F-8701-4D7A-A5F0-FA39C1BD6FF9}">
          <p14:sldIdLst>
            <p14:sldId id="265"/>
            <p14:sldId id="310"/>
            <p14:sldId id="311"/>
            <p14:sldId id="312"/>
            <p14:sldId id="315"/>
            <p14:sldId id="319"/>
            <p14:sldId id="314"/>
            <p14:sldId id="318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Creation of CNN 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Using State-of-Art baselines like U-Net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Aim - reduction of parameters and making the model interpretable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Creation of the custom loss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Using active contour mathematics  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Experiment with different architectures and loss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/>
            <a:t>Change in network architecture 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Aim – integration of non-Gaussian distributions as well 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Change in loss function 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433527" y="1156808"/>
          <a:ext cx="2695091" cy="222288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Using State-of-Art baselines like U-Net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Aim - reduction of parameters and making the model interpretable</a:t>
          </a:r>
        </a:p>
      </dsp:txBody>
      <dsp:txXfrm>
        <a:off x="484682" y="1207963"/>
        <a:ext cx="2592781" cy="1644244"/>
      </dsp:txXfrm>
    </dsp:sp>
    <dsp:sp modelId="{6A63D16E-EEE6-4267-97EA-5AD7D2BC4E84}">
      <dsp:nvSpPr>
        <dsp:cNvPr id="0" name=""/>
        <dsp:cNvSpPr/>
      </dsp:nvSpPr>
      <dsp:spPr>
        <a:xfrm>
          <a:off x="1917601" y="1576700"/>
          <a:ext cx="3133995" cy="3133995"/>
        </a:xfrm>
        <a:prstGeom prst="leftCircularArrow">
          <a:avLst>
            <a:gd name="adj1" fmla="val 3667"/>
            <a:gd name="adj2" fmla="val 456816"/>
            <a:gd name="adj3" fmla="val 2232327"/>
            <a:gd name="adj4" fmla="val 9024489"/>
            <a:gd name="adj5" fmla="val 4278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1032436" y="2903362"/>
          <a:ext cx="2395637" cy="95266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Creation of CNN </a:t>
          </a:r>
        </a:p>
      </dsp:txBody>
      <dsp:txXfrm>
        <a:off x="1060339" y="2931265"/>
        <a:ext cx="2339831" cy="896859"/>
      </dsp:txXfrm>
    </dsp:sp>
    <dsp:sp modelId="{E83793B4-2C5C-4D90-82FA-E5EE4745664D}">
      <dsp:nvSpPr>
        <dsp:cNvPr id="0" name=""/>
        <dsp:cNvSpPr/>
      </dsp:nvSpPr>
      <dsp:spPr>
        <a:xfrm>
          <a:off x="3975334" y="1156808"/>
          <a:ext cx="2695091" cy="222288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Using active contour mathematics 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Aim – integration of non-Gaussian distributions as well </a:t>
          </a:r>
        </a:p>
      </dsp:txBody>
      <dsp:txXfrm>
        <a:off x="4026489" y="1684296"/>
        <a:ext cx="2592781" cy="1644244"/>
      </dsp:txXfrm>
    </dsp:sp>
    <dsp:sp modelId="{DC2A0ADB-DCE3-4BF4-9952-0394865777AC}">
      <dsp:nvSpPr>
        <dsp:cNvPr id="0" name=""/>
        <dsp:cNvSpPr/>
      </dsp:nvSpPr>
      <dsp:spPr>
        <a:xfrm>
          <a:off x="5436949" y="-261349"/>
          <a:ext cx="3478368" cy="3478368"/>
        </a:xfrm>
        <a:prstGeom prst="circularArrow">
          <a:avLst>
            <a:gd name="adj1" fmla="val 3304"/>
            <a:gd name="adj2" fmla="val 408041"/>
            <a:gd name="adj3" fmla="val 19416448"/>
            <a:gd name="adj4" fmla="val 12575511"/>
            <a:gd name="adj5" fmla="val 385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4574243" y="680475"/>
          <a:ext cx="2395637" cy="95266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Creation of the custom loss</a:t>
          </a:r>
        </a:p>
      </dsp:txBody>
      <dsp:txXfrm>
        <a:off x="4602146" y="708378"/>
        <a:ext cx="2339831" cy="896859"/>
      </dsp:txXfrm>
    </dsp:sp>
    <dsp:sp modelId="{69C28D3B-E083-42DF-9EA0-916CA12125A9}">
      <dsp:nvSpPr>
        <dsp:cNvPr id="0" name=""/>
        <dsp:cNvSpPr/>
      </dsp:nvSpPr>
      <dsp:spPr>
        <a:xfrm>
          <a:off x="7517141" y="1156808"/>
          <a:ext cx="2695091" cy="222288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Change in network architecture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Change in loss function </a:t>
          </a:r>
        </a:p>
      </dsp:txBody>
      <dsp:txXfrm>
        <a:off x="7568296" y="1207963"/>
        <a:ext cx="2592781" cy="1644244"/>
      </dsp:txXfrm>
    </dsp:sp>
    <dsp:sp modelId="{047F5837-10E2-4FFC-A492-DB8A19EF48CA}">
      <dsp:nvSpPr>
        <dsp:cNvPr id="0" name=""/>
        <dsp:cNvSpPr/>
      </dsp:nvSpPr>
      <dsp:spPr>
        <a:xfrm>
          <a:off x="8116050" y="2903362"/>
          <a:ext cx="2395637" cy="95266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Experiment with different architectures and loss</a:t>
          </a:r>
        </a:p>
      </dsp:txBody>
      <dsp:txXfrm>
        <a:off x="8143953" y="2931265"/>
        <a:ext cx="2339831" cy="896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6/6/2021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6/6/2021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6/6/2021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05780" y="476672"/>
            <a:ext cx="11017224" cy="5616624"/>
          </a:xfrm>
        </p:spPr>
        <p:txBody>
          <a:bodyPr>
            <a:noAutofit/>
          </a:bodyPr>
          <a:lstStyle/>
          <a:p>
            <a:br>
              <a:rPr lang="en-US" sz="1800" dirty="0"/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Active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Contour-based Capsule Network for Medical Image Segmentation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1800" dirty="0"/>
            </a:br>
            <a:r>
              <a:rPr lang="en-US" sz="1800" dirty="0"/>
              <a:t>Batch - </a:t>
            </a:r>
            <a:r>
              <a:rPr lang="en-US" sz="2400" dirty="0"/>
              <a:t>B40</a:t>
            </a:r>
            <a:br>
              <a:rPr lang="en-US" sz="1800" dirty="0"/>
            </a:br>
            <a:r>
              <a:rPr lang="en-US" sz="1800" dirty="0"/>
              <a:t>Major Research Group  - </a:t>
            </a:r>
            <a:r>
              <a:rPr lang="en-US" sz="2400" b="1" dirty="0"/>
              <a:t>Image Processing and Computer Vision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Supervisor -  </a:t>
            </a:r>
            <a:r>
              <a:rPr lang="en-US" sz="2400" b="1" dirty="0"/>
              <a:t>Dr. Narasimha Reddy Soora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1800" dirty="0"/>
              <a:t>Project team members – </a:t>
            </a:r>
            <a:br>
              <a:rPr lang="en-US" sz="1800" dirty="0"/>
            </a:br>
            <a:r>
              <a:rPr lang="en-US" sz="1800" dirty="0"/>
              <a:t>B17CS138 - </a:t>
            </a:r>
            <a:r>
              <a:rPr lang="en-US" sz="2000" b="1" dirty="0"/>
              <a:t>Ehsan Ur Rahman Mohd</a:t>
            </a:r>
            <a:br>
              <a:rPr lang="en-US" sz="1800" dirty="0"/>
            </a:br>
            <a:r>
              <a:rPr lang="en-US" sz="1800" dirty="0"/>
              <a:t>B17CS168 - </a:t>
            </a:r>
            <a:r>
              <a:rPr lang="en-US" sz="2000" b="1" dirty="0" err="1"/>
              <a:t>Vajjapally</a:t>
            </a:r>
            <a:r>
              <a:rPr lang="en-US" sz="2000" b="1" dirty="0"/>
              <a:t> </a:t>
            </a:r>
            <a:r>
              <a:rPr lang="en-US" sz="2000" b="1" dirty="0" err="1"/>
              <a:t>Neelima</a:t>
            </a:r>
            <a:br>
              <a:rPr lang="en-US" sz="2000" b="1" dirty="0"/>
            </a:br>
            <a:r>
              <a:rPr lang="en-US" sz="1800" dirty="0"/>
              <a:t>B18CS215L - </a:t>
            </a:r>
            <a:r>
              <a:rPr lang="en-US" sz="2000" b="1" dirty="0" err="1"/>
              <a:t>Dedavath</a:t>
            </a:r>
            <a:r>
              <a:rPr lang="en-US" sz="2000" b="1" dirty="0"/>
              <a:t> Rajesh</a:t>
            </a:r>
            <a:br>
              <a:rPr lang="en-US" sz="2000" b="1" dirty="0"/>
            </a:br>
            <a:r>
              <a:rPr lang="en-US" sz="1800" dirty="0"/>
              <a:t>B17CS172 - </a:t>
            </a:r>
            <a:r>
              <a:rPr lang="en-US" sz="2000" b="1" dirty="0"/>
              <a:t>Soora Sumanth</a:t>
            </a:r>
            <a:br>
              <a:rPr lang="en-US" sz="2000" b="1" dirty="0"/>
            </a:br>
            <a:r>
              <a:rPr lang="en-US" sz="1800" dirty="0"/>
              <a:t>B17CS156 - </a:t>
            </a:r>
            <a:r>
              <a:rPr lang="en-US" sz="2000" b="1" dirty="0" err="1"/>
              <a:t>Gottimukkula</a:t>
            </a:r>
            <a:r>
              <a:rPr lang="en-US" sz="2000" b="1" dirty="0"/>
              <a:t> </a:t>
            </a:r>
            <a:r>
              <a:rPr lang="en-US" sz="2000" b="1" dirty="0" err="1"/>
              <a:t>Harikrishna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proposed work is to build a convolutional neural network which can perform medical image segmentation. </a:t>
            </a:r>
          </a:p>
          <a:p>
            <a:r>
              <a:rPr lang="en-IN" dirty="0"/>
              <a:t>The segmentation can be performed on medical image belonging to various modalities like X-rays, and so on.</a:t>
            </a:r>
          </a:p>
          <a:p>
            <a:r>
              <a:rPr lang="en-IN" dirty="0"/>
              <a:t> The intended work constitutes construction of an optimal customized convolutional neural network architecture; alongside with the development of a loss(objective) function which is derived for the traditional technique of active contours(commonly known as, snakes).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To achieve better performance</a:t>
            </a:r>
          </a:p>
          <a:p>
            <a:r>
              <a:rPr lang="en-IN" dirty="0"/>
              <a:t>and performance means a lot of things 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000" dirty="0"/>
              <a:t>a. Speed </a:t>
            </a:r>
          </a:p>
          <a:p>
            <a:pPr marL="0" indent="0">
              <a:buNone/>
            </a:pPr>
            <a:r>
              <a:rPr lang="en-IN" sz="2000" dirty="0"/>
              <a:t>	b. Accuracy </a:t>
            </a:r>
          </a:p>
          <a:p>
            <a:pPr marL="0" indent="0">
              <a:buNone/>
            </a:pPr>
            <a:r>
              <a:rPr lang="en-IN" sz="2000" dirty="0"/>
              <a:t>	c. Computation </a:t>
            </a:r>
          </a:p>
          <a:p>
            <a:pPr marL="0" indent="0">
              <a:buNone/>
            </a:pPr>
            <a:r>
              <a:rPr lang="en-IN" sz="2000" dirty="0"/>
              <a:t> 	d. and so 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514165"/>
              </p:ext>
            </p:extLst>
          </p:nvPr>
        </p:nvGraphicFramePr>
        <p:xfrm>
          <a:off x="693812" y="1916832"/>
          <a:ext cx="10945215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AND Hardware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Python 3+</a:t>
            </a:r>
          </a:p>
          <a:p>
            <a:r>
              <a:rPr lang="en-US" dirty="0"/>
              <a:t>HARDWARE – </a:t>
            </a:r>
          </a:p>
          <a:p>
            <a:pPr lvl="1"/>
            <a:r>
              <a:rPr lang="en-US" dirty="0"/>
              <a:t>GPU </a:t>
            </a:r>
          </a:p>
          <a:p>
            <a:pPr lvl="1"/>
            <a:r>
              <a:rPr lang="en-US" dirty="0"/>
              <a:t>RAM(6GB)</a:t>
            </a:r>
          </a:p>
          <a:p>
            <a:pPr lvl="1"/>
            <a:r>
              <a:rPr lang="en-US" dirty="0"/>
              <a:t>ROM(50GB)</a:t>
            </a:r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Packages and tools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</a:t>
            </a:r>
          </a:p>
          <a:p>
            <a:r>
              <a:rPr lang="en-US" dirty="0"/>
              <a:t>Keras </a:t>
            </a:r>
          </a:p>
          <a:p>
            <a:r>
              <a:rPr lang="en-US" dirty="0" err="1"/>
              <a:t>Numpy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54D8-7C23-40EF-930E-7B2E53A5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9C78-0437-4C4A-8489-54F0621AD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Tissue Segmentation Dataset </a:t>
            </a:r>
          </a:p>
          <a:p>
            <a:r>
              <a:rPr lang="en-IN" sz="2400" dirty="0"/>
              <a:t>Other models used for comparison are: UNet; DenseNet; SegCaps; and FCN </a:t>
            </a:r>
          </a:p>
          <a:p>
            <a:r>
              <a:rPr lang="en-IN" sz="2400" dirty="0"/>
              <a:t>Metrics </a:t>
            </a:r>
          </a:p>
          <a:p>
            <a:pPr lvl="1"/>
            <a:r>
              <a:rPr lang="en-IN" sz="2400" dirty="0"/>
              <a:t>Dice score &amp;</a:t>
            </a:r>
          </a:p>
          <a:p>
            <a:pPr lvl="1"/>
            <a:r>
              <a:rPr lang="en-IN" sz="2400" dirty="0"/>
              <a:t>Mean IoU</a:t>
            </a:r>
          </a:p>
          <a:p>
            <a:r>
              <a:rPr lang="en-IN" sz="2400" dirty="0"/>
              <a:t>Other loss functions used for comparison are: Level Set, Dice, Elastic Interaction-based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55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548680"/>
            <a:ext cx="8692399" cy="1224136"/>
          </a:xfrm>
        </p:spPr>
        <p:txBody>
          <a:bodyPr>
            <a:normAutofit/>
          </a:bodyPr>
          <a:lstStyle/>
          <a:p>
            <a:r>
              <a:rPr lang="en-US" dirty="0"/>
              <a:t>Outcomes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804" y="2055759"/>
            <a:ext cx="8687333" cy="3744416"/>
          </a:xfrm>
        </p:spPr>
        <p:txBody>
          <a:bodyPr/>
          <a:lstStyle/>
          <a:p>
            <a:pPr marL="180340" algn="just">
              <a:lnSpc>
                <a:spcPct val="115000"/>
              </a:lnSpc>
              <a:spcAft>
                <a:spcPts val="0"/>
              </a:spcAft>
            </a:pPr>
            <a:endParaRPr lang="en-IN" sz="1800" b="1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1844" y="2204864"/>
            <a:ext cx="9217024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24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Better performance of medical image segmentation models </a:t>
            </a:r>
            <a:endParaRPr lang="en-IN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Ronneberger, Olaf, Philipp Fischer, and Thomas Brox. "U-net: Convolutional networks for biomedical image segmentation." International Conference on Medical image com-</a:t>
            </a:r>
            <a:r>
              <a:rPr lang="en-IN" dirty="0" err="1"/>
              <a:t>puting</a:t>
            </a:r>
            <a:r>
              <a:rPr lang="en-IN" dirty="0"/>
              <a:t> and computer-assisted intervention. Springer, Cham, 2015.</a:t>
            </a:r>
          </a:p>
          <a:p>
            <a:r>
              <a:rPr lang="en-IN" dirty="0"/>
              <a:t>Long, Jonathan, Evan Shelhamer, and Trevor Darrell. "Fully convolutional networks for semantic segmentation." Proceedings of the IEEE conference on computer vision and pattern recognition. 2015.</a:t>
            </a:r>
          </a:p>
          <a:p>
            <a:r>
              <a:rPr lang="en-IN" dirty="0"/>
              <a:t>Jégou, Simon, et al. "The one hundred layers tiramisu: Fully convolutional densenets for semantic segmentation." Proceedings of the IEEE conference on computer vision and pattern recognition workshops. 2017.</a:t>
            </a:r>
          </a:p>
          <a:p>
            <a:r>
              <a:rPr lang="en-IN" dirty="0"/>
              <a:t>LaLonde, Rodney, and Ulas </a:t>
            </a:r>
            <a:r>
              <a:rPr lang="en-IN" dirty="0" err="1"/>
              <a:t>Bagci</a:t>
            </a:r>
            <a:r>
              <a:rPr lang="en-IN" dirty="0"/>
              <a:t>. "Capsules for object segmentation." arXiv preprint arXiv:1804.04241 (2018).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6376-9975-4504-8364-77BC3800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0315A-EC1A-4B11-9614-BD12BC631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for LOSS FUNCTIONS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17B24-D216-4117-973B-98985EE7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Kim, Youngeun, et al. "Cnn-based semantic segmentation using level set loss." 2019 IEEE Winter Conference on Applications of Computer Vision (WACV). IEEE, 2019.</a:t>
            </a:r>
          </a:p>
          <a:p>
            <a:r>
              <a:rPr lang="en-US" dirty="0"/>
              <a:t>Drozdzal, Michal, et al. "The importance of skip connections in biomedical image seg-mentation." Deep Learning and Data Labeling for Medical Applications. Springer, Cham, 2016. 179-187.</a:t>
            </a:r>
          </a:p>
          <a:p>
            <a:r>
              <a:rPr lang="en-IN" dirty="0"/>
              <a:t>Lan, Yuan, Yang Xiang, and Luchan Zhang. "An Elastic Interaction-Based Loss </a:t>
            </a:r>
            <a:r>
              <a:rPr lang="en-IN" dirty="0" err="1"/>
              <a:t>Func-tion</a:t>
            </a:r>
            <a:r>
              <a:rPr lang="en-IN" dirty="0"/>
              <a:t> for Medical Image Segmentation." International Conference on Medical Image Computing and Computer-Assisted Intervention. Springer, Cham, 2020.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1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746</TotalTime>
  <Words>545</Words>
  <Application>Microsoft Office PowerPoint</Application>
  <PresentationFormat>Custom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Digital Blue Tunnel 16x9</vt:lpstr>
      <vt:lpstr> Deep Active  Contour-based Capsule Network for Medical Image Segmentation   Batch - B40 Major Research Group  - Image Processing and Computer Vision   Supervisor -  Dr. Narasimha Reddy Soora  Project team members –  B17CS138 - Ehsan Ur Rahman Mohd B17CS168 - Vajjapally Neelima B18CS215L - Dedavath Rajesh B17CS172 - Soora Sumanth B17CS156 - Gottimukkula Harikrishna</vt:lpstr>
      <vt:lpstr>Abstract </vt:lpstr>
      <vt:lpstr>Objectives</vt:lpstr>
      <vt:lpstr>Methodology</vt:lpstr>
      <vt:lpstr>Requirements </vt:lpstr>
      <vt:lpstr>Data Analysis </vt:lpstr>
      <vt:lpstr>Outcomes</vt:lpstr>
      <vt:lpstr>References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B17CS138 Ehsan Ur Rahman Mohd  Batch - B40 Major Research Group  -Image Processing and Computer Vision  Title of the Medical image segmentation in collaboration with the traditional technique of active contours/snakes  Dr. Narasimha Reddy Soora  B17CS168 Vajjapally Neelima B18CS215L Dedavath Rajesh B17CS172 Soora Sumanth B17CS156 Gottimukkula Harikrishna</dc:title>
  <dc:creator>Mohammed Ehsan</dc:creator>
  <cp:lastModifiedBy>Mohammed Ehsan</cp:lastModifiedBy>
  <cp:revision>23</cp:revision>
  <dcterms:created xsi:type="dcterms:W3CDTF">2020-08-12T15:22:56Z</dcterms:created>
  <dcterms:modified xsi:type="dcterms:W3CDTF">2021-06-06T17:33:49Z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