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7" r:id="rId1"/>
  </p:sldMasterIdLst>
  <p:notesMasterIdLst>
    <p:notesMasterId r:id="rId50"/>
  </p:notesMasterIdLst>
  <p:sldIdLst>
    <p:sldId id="256" r:id="rId2"/>
    <p:sldId id="257" r:id="rId3"/>
    <p:sldId id="263" r:id="rId4"/>
    <p:sldId id="260" r:id="rId5"/>
    <p:sldId id="261" r:id="rId6"/>
    <p:sldId id="258" r:id="rId7"/>
    <p:sldId id="262" r:id="rId8"/>
    <p:sldId id="259" r:id="rId9"/>
    <p:sldId id="265" r:id="rId10"/>
    <p:sldId id="264" r:id="rId11"/>
    <p:sldId id="268" r:id="rId12"/>
    <p:sldId id="269" r:id="rId13"/>
    <p:sldId id="266" r:id="rId14"/>
    <p:sldId id="270" r:id="rId15"/>
    <p:sldId id="271" r:id="rId16"/>
    <p:sldId id="272" r:id="rId17"/>
    <p:sldId id="273" r:id="rId18"/>
    <p:sldId id="280" r:id="rId19"/>
    <p:sldId id="281" r:id="rId20"/>
    <p:sldId id="275" r:id="rId21"/>
    <p:sldId id="282" r:id="rId22"/>
    <p:sldId id="287" r:id="rId23"/>
    <p:sldId id="283" r:id="rId24"/>
    <p:sldId id="288" r:id="rId25"/>
    <p:sldId id="284" r:id="rId26"/>
    <p:sldId id="289" r:id="rId27"/>
    <p:sldId id="285" r:id="rId28"/>
    <p:sldId id="290" r:id="rId29"/>
    <p:sldId id="286" r:id="rId30"/>
    <p:sldId id="291" r:id="rId31"/>
    <p:sldId id="276" r:id="rId32"/>
    <p:sldId id="292" r:id="rId33"/>
    <p:sldId id="293" r:id="rId34"/>
    <p:sldId id="294" r:id="rId35"/>
    <p:sldId id="302" r:id="rId36"/>
    <p:sldId id="296" r:id="rId37"/>
    <p:sldId id="297" r:id="rId38"/>
    <p:sldId id="300" r:id="rId39"/>
    <p:sldId id="301" r:id="rId40"/>
    <p:sldId id="277" r:id="rId41"/>
    <p:sldId id="298" r:id="rId42"/>
    <p:sldId id="279" r:id="rId43"/>
    <p:sldId id="303" r:id="rId44"/>
    <p:sldId id="304" r:id="rId45"/>
    <p:sldId id="305" r:id="rId46"/>
    <p:sldId id="307" r:id="rId47"/>
    <p:sldId id="308" r:id="rId48"/>
    <p:sldId id="306"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8B81A4A-7DF2-49B0-9AE0-B85E2E3DC5A1}">
          <p14:sldIdLst>
            <p14:sldId id="256"/>
            <p14:sldId id="257"/>
            <p14:sldId id="263"/>
            <p14:sldId id="260"/>
            <p14:sldId id="261"/>
            <p14:sldId id="258"/>
            <p14:sldId id="262"/>
            <p14:sldId id="259"/>
            <p14:sldId id="265"/>
            <p14:sldId id="264"/>
            <p14:sldId id="268"/>
            <p14:sldId id="269"/>
            <p14:sldId id="266"/>
            <p14:sldId id="270"/>
            <p14:sldId id="271"/>
            <p14:sldId id="272"/>
            <p14:sldId id="273"/>
            <p14:sldId id="280"/>
            <p14:sldId id="281"/>
            <p14:sldId id="275"/>
            <p14:sldId id="282"/>
            <p14:sldId id="287"/>
            <p14:sldId id="283"/>
            <p14:sldId id="288"/>
            <p14:sldId id="284"/>
            <p14:sldId id="289"/>
            <p14:sldId id="285"/>
            <p14:sldId id="290"/>
            <p14:sldId id="286"/>
            <p14:sldId id="291"/>
            <p14:sldId id="276"/>
            <p14:sldId id="292"/>
            <p14:sldId id="293"/>
            <p14:sldId id="294"/>
            <p14:sldId id="302"/>
            <p14:sldId id="296"/>
            <p14:sldId id="297"/>
            <p14:sldId id="300"/>
            <p14:sldId id="301"/>
            <p14:sldId id="277"/>
            <p14:sldId id="298"/>
            <p14:sldId id="279"/>
            <p14:sldId id="303"/>
            <p14:sldId id="304"/>
            <p14:sldId id="305"/>
            <p14:sldId id="307"/>
            <p14:sldId id="308"/>
            <p14:sldId id="30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initials="M" lastIdx="1" clrIdx="0">
    <p:extLst>
      <p:ext uri="{19B8F6BF-5375-455C-9EA6-DF929625EA0E}">
        <p15:presenceInfo xmlns:p15="http://schemas.microsoft.com/office/powerpoint/2012/main" userId="Mary" providerId="None"/>
      </p:ext>
    </p:extLst>
  </p:cmAuthor>
  <p:cmAuthor id="2" name="ehsan saeedizade" initials="es" lastIdx="1" clrIdx="1">
    <p:extLst>
      <p:ext uri="{19B8F6BF-5375-455C-9EA6-DF929625EA0E}">
        <p15:presenceInfo xmlns:p15="http://schemas.microsoft.com/office/powerpoint/2012/main" userId="ec407d32740ca3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37" autoAdjust="0"/>
    <p:restoredTop sz="95042" autoAdjust="0"/>
  </p:normalViewPr>
  <p:slideViewPr>
    <p:cSldViewPr snapToGrid="0">
      <p:cViewPr varScale="1">
        <p:scale>
          <a:sx n="80" d="100"/>
          <a:sy n="80" d="100"/>
        </p:scale>
        <p:origin x="85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fa-I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B5791DDF-22BF-4AEA-92B1-8A4C8E4F0CFC}" type="datetimeFigureOut">
              <a:rPr lang="fa-IR" smtClean="0"/>
              <a:t>13/10/1440</a:t>
            </a:fld>
            <a:endParaRPr lang="fa-I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fa-I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3E55A59E-36D7-47A8-B650-CEFB8B6A5D59}" type="slidenum">
              <a:rPr lang="fa-IR" smtClean="0"/>
              <a:t>‹#›</a:t>
            </a:fld>
            <a:endParaRPr lang="fa-IR"/>
          </a:p>
        </p:txBody>
      </p:sp>
    </p:spTree>
    <p:extLst>
      <p:ext uri="{BB962C8B-B14F-4D97-AF65-F5344CB8AC3E}">
        <p14:creationId xmlns:p14="http://schemas.microsoft.com/office/powerpoint/2010/main" val="2738412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Reliability_engineering" TargetMode="External"/><Relationship Id="rId3" Type="http://schemas.openxmlformats.org/officeDocument/2006/relationships/hyperlink" Target="https://en.wikipedia.org/wiki/Boeing" TargetMode="External"/><Relationship Id="rId7" Type="http://schemas.openxmlformats.org/officeDocument/2006/relationships/hyperlink" Target="https://en.wikipedia.org/wiki/System_safety"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Nuclear_Regulatory_Commission" TargetMode="External"/><Relationship Id="rId5" Type="http://schemas.openxmlformats.org/officeDocument/2006/relationships/hyperlink" Target="https://en.wikipedia.org/wiki/United_States_Army_Materiel_Command" TargetMode="External"/><Relationship Id="rId4" Type="http://schemas.openxmlformats.org/officeDocument/2006/relationships/hyperlink" Target="https://en.wikipedia.org/wiki/Avco"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mn-lt"/>
                <a:ea typeface="+mn-ea"/>
                <a:cs typeface="+mn-cs"/>
              </a:rPr>
              <a:t>A fault tree </a:t>
            </a:r>
            <a:r>
              <a:rPr lang="en-US" sz="1200" b="0" i="0" u="none" strike="noStrike" kern="1200" baseline="0" dirty="0">
                <a:solidFill>
                  <a:schemeClr val="tx1"/>
                </a:solidFill>
                <a:latin typeface="+mn-lt"/>
                <a:ea typeface="+mn-ea"/>
                <a:cs typeface="+mn-cs"/>
              </a:rPr>
              <a:t>is a top-down logic diagram that displays the logical interrelationships between a potential critical event in a system and the causes of this event. </a:t>
            </a:r>
          </a:p>
          <a:p>
            <a:r>
              <a:rPr lang="en-US" sz="1200" b="0" i="0" u="none" strike="noStrike" kern="1200" baseline="0" dirty="0">
                <a:solidFill>
                  <a:schemeClr val="tx1"/>
                </a:solidFill>
                <a:latin typeface="+mn-lt"/>
                <a:ea typeface="+mn-ea"/>
                <a:cs typeface="+mn-cs"/>
              </a:rPr>
              <a:t>The causes at the lowest level are called </a:t>
            </a:r>
            <a:r>
              <a:rPr lang="en-US" sz="1200" b="0" i="1" u="none" strike="noStrike" kern="1200" baseline="0" dirty="0">
                <a:solidFill>
                  <a:schemeClr val="tx1"/>
                </a:solidFill>
                <a:latin typeface="+mn-lt"/>
                <a:ea typeface="+mn-ea"/>
                <a:cs typeface="+mn-cs"/>
              </a:rPr>
              <a:t>basic events </a:t>
            </a:r>
            <a:r>
              <a:rPr lang="en-US" sz="1200" b="0" i="0" u="none" strike="noStrike" kern="1200" baseline="0" dirty="0">
                <a:solidFill>
                  <a:schemeClr val="tx1"/>
                </a:solidFill>
                <a:latin typeface="+mn-lt"/>
                <a:ea typeface="+mn-ea"/>
                <a:cs typeface="+mn-cs"/>
              </a:rPr>
              <a:t>and may be component failures, environmental conditions (i.e., events that are expected to occur during the life span of the system).</a:t>
            </a:r>
          </a:p>
          <a:p>
            <a:r>
              <a:rPr lang="en-US" sz="1200" b="0" i="0" u="none" strike="noStrike" kern="1200" baseline="0" dirty="0">
                <a:solidFill>
                  <a:schemeClr val="tx1"/>
                </a:solidFill>
                <a:latin typeface="+mn-lt"/>
                <a:ea typeface="+mn-ea"/>
                <a:cs typeface="+mn-cs"/>
              </a:rPr>
              <a:t>In this paper, at first, I review the standard FTA and describe the limitations of this approach with an example .</a:t>
            </a:r>
          </a:p>
          <a:p>
            <a:r>
              <a:rPr lang="en-US" sz="1200" b="0" i="0" u="none" strike="noStrike" kern="1200" baseline="0" dirty="0">
                <a:solidFill>
                  <a:schemeClr val="tx1"/>
                </a:solidFill>
                <a:latin typeface="+mn-lt"/>
                <a:ea typeface="+mn-ea"/>
                <a:cs typeface="+mn-cs"/>
              </a:rPr>
              <a:t>In doing this, I have reviewed more than 200 papers on fault tree analysis, extensions of fault trees and model-based dependability analysis concepts. </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E55A59E-36D7-47A8-B650-CEFB8B6A5D59}" type="slidenum">
              <a:rPr lang="fa-IR" smtClean="0"/>
              <a:t>1</a:t>
            </a:fld>
            <a:endParaRPr lang="fa-IR"/>
          </a:p>
        </p:txBody>
      </p:sp>
    </p:spTree>
    <p:extLst>
      <p:ext uri="{BB962C8B-B14F-4D97-AF65-F5344CB8AC3E}">
        <p14:creationId xmlns:p14="http://schemas.microsoft.com/office/powerpoint/2010/main" val="2068707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MOCUS ( Fussel &amp; Vesely, 1972 ) is a top-down approach and it is one of the primary standard fault tree analysis algorithms. Many other algorithms are developed based on this algorithm. </a:t>
            </a:r>
          </a:p>
          <a:p>
            <a:r>
              <a:rPr lang="en-US" sz="1200" b="0" i="0" u="none" strike="noStrike" kern="1200" baseline="0" dirty="0">
                <a:solidFill>
                  <a:schemeClr val="tx1"/>
                </a:solidFill>
                <a:latin typeface="+mn-lt"/>
                <a:ea typeface="+mn-ea"/>
                <a:cs typeface="+mn-cs"/>
              </a:rPr>
              <a:t>ELRAFT ( Semanderes, 1971 ) tend to be faster. </a:t>
            </a:r>
          </a:p>
          <a:p>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Starts its operation with the top event of the fault tree and recursively explores the fault tree by expanding the intermediate events into their contributing basic events. This process continues until all the intermediate events are expanded and no more basic events are left in the tree.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MOCUS performs very well for smaller trees. However, the table size could grow much larger for large fault trees, hence this approach faces difficulties to analyze large fault trees. Despite its limitations, MOCUS is one of the simplest and the most popular of FTA techniques, as evidenced by its 43 year life- span.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fa-IR" dirty="0"/>
          </a:p>
        </p:txBody>
      </p:sp>
      <p:sp>
        <p:nvSpPr>
          <p:cNvPr id="4" name="Slide Number Placeholder 3"/>
          <p:cNvSpPr>
            <a:spLocks noGrp="1"/>
          </p:cNvSpPr>
          <p:nvPr>
            <p:ph type="sldNum" sz="quarter" idx="5"/>
          </p:nvPr>
        </p:nvSpPr>
        <p:spPr/>
        <p:txBody>
          <a:bodyPr/>
          <a:lstStyle/>
          <a:p>
            <a:fld id="{3E55A59E-36D7-47A8-B650-CEFB8B6A5D59}" type="slidenum">
              <a:rPr lang="fa-IR" smtClean="0"/>
              <a:t>14</a:t>
            </a:fld>
            <a:endParaRPr lang="fa-IR"/>
          </a:p>
        </p:txBody>
      </p:sp>
    </p:spTree>
    <p:extLst>
      <p:ext uri="{BB962C8B-B14F-4D97-AF65-F5344CB8AC3E}">
        <p14:creationId xmlns:p14="http://schemas.microsoft.com/office/powerpoint/2010/main" val="2715068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Although the primary focus of the quantitative analysis of a fault tree is to estimate the top event probability, it is possible to estimate the probability of any intermediate events as well as the basic events. </a:t>
            </a:r>
            <a:endParaRPr lang="fa-IR" dirty="0"/>
          </a:p>
        </p:txBody>
      </p:sp>
      <p:sp>
        <p:nvSpPr>
          <p:cNvPr id="4" name="Slide Number Placeholder 3"/>
          <p:cNvSpPr>
            <a:spLocks noGrp="1"/>
          </p:cNvSpPr>
          <p:nvPr>
            <p:ph type="sldNum" sz="quarter" idx="5"/>
          </p:nvPr>
        </p:nvSpPr>
        <p:spPr/>
        <p:txBody>
          <a:bodyPr/>
          <a:lstStyle/>
          <a:p>
            <a:fld id="{3E55A59E-36D7-47A8-B650-CEFB8B6A5D59}" type="slidenum">
              <a:rPr lang="fa-IR" smtClean="0"/>
              <a:t>16</a:t>
            </a:fld>
            <a:endParaRPr lang="fa-IR"/>
          </a:p>
        </p:txBody>
      </p:sp>
    </p:spTree>
    <p:extLst>
      <p:ext uri="{BB962C8B-B14F-4D97-AF65-F5344CB8AC3E}">
        <p14:creationId xmlns:p14="http://schemas.microsoft.com/office/powerpoint/2010/main" val="248941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Although the primary focus of the quantitative analysis of a fault tree is to estimate the top event probability, it is possible to estimate the probability of any intermediate events as well as the basic events. </a:t>
            </a:r>
            <a:endParaRPr lang="fa-IR" dirty="0"/>
          </a:p>
        </p:txBody>
      </p:sp>
      <p:sp>
        <p:nvSpPr>
          <p:cNvPr id="4" name="Slide Number Placeholder 3"/>
          <p:cNvSpPr>
            <a:spLocks noGrp="1"/>
          </p:cNvSpPr>
          <p:nvPr>
            <p:ph type="sldNum" sz="quarter" idx="5"/>
          </p:nvPr>
        </p:nvSpPr>
        <p:spPr/>
        <p:txBody>
          <a:bodyPr/>
          <a:lstStyle/>
          <a:p>
            <a:fld id="{3E55A59E-36D7-47A8-B650-CEFB8B6A5D59}" type="slidenum">
              <a:rPr lang="fa-IR" smtClean="0"/>
              <a:t>17</a:t>
            </a:fld>
            <a:endParaRPr lang="fa-IR"/>
          </a:p>
        </p:txBody>
      </p:sp>
    </p:spTree>
    <p:extLst>
      <p:ext uri="{BB962C8B-B14F-4D97-AF65-F5344CB8AC3E}">
        <p14:creationId xmlns:p14="http://schemas.microsoft.com/office/powerpoint/2010/main" val="2605921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Modern large and complex systems are becoming increasingly dynamic in nature. Such systems often have the capability to response to failure by partial self-repair.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hence take it as guaranteed that the precise failure data of components are always available. However, in the very early stages of design, sometimes it is necessary to consider failure data of new components which have no available failure data. In some cases the exact choice of component has yet to be made and thus precise failure data could not possibly be known. To overcome this limitation, fuzzy fault trees have been proposed by extending classical fault trees using fuzzy set theory </a:t>
            </a:r>
            <a:endParaRPr lang="fa-IR" dirty="0"/>
          </a:p>
          <a:p>
            <a:endParaRPr lang="en-US" dirty="0"/>
          </a:p>
          <a:p>
            <a:r>
              <a:rPr lang="en-US" sz="1200" b="0" i="0" u="none" strike="noStrike" kern="1200" baseline="0" dirty="0">
                <a:solidFill>
                  <a:schemeClr val="tx1"/>
                </a:solidFill>
                <a:latin typeface="+mn-lt"/>
                <a:ea typeface="+mn-ea"/>
                <a:cs typeface="+mn-cs"/>
              </a:rPr>
              <a:t>Although FTA can produce a significant amount of valuable knowledge about the system safety and reliability, due to its manual nature it has some limitations.</a:t>
            </a:r>
          </a:p>
          <a:p>
            <a:r>
              <a:rPr lang="en-US" sz="1200" b="1" i="0" u="none" strike="noStrike" kern="1200" baseline="0" dirty="0">
                <a:solidFill>
                  <a:schemeClr val="tx1"/>
                </a:solidFill>
                <a:latin typeface="+mn-lt"/>
                <a:ea typeface="+mn-ea"/>
                <a:cs typeface="+mn-cs"/>
              </a:rPr>
              <a:t> Firstly, in the manual process the analyses are performed based on the informal system models</a:t>
            </a:r>
            <a:r>
              <a:rPr lang="en-US" sz="1200" b="0" i="0" u="none" strike="noStrike" kern="1200" baseline="0" dirty="0">
                <a:solidFill>
                  <a:schemeClr val="tx1"/>
                </a:solidFill>
                <a:latin typeface="+mn-lt"/>
                <a:ea typeface="+mn-ea"/>
                <a:cs typeface="+mn-cs"/>
              </a:rPr>
              <a:t>. As the </a:t>
            </a:r>
            <a:r>
              <a:rPr lang="en-US" sz="1200" b="1" i="0" u="none" strike="noStrike" kern="1200" baseline="0" dirty="0">
                <a:solidFill>
                  <a:schemeClr val="tx1"/>
                </a:solidFill>
                <a:latin typeface="+mn-lt"/>
                <a:ea typeface="+mn-ea"/>
                <a:cs typeface="+mn-cs"/>
              </a:rPr>
              <a:t>system design evolves</a:t>
            </a:r>
            <a:r>
              <a:rPr lang="en-US" sz="1200" b="0" i="0" u="none" strike="noStrike" kern="1200" baseline="0" dirty="0">
                <a:solidFill>
                  <a:schemeClr val="tx1"/>
                </a:solidFill>
                <a:latin typeface="+mn-lt"/>
                <a:ea typeface="+mn-ea"/>
                <a:cs typeface="+mn-cs"/>
              </a:rPr>
              <a:t>, these informal </a:t>
            </a:r>
            <a:r>
              <a:rPr lang="en-US" sz="1200" b="1" i="0" u="none" strike="noStrike" kern="1200" baseline="0" dirty="0">
                <a:solidFill>
                  <a:schemeClr val="tx1"/>
                </a:solidFill>
                <a:latin typeface="+mn-lt"/>
                <a:ea typeface="+mn-ea"/>
                <a:cs typeface="+mn-cs"/>
              </a:rPr>
              <a:t>models </a:t>
            </a:r>
            <a:r>
              <a:rPr lang="en-US" sz="1200" b="0" i="0" u="none" strike="noStrike" kern="1200" baseline="0" dirty="0">
                <a:solidFill>
                  <a:schemeClr val="tx1"/>
                </a:solidFill>
                <a:latin typeface="+mn-lt"/>
                <a:ea typeface="+mn-ea"/>
                <a:cs typeface="+mn-cs"/>
              </a:rPr>
              <a:t>could rapidly </a:t>
            </a:r>
            <a:r>
              <a:rPr lang="en-US" sz="1200" b="1" i="0" u="none" strike="noStrike" kern="1200" baseline="0" dirty="0">
                <a:solidFill>
                  <a:schemeClr val="tx1"/>
                </a:solidFill>
                <a:latin typeface="+mn-lt"/>
                <a:ea typeface="+mn-ea"/>
                <a:cs typeface="+mn-cs"/>
              </a:rPr>
              <a:t>become outdated. </a:t>
            </a:r>
          </a:p>
          <a:p>
            <a:r>
              <a:rPr lang="en-US" b="1" dirty="0"/>
              <a:t>Secondly, as the system grows in size, the manual nature of the analysis process increases</a:t>
            </a:r>
            <a:r>
              <a:rPr lang="en-US" dirty="0"/>
              <a:t> the risk of introducing error or producing incomplete results.</a:t>
            </a:r>
          </a:p>
          <a:p>
            <a:r>
              <a:rPr lang="en-US" sz="1200" b="1" i="0" u="none" strike="noStrike" kern="1200" baseline="0" dirty="0">
                <a:solidFill>
                  <a:schemeClr val="tx1"/>
                </a:solidFill>
                <a:latin typeface="+mn-lt"/>
                <a:ea typeface="+mn-ea"/>
                <a:cs typeface="+mn-cs"/>
              </a:rPr>
              <a:t>Time and cost </a:t>
            </a:r>
            <a:endParaRPr lang="fa-IR" b="1" dirty="0"/>
          </a:p>
        </p:txBody>
      </p:sp>
      <p:sp>
        <p:nvSpPr>
          <p:cNvPr id="4" name="Slide Number Placeholder 3"/>
          <p:cNvSpPr>
            <a:spLocks noGrp="1"/>
          </p:cNvSpPr>
          <p:nvPr>
            <p:ph type="sldNum" sz="quarter" idx="5"/>
          </p:nvPr>
        </p:nvSpPr>
        <p:spPr/>
        <p:txBody>
          <a:bodyPr/>
          <a:lstStyle/>
          <a:p>
            <a:fld id="{3E55A59E-36D7-47A8-B650-CEFB8B6A5D59}" type="slidenum">
              <a:rPr lang="fa-IR" smtClean="0"/>
              <a:t>18</a:t>
            </a:fld>
            <a:endParaRPr lang="fa-IR"/>
          </a:p>
        </p:txBody>
      </p:sp>
    </p:spTree>
    <p:extLst>
      <p:ext uri="{BB962C8B-B14F-4D97-AF65-F5344CB8AC3E}">
        <p14:creationId xmlns:p14="http://schemas.microsoft.com/office/powerpoint/2010/main" val="1181323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According to condition 3, the system will fail if both components A and sensor S1 fail. In the case of condition 3, we can consider two possible scenarios: “A fails before S1 fails ” and “S1 fails before A fails”. Now the question is: do both the scenario results in system failure? In the first scenario, if A fails be- fore S1 fails, then it will not lead to the system failure because S1 has already activated the first standby component B, and thus failure of S1 after activation of B has no effect on the system failure behavior. But in the second scenario, as S1 fails before A, omission of output from A therefore remains undetected and standby component B is never activated, and thus this will lead to system failure.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Now let us consider the effect of the behavior of the sensors on the system behavior. The sensors S1 and S2 are working by detecting an omission of output from component A and B respectively. If component B fails before A, then B will never be activated therefore S2 would never detect an omission of output from B, as a result C remains unused. This implies that the second condition, failure of A, B, and C causing system failure is a dangerously optimistic assumption, since B failing before A is sufficient to cause system failure, irrespective of the status of component C. </a:t>
            </a:r>
            <a:endParaRPr lang="fa-IR" dirty="0"/>
          </a:p>
        </p:txBody>
      </p:sp>
      <p:sp>
        <p:nvSpPr>
          <p:cNvPr id="4" name="Slide Number Placeholder 3"/>
          <p:cNvSpPr>
            <a:spLocks noGrp="1"/>
          </p:cNvSpPr>
          <p:nvPr>
            <p:ph type="sldNum" sz="quarter" idx="5"/>
          </p:nvPr>
        </p:nvSpPr>
        <p:spPr/>
        <p:txBody>
          <a:bodyPr/>
          <a:lstStyle/>
          <a:p>
            <a:fld id="{3E55A59E-36D7-47A8-B650-CEFB8B6A5D59}" type="slidenum">
              <a:rPr lang="fa-IR" smtClean="0"/>
              <a:t>19</a:t>
            </a:fld>
            <a:endParaRPr lang="fa-IR"/>
          </a:p>
        </p:txBody>
      </p:sp>
    </p:spTree>
    <p:extLst>
      <p:ext uri="{BB962C8B-B14F-4D97-AF65-F5344CB8AC3E}">
        <p14:creationId xmlns:p14="http://schemas.microsoft.com/office/powerpoint/2010/main" val="2508593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Classical static fault trees show the hierarchy of faults rather than the architectural hierarchy of the system components, there- fore it is difficult to map fault tree elements to the corresponding system components. </a:t>
            </a:r>
          </a:p>
          <a:p>
            <a:r>
              <a:rPr lang="en-US" sz="1200" b="0" i="0" u="none" strike="noStrike" kern="1200" baseline="0" dirty="0">
                <a:solidFill>
                  <a:schemeClr val="tx1"/>
                </a:solidFill>
                <a:latin typeface="+mn-lt"/>
                <a:ea typeface="+mn-ea"/>
                <a:cs typeface="+mn-cs"/>
              </a:rPr>
              <a:t>In the CFT approach, smaller fault trees for each system component are de- fined and those component fault trees are organized in a hierarchical structure according to the architectural hierarchy of the system </a:t>
            </a:r>
          </a:p>
          <a:p>
            <a:r>
              <a:rPr lang="en-US" sz="1200" b="0" i="0" u="none" strike="noStrike" kern="1200" baseline="0" dirty="0">
                <a:solidFill>
                  <a:schemeClr val="tx1"/>
                </a:solidFill>
                <a:latin typeface="+mn-lt"/>
                <a:ea typeface="+mn-ea"/>
                <a:cs typeface="+mn-cs"/>
              </a:rPr>
              <a:t>Input and output failure ports are used to specify possible points of failure propagation and internal events are similar to that of the basic events of SFTs. </a:t>
            </a:r>
          </a:p>
          <a:p>
            <a:endParaRPr lang="fa-IR" dirty="0"/>
          </a:p>
        </p:txBody>
      </p:sp>
      <p:sp>
        <p:nvSpPr>
          <p:cNvPr id="4" name="Slide Number Placeholder 3"/>
          <p:cNvSpPr>
            <a:spLocks noGrp="1"/>
          </p:cNvSpPr>
          <p:nvPr>
            <p:ph type="sldNum" sz="quarter" idx="5"/>
          </p:nvPr>
        </p:nvSpPr>
        <p:spPr/>
        <p:txBody>
          <a:bodyPr/>
          <a:lstStyle/>
          <a:p>
            <a:fld id="{3E55A59E-36D7-47A8-B650-CEFB8B6A5D59}" type="slidenum">
              <a:rPr lang="fa-IR" smtClean="0"/>
              <a:t>21</a:t>
            </a:fld>
            <a:endParaRPr lang="fa-IR"/>
          </a:p>
        </p:txBody>
      </p:sp>
    </p:spTree>
    <p:extLst>
      <p:ext uri="{BB962C8B-B14F-4D97-AF65-F5344CB8AC3E}">
        <p14:creationId xmlns:p14="http://schemas.microsoft.com/office/powerpoint/2010/main" val="1291207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Classical static fault trees show the hierarchy of faults rather than the architectural hierarchy of the system components, there- fore it is difficult to map fault tree elements to the corresponding system components. </a:t>
            </a:r>
          </a:p>
          <a:p>
            <a:r>
              <a:rPr lang="en-US" sz="1200" b="0" i="0" u="none" strike="noStrike" kern="1200" baseline="0" dirty="0">
                <a:solidFill>
                  <a:schemeClr val="tx1"/>
                </a:solidFill>
                <a:latin typeface="+mn-lt"/>
                <a:ea typeface="+mn-ea"/>
                <a:cs typeface="+mn-cs"/>
              </a:rPr>
              <a:t>In the CFT approach, smaller fault trees for each system component are de- fined and those component fault trees are organized in a hierarchical structure according to the architectural hierarchy of the system </a:t>
            </a:r>
          </a:p>
          <a:p>
            <a:r>
              <a:rPr lang="en-US" sz="1200" b="0" i="0" u="none" strike="noStrike" kern="1200" baseline="0" dirty="0">
                <a:solidFill>
                  <a:schemeClr val="tx1"/>
                </a:solidFill>
                <a:latin typeface="+mn-lt"/>
                <a:ea typeface="+mn-ea"/>
                <a:cs typeface="+mn-cs"/>
              </a:rPr>
              <a:t>Input and output failure ports are used to specify possible points of failure propagation and internal events are similar to that of the basic events of SFTs. </a:t>
            </a:r>
          </a:p>
          <a:p>
            <a:endParaRPr lang="fa-IR" dirty="0"/>
          </a:p>
        </p:txBody>
      </p:sp>
      <p:sp>
        <p:nvSpPr>
          <p:cNvPr id="4" name="Slide Number Placeholder 3"/>
          <p:cNvSpPr>
            <a:spLocks noGrp="1"/>
          </p:cNvSpPr>
          <p:nvPr>
            <p:ph type="sldNum" sz="quarter" idx="5"/>
          </p:nvPr>
        </p:nvSpPr>
        <p:spPr/>
        <p:txBody>
          <a:bodyPr/>
          <a:lstStyle/>
          <a:p>
            <a:fld id="{3E55A59E-36D7-47A8-B650-CEFB8B6A5D59}" type="slidenum">
              <a:rPr lang="fa-IR" smtClean="0"/>
              <a:t>22</a:t>
            </a:fld>
            <a:endParaRPr lang="fa-IR"/>
          </a:p>
        </p:txBody>
      </p:sp>
    </p:spTree>
    <p:extLst>
      <p:ext uri="{BB962C8B-B14F-4D97-AF65-F5344CB8AC3E}">
        <p14:creationId xmlns:p14="http://schemas.microsoft.com/office/powerpoint/2010/main" val="2792487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the FDEP gate there is only one trigger event (either a basic event or an intermediate event) but there could be multiple functionally dependent events (see Fig. 8 (a)). </a:t>
            </a:r>
          </a:p>
          <a:p>
            <a:r>
              <a:rPr lang="en-US" sz="1200" b="0" i="0" u="none" strike="noStrike" kern="1200" baseline="0" dirty="0">
                <a:solidFill>
                  <a:schemeClr val="tx1"/>
                </a:solidFill>
                <a:latin typeface="+mn-lt"/>
                <a:ea typeface="+mn-ea"/>
                <a:cs typeface="+mn-cs"/>
              </a:rPr>
              <a:t>The FDEP gate is particularly useful for modelling networked systems, where communication between connected components takes place through a common network element, and failure of the com- mon element isolates other connected components.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This gate designs a scenario where the spare components are activated in a sequence, i.e., if there are two spare components then the first spare will be activated in case the primary fails; if the first spare fails then the second one will be activated. </a:t>
            </a:r>
          </a:p>
          <a:p>
            <a:r>
              <a:rPr lang="en-US" sz="1200" b="0" i="0" u="none" strike="noStrike" kern="1200" baseline="0" dirty="0">
                <a:solidFill>
                  <a:schemeClr val="tx1"/>
                </a:solidFill>
                <a:latin typeface="+mn-lt"/>
                <a:ea typeface="+mn-ea"/>
                <a:cs typeface="+mn-cs"/>
              </a:rPr>
              <a:t>The SPARE gate could model three types of spares:</a:t>
            </a:r>
            <a:r>
              <a:rPr lang="en-US" sz="1200" b="1" i="0" u="none" strike="noStrike" kern="1200" baseline="0" dirty="0">
                <a:solidFill>
                  <a:schemeClr val="tx1"/>
                </a:solidFill>
                <a:latin typeface="+mn-lt"/>
                <a:ea typeface="+mn-ea"/>
                <a:cs typeface="+mn-cs"/>
              </a:rPr>
              <a:t> cold spares, warm spares, and hot spares. The failure rate of each of the spare components is affected by the mode they are in and this effect is modelled by a dormancy facto</a:t>
            </a:r>
            <a:r>
              <a:rPr lang="en-US" sz="1200" b="0" i="0" u="none" strike="noStrike" kern="1200" baseline="0" dirty="0">
                <a:solidFill>
                  <a:schemeClr val="tx1"/>
                </a:solidFill>
                <a:latin typeface="+mn-lt"/>
                <a:ea typeface="+mn-ea"/>
                <a:cs typeface="+mn-cs"/>
              </a:rPr>
              <a:t>r. </a:t>
            </a:r>
          </a:p>
          <a:p>
            <a:r>
              <a:rPr lang="en-US" sz="1200" b="0" i="0" u="none" strike="noStrike" kern="1200" baseline="0" dirty="0">
                <a:solidFill>
                  <a:schemeClr val="tx1"/>
                </a:solidFill>
                <a:latin typeface="+mn-lt"/>
                <a:ea typeface="+mn-ea"/>
                <a:cs typeface="+mn-cs"/>
              </a:rPr>
              <a:t>Sequence-Enforcing gate (SEQ), which imposes a sequence on its events such that they must occur in that order. This latter gate can be viewed as a type of cold SPARE gate and so is not often used.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For probabilistic evaluation, DFTs are typically transformed into equivalent Markov chains and quantified based on exponential distribution of failure behavior of components.</a:t>
            </a:r>
          </a:p>
          <a:p>
            <a:endParaRPr lang="fa-IR" dirty="0"/>
          </a:p>
        </p:txBody>
      </p:sp>
      <p:sp>
        <p:nvSpPr>
          <p:cNvPr id="4" name="Slide Number Placeholder 3"/>
          <p:cNvSpPr>
            <a:spLocks noGrp="1"/>
          </p:cNvSpPr>
          <p:nvPr>
            <p:ph type="sldNum" sz="quarter" idx="5"/>
          </p:nvPr>
        </p:nvSpPr>
        <p:spPr/>
        <p:txBody>
          <a:bodyPr/>
          <a:lstStyle/>
          <a:p>
            <a:fld id="{3E55A59E-36D7-47A8-B650-CEFB8B6A5D59}" type="slidenum">
              <a:rPr lang="fa-IR" smtClean="0"/>
              <a:t>24</a:t>
            </a:fld>
            <a:endParaRPr lang="fa-IR"/>
          </a:p>
        </p:txBody>
      </p:sp>
    </p:spTree>
    <p:extLst>
      <p:ext uri="{BB962C8B-B14F-4D97-AF65-F5344CB8AC3E}">
        <p14:creationId xmlns:p14="http://schemas.microsoft.com/office/powerpoint/2010/main" val="4132576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Pandora augments SFTs with new temporal gates and defines temporal laws to allow qualitative analysis, and thus overcome the limitations of FTA in ex- pressing sequence-dependent behavior.</a:t>
            </a:r>
          </a:p>
          <a:p>
            <a:r>
              <a:rPr lang="en-US" sz="1200" b="1" i="0" u="none" strike="noStrike" kern="1200" baseline="0" dirty="0">
                <a:solidFill>
                  <a:schemeClr val="tx1"/>
                </a:solidFill>
                <a:latin typeface="+mn-lt"/>
                <a:ea typeface="+mn-ea"/>
                <a:cs typeface="+mn-cs"/>
              </a:rPr>
              <a:t>Pandora assumes that the occurrence of the events are instantaneous</a:t>
            </a:r>
            <a:r>
              <a:rPr lang="en-US" sz="1200" b="0" i="0" u="none" strike="noStrike" kern="1200" baseline="0" dirty="0">
                <a:solidFill>
                  <a:schemeClr val="tx1"/>
                </a:solidFill>
                <a:latin typeface="+mn-lt"/>
                <a:ea typeface="+mn-ea"/>
                <a:cs typeface="+mn-cs"/>
              </a:rPr>
              <a:t>, i.e., go from ‘non-fail’ to ‘fail’ with no delay, and once events occur, they cannot be repaired to go to a non-occurred state. </a:t>
            </a:r>
            <a:endParaRPr lang="fa-IR" dirty="0"/>
          </a:p>
        </p:txBody>
      </p:sp>
      <p:sp>
        <p:nvSpPr>
          <p:cNvPr id="4" name="Slide Number Placeholder 3"/>
          <p:cNvSpPr>
            <a:spLocks noGrp="1"/>
          </p:cNvSpPr>
          <p:nvPr>
            <p:ph type="sldNum" sz="quarter" idx="5"/>
          </p:nvPr>
        </p:nvSpPr>
        <p:spPr/>
        <p:txBody>
          <a:bodyPr/>
          <a:lstStyle/>
          <a:p>
            <a:fld id="{3E55A59E-36D7-47A8-B650-CEFB8B6A5D59}" type="slidenum">
              <a:rPr lang="fa-IR" smtClean="0"/>
              <a:t>25</a:t>
            </a:fld>
            <a:endParaRPr lang="fa-IR"/>
          </a:p>
        </p:txBody>
      </p:sp>
    </p:spTree>
    <p:extLst>
      <p:ext uri="{BB962C8B-B14F-4D97-AF65-F5344CB8AC3E}">
        <p14:creationId xmlns:p14="http://schemas.microsoft.com/office/powerpoint/2010/main" val="1095567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PAND gate represents a sequence between events X and Y where event X must occur be- fore event Y, but both the events must occur.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POR gate also  represents a sequence between the events, but it specifies an ordered disjunction rather than an ordered conjunction, event X must occur before event Y if event Y occurs at all. It is used to indicate that one input event has priority and must occur first for the POR to be true, but does not require all other input events to occur as well. The POR can therefore be used to represent trigger conditions where the occurrence of the priority event means that subsequent events may have no effect. </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SAND gate models the simultaneous occurrence of events. </a:t>
            </a:r>
            <a:endParaRPr lang="fa-IR" dirty="0"/>
          </a:p>
        </p:txBody>
      </p:sp>
      <p:sp>
        <p:nvSpPr>
          <p:cNvPr id="4" name="Slide Number Placeholder 3"/>
          <p:cNvSpPr>
            <a:spLocks noGrp="1"/>
          </p:cNvSpPr>
          <p:nvPr>
            <p:ph type="sldNum" sz="quarter" idx="5"/>
          </p:nvPr>
        </p:nvSpPr>
        <p:spPr/>
        <p:txBody>
          <a:bodyPr/>
          <a:lstStyle/>
          <a:p>
            <a:fld id="{3E55A59E-36D7-47A8-B650-CEFB8B6A5D59}" type="slidenum">
              <a:rPr lang="fa-IR" smtClean="0"/>
              <a:t>26</a:t>
            </a:fld>
            <a:endParaRPr lang="fa-IR"/>
          </a:p>
        </p:txBody>
      </p:sp>
    </p:spTree>
    <p:extLst>
      <p:ext uri="{BB962C8B-B14F-4D97-AF65-F5344CB8AC3E}">
        <p14:creationId xmlns:p14="http://schemas.microsoft.com/office/powerpoint/2010/main" val="810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main objectives of an FTA are:</a:t>
            </a:r>
          </a:p>
          <a:p>
            <a:r>
              <a:rPr lang="en-US" sz="1200" b="0" i="0" u="none" strike="noStrike" kern="1200" baseline="0" dirty="0">
                <a:solidFill>
                  <a:schemeClr val="tx1"/>
                </a:solidFill>
                <a:latin typeface="+mn-lt"/>
                <a:ea typeface="+mn-ea"/>
                <a:cs typeface="+mn-cs"/>
              </a:rPr>
              <a:t>(a) To identify all possible combinations of basic events that may result in a critical</a:t>
            </a:r>
          </a:p>
          <a:p>
            <a:r>
              <a:rPr lang="en-US" sz="1200" b="0" i="0" u="none" strike="noStrike" kern="1200" baseline="0" dirty="0">
                <a:solidFill>
                  <a:schemeClr val="tx1"/>
                </a:solidFill>
                <a:latin typeface="+mn-lt"/>
                <a:ea typeface="+mn-ea"/>
                <a:cs typeface="+mn-cs"/>
              </a:rPr>
              <a:t>event in the system.</a:t>
            </a:r>
          </a:p>
          <a:p>
            <a:r>
              <a:rPr lang="en-US" sz="1200" b="0" i="0" u="none" strike="noStrike" kern="1200" baseline="0" dirty="0">
                <a:solidFill>
                  <a:schemeClr val="tx1"/>
                </a:solidFill>
                <a:latin typeface="+mn-lt"/>
                <a:ea typeface="+mn-ea"/>
                <a:cs typeface="+mn-cs"/>
              </a:rPr>
              <a:t>(b) To find the probability that the critical event occurs during a specified time</a:t>
            </a:r>
          </a:p>
          <a:p>
            <a:r>
              <a:rPr lang="en-US" sz="1200" b="0" i="0" u="none" strike="noStrike" kern="1200" baseline="0" dirty="0">
                <a:solidFill>
                  <a:schemeClr val="tx1"/>
                </a:solidFill>
                <a:latin typeface="+mn-lt"/>
                <a:ea typeface="+mn-ea"/>
                <a:cs typeface="+mn-cs"/>
              </a:rPr>
              <a:t>interval or at a specified time </a:t>
            </a:r>
            <a:r>
              <a:rPr lang="en-US" sz="1200" b="0" i="1" u="none" strike="noStrike" kern="1200" baseline="0" dirty="0">
                <a:solidFill>
                  <a:schemeClr val="tx1"/>
                </a:solidFill>
                <a:latin typeface="+mn-lt"/>
                <a:ea typeface="+mn-ea"/>
                <a:cs typeface="+mn-cs"/>
              </a:rPr>
              <a:t>t, </a:t>
            </a:r>
            <a:r>
              <a:rPr lang="en-US" sz="1200" b="0" i="0" u="none" strike="noStrike" kern="1200" baseline="0" dirty="0">
                <a:solidFill>
                  <a:schemeClr val="tx1"/>
                </a:solidFill>
                <a:latin typeface="+mn-lt"/>
                <a:ea typeface="+mn-ea"/>
                <a:cs typeface="+mn-cs"/>
              </a:rPr>
              <a:t>or the frequency of the critical event.</a:t>
            </a:r>
          </a:p>
          <a:p>
            <a:r>
              <a:rPr lang="en-US" sz="1200" b="0" i="0" u="none" strike="noStrike" kern="1200" baseline="0" dirty="0">
                <a:solidFill>
                  <a:schemeClr val="tx1"/>
                </a:solidFill>
                <a:latin typeface="+mn-lt"/>
                <a:ea typeface="+mn-ea"/>
                <a:cs typeface="+mn-cs"/>
              </a:rPr>
              <a:t>(c) To identify aspects (e.g., components, safety barriers, structure) of the system</a:t>
            </a:r>
          </a:p>
          <a:p>
            <a:r>
              <a:rPr lang="en-US" sz="1200" b="0" i="0" u="none" strike="noStrike" kern="1200" baseline="0" dirty="0">
                <a:solidFill>
                  <a:schemeClr val="tx1"/>
                </a:solidFill>
                <a:latin typeface="+mn-lt"/>
                <a:ea typeface="+mn-ea"/>
                <a:cs typeface="+mn-cs"/>
              </a:rPr>
              <a:t>that need to be improved to reduce the probability of the critical event.</a:t>
            </a:r>
            <a:endParaRPr lang="fa-IR" dirty="0"/>
          </a:p>
        </p:txBody>
      </p:sp>
      <p:sp>
        <p:nvSpPr>
          <p:cNvPr id="4" name="Slide Number Placeholder 3"/>
          <p:cNvSpPr>
            <a:spLocks noGrp="1"/>
          </p:cNvSpPr>
          <p:nvPr>
            <p:ph type="sldNum" sz="quarter" idx="5"/>
          </p:nvPr>
        </p:nvSpPr>
        <p:spPr/>
        <p:txBody>
          <a:bodyPr/>
          <a:lstStyle/>
          <a:p>
            <a:fld id="{3E55A59E-36D7-47A8-B650-CEFB8B6A5D59}" type="slidenum">
              <a:rPr lang="fa-IR" smtClean="0"/>
              <a:t>3</a:t>
            </a:fld>
            <a:endParaRPr lang="fa-IR"/>
          </a:p>
        </p:txBody>
      </p:sp>
    </p:spTree>
    <p:extLst>
      <p:ext uri="{BB962C8B-B14F-4D97-AF65-F5344CB8AC3E}">
        <p14:creationId xmlns:p14="http://schemas.microsoft.com/office/powerpoint/2010/main" val="1514231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History-AND gate checks whether an event has occurred in the past,</a:t>
            </a:r>
          </a:p>
          <a:p>
            <a:r>
              <a:rPr lang="en-US" sz="1200" b="0" i="0" u="none" strike="noStrike" kern="1200" baseline="0" dirty="0">
                <a:solidFill>
                  <a:schemeClr val="tx1"/>
                </a:solidFill>
                <a:latin typeface="+mn-lt"/>
                <a:ea typeface="+mn-ea"/>
                <a:cs typeface="+mn-cs"/>
              </a:rPr>
              <a:t> the Priority-AND gate can check in what order events have occurred,</a:t>
            </a:r>
          </a:p>
          <a:p>
            <a:r>
              <a:rPr lang="en-US" sz="1200" b="0" i="0" u="none" strike="noStrike" kern="1200" baseline="0" dirty="0">
                <a:solidFill>
                  <a:schemeClr val="tx1"/>
                </a:solidFill>
                <a:latin typeface="+mn-lt"/>
                <a:ea typeface="+mn-ea"/>
                <a:cs typeface="+mn-cs"/>
              </a:rPr>
              <a:t> and the Duration gate can ensure that the system has been in a certain state for a specified amount of time. </a:t>
            </a:r>
          </a:p>
        </p:txBody>
      </p:sp>
      <p:sp>
        <p:nvSpPr>
          <p:cNvPr id="4" name="Slide Number Placeholder 3"/>
          <p:cNvSpPr>
            <a:spLocks noGrp="1"/>
          </p:cNvSpPr>
          <p:nvPr>
            <p:ph type="sldNum" sz="quarter" idx="5"/>
          </p:nvPr>
        </p:nvSpPr>
        <p:spPr/>
        <p:txBody>
          <a:bodyPr/>
          <a:lstStyle/>
          <a:p>
            <a:fld id="{3E55A59E-36D7-47A8-B650-CEFB8B6A5D59}" type="slidenum">
              <a:rPr lang="fa-IR" smtClean="0"/>
              <a:t>27</a:t>
            </a:fld>
            <a:endParaRPr lang="fa-IR"/>
          </a:p>
        </p:txBody>
      </p:sp>
    </p:spTree>
    <p:extLst>
      <p:ext uri="{BB962C8B-B14F-4D97-AF65-F5344CB8AC3E}">
        <p14:creationId xmlns:p14="http://schemas.microsoft.com/office/powerpoint/2010/main" val="855063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E55A59E-36D7-47A8-B650-CEFB8B6A5D59}" type="slidenum">
              <a:rPr lang="fa-IR" smtClean="0"/>
              <a:t>28</a:t>
            </a:fld>
            <a:endParaRPr lang="fa-IR"/>
          </a:p>
        </p:txBody>
      </p:sp>
    </p:spTree>
    <p:extLst>
      <p:ext uri="{BB962C8B-B14F-4D97-AF65-F5344CB8AC3E}">
        <p14:creationId xmlns:p14="http://schemas.microsoft.com/office/powerpoint/2010/main" val="27351238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dirty="0"/>
              <a:t>During quantitative analysis, in standard FTA, failure rates or failure probabilities of system components are usually considered to be constant. </a:t>
            </a:r>
          </a:p>
          <a:p>
            <a:pPr marL="0" indent="0" algn="l" rtl="0">
              <a:buNone/>
            </a:pPr>
            <a:r>
              <a:rPr lang="en-US" dirty="0"/>
              <a:t>But for many large and complex systems, it is often very difficult to obtain precise failure data due to lack of knowledge, scarcity of statistical data, ambiguous component behavior, and operating environment of the system.</a:t>
            </a:r>
          </a:p>
          <a:p>
            <a:pPr marL="0" indent="0" algn="l" rtl="0">
              <a:buNone/>
            </a:pPr>
            <a:r>
              <a:rPr lang="en-US" dirty="0"/>
              <a:t>Fuzzy set theory has been proven effective in solving problems where precise data are not available and in making decisions from vague information.</a:t>
            </a:r>
          </a:p>
          <a:p>
            <a:pPr marL="0" indent="0" algn="l" rtl="0">
              <a:buNone/>
            </a:pPr>
            <a:r>
              <a:rPr lang="en-US" sz="1200" b="0" i="0" u="none" strike="noStrike" kern="1200" baseline="0" dirty="0">
                <a:solidFill>
                  <a:schemeClr val="tx1"/>
                </a:solidFill>
                <a:latin typeface="+mn-lt"/>
                <a:ea typeface="+mn-ea"/>
                <a:cs typeface="+mn-cs"/>
              </a:rPr>
              <a:t>In this process, opinions about components failure probability are usually obtained from experts. Due to the complexity of the systems and the vague- ness of the events, the experts cannot provide the exact numerical values regarding the failure probability of components; instead they give their opinion in linguistic terms. The values of linguistic variables are words or sentences in natural languages. Linguistic variables play a vital role in dealing with complex or vague situations. Once an expert provides his/her opinion about the failure probability of an event in linguistic terms, then this must be mapped to corresponding quantitative data in the form of a membership function of fuzzy numbers. </a:t>
            </a:r>
            <a:endParaRPr lang="en-US" dirty="0"/>
          </a:p>
          <a:p>
            <a:endParaRPr lang="fa-IR" dirty="0"/>
          </a:p>
        </p:txBody>
      </p:sp>
      <p:sp>
        <p:nvSpPr>
          <p:cNvPr id="4" name="Slide Number Placeholder 3"/>
          <p:cNvSpPr>
            <a:spLocks noGrp="1"/>
          </p:cNvSpPr>
          <p:nvPr>
            <p:ph type="sldNum" sz="quarter" idx="5"/>
          </p:nvPr>
        </p:nvSpPr>
        <p:spPr/>
        <p:txBody>
          <a:bodyPr/>
          <a:lstStyle/>
          <a:p>
            <a:fld id="{3E55A59E-36D7-47A8-B650-CEFB8B6A5D59}" type="slidenum">
              <a:rPr lang="fa-IR" smtClean="0"/>
              <a:t>29</a:t>
            </a:fld>
            <a:endParaRPr lang="fa-IR"/>
          </a:p>
        </p:txBody>
      </p:sp>
    </p:spTree>
    <p:extLst>
      <p:ext uri="{BB962C8B-B14F-4D97-AF65-F5344CB8AC3E}">
        <p14:creationId xmlns:p14="http://schemas.microsoft.com/office/powerpoint/2010/main" val="1101870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3E55A59E-36D7-47A8-B650-CEFB8B6A5D59}" type="slidenum">
              <a:rPr lang="fa-IR" smtClean="0"/>
              <a:t>30</a:t>
            </a:fld>
            <a:endParaRPr lang="fa-IR"/>
          </a:p>
        </p:txBody>
      </p:sp>
    </p:spTree>
    <p:extLst>
      <p:ext uri="{BB962C8B-B14F-4D97-AF65-F5344CB8AC3E}">
        <p14:creationId xmlns:p14="http://schemas.microsoft.com/office/powerpoint/2010/main" val="21800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55A59E-36D7-47A8-B650-CEFB8B6A5D59}" type="slidenum">
              <a:rPr lang="fa-IR" smtClean="0"/>
              <a:t>37</a:t>
            </a:fld>
            <a:endParaRPr lang="fa-IR"/>
          </a:p>
        </p:txBody>
      </p:sp>
    </p:spTree>
    <p:extLst>
      <p:ext uri="{BB962C8B-B14F-4D97-AF65-F5344CB8AC3E}">
        <p14:creationId xmlns:p14="http://schemas.microsoft.com/office/powerpoint/2010/main" val="29813834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It can provide similar functionality to CFTs and FPTN but with more features and a greater degree of automation. Moreover, it can automatically generate fault trees, FMEA tables, perform quantitative analysis on fault trees, and has the ability to perform multi-objective optimization of the system models.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It can semi-automatically allocate safety requirements to the system components in the form of Safety Integrity Levels (SILs).</a:t>
            </a:r>
          </a:p>
          <a:p>
            <a:endParaRPr lang="fa-IR" dirty="0"/>
          </a:p>
        </p:txBody>
      </p:sp>
      <p:sp>
        <p:nvSpPr>
          <p:cNvPr id="4" name="Slide Number Placeholder 3"/>
          <p:cNvSpPr>
            <a:spLocks noGrp="1"/>
          </p:cNvSpPr>
          <p:nvPr>
            <p:ph type="sldNum" sz="quarter" idx="5"/>
          </p:nvPr>
        </p:nvSpPr>
        <p:spPr/>
        <p:txBody>
          <a:bodyPr/>
          <a:lstStyle/>
          <a:p>
            <a:fld id="{3E55A59E-36D7-47A8-B650-CEFB8B6A5D59}" type="slidenum">
              <a:rPr lang="fa-IR" smtClean="0"/>
              <a:t>38</a:t>
            </a:fld>
            <a:endParaRPr lang="fa-IR"/>
          </a:p>
        </p:txBody>
      </p:sp>
    </p:spTree>
    <p:extLst>
      <p:ext uri="{BB962C8B-B14F-4D97-AF65-F5344CB8AC3E}">
        <p14:creationId xmlns:p14="http://schemas.microsoft.com/office/powerpoint/2010/main" val="4695115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It can pro- vide similar functionality to CFTs and FPTN but with more features and a greater degree of automation. Moreover, it can automatically generate fault trees, FMEA tables, perform quantitative analysis on fault trees, and has the ability to perform multi-objective optimization of the system models.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It can semi-automatically allocate safety requirements to the system components in the form of Safety Integrity Levels (SILs) which automates some of the processes for the ASIL allocation specified in ISO26262 </a:t>
            </a:r>
          </a:p>
          <a:p>
            <a:r>
              <a:rPr lang="en-US" sz="1200" b="0" i="0" u="none" strike="noStrike" kern="1200" baseline="0" dirty="0">
                <a:solidFill>
                  <a:schemeClr val="tx1"/>
                </a:solidFill>
                <a:latin typeface="+mn-lt"/>
                <a:ea typeface="+mn-ea"/>
                <a:cs typeface="+mn-cs"/>
              </a:rPr>
              <a:t>HiP-HOPS considers that an output deviation of a component could be caused by an internal failure, an input failure, or com- bination of both. Therefore, local failure information for each of the components needs to be entered which describes what can go wrong with a component and how a component responds to a failure propagated from other parts of the system .</a:t>
            </a:r>
          </a:p>
          <a:p>
            <a:r>
              <a:rPr lang="en-US" sz="1200" b="0" i="0" u="none" strike="noStrike" kern="1200" baseline="0" dirty="0">
                <a:solidFill>
                  <a:schemeClr val="tx1"/>
                </a:solidFill>
                <a:latin typeface="+mn-lt"/>
                <a:ea typeface="+mn-ea"/>
                <a:cs typeface="+mn-cs"/>
              </a:rPr>
              <a:t>As a result, from an FMEA table it is possible to understand the effects of a component failure to the whole system and also the likelihood of that failure. Although a conventional FMEA only can show the direct effects of the single failure events on the system, the FMEA generated by HiP-HOPS can also show the possible effects of a failure event if it occurs in com- bination with other failure events? </a:t>
            </a:r>
          </a:p>
          <a:p>
            <a:endParaRPr lang="en-US" sz="1200" b="0" i="0" u="none" strike="noStrike" kern="1200" baseline="0" dirty="0">
              <a:solidFill>
                <a:schemeClr val="tx1"/>
              </a:solidFill>
              <a:latin typeface="+mn-lt"/>
              <a:ea typeface="+mn-ea"/>
              <a:cs typeface="+mn-cs"/>
            </a:endParaRPr>
          </a:p>
          <a:p>
            <a:endParaRPr lang="fa-IR" dirty="0"/>
          </a:p>
        </p:txBody>
      </p:sp>
      <p:sp>
        <p:nvSpPr>
          <p:cNvPr id="4" name="Slide Number Placeholder 3"/>
          <p:cNvSpPr>
            <a:spLocks noGrp="1"/>
          </p:cNvSpPr>
          <p:nvPr>
            <p:ph type="sldNum" sz="quarter" idx="5"/>
          </p:nvPr>
        </p:nvSpPr>
        <p:spPr/>
        <p:txBody>
          <a:bodyPr/>
          <a:lstStyle/>
          <a:p>
            <a:fld id="{3E55A59E-36D7-47A8-B650-CEFB8B6A5D59}" type="slidenum">
              <a:rPr lang="fa-IR" smtClean="0"/>
              <a:t>39</a:t>
            </a:fld>
            <a:endParaRPr lang="fa-IR"/>
          </a:p>
        </p:txBody>
      </p:sp>
    </p:spTree>
    <p:extLst>
      <p:ext uri="{BB962C8B-B14F-4D97-AF65-F5344CB8AC3E}">
        <p14:creationId xmlns:p14="http://schemas.microsoft.com/office/powerpoint/2010/main" val="24706135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3E55A59E-36D7-47A8-B650-CEFB8B6A5D59}" type="slidenum">
              <a:rPr lang="fa-IR" smtClean="0"/>
              <a:t>41</a:t>
            </a:fld>
            <a:endParaRPr lang="fa-IR"/>
          </a:p>
        </p:txBody>
      </p:sp>
    </p:spTree>
    <p:extLst>
      <p:ext uri="{BB962C8B-B14F-4D97-AF65-F5344CB8AC3E}">
        <p14:creationId xmlns:p14="http://schemas.microsoft.com/office/powerpoint/2010/main" val="3414928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results of the analysis show how different components failures or certain environmental conditions can combine together to cause the system failure. </a:t>
            </a:r>
          </a:p>
          <a:p>
            <a:endParaRPr lang="fa-IR"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The results of quantitative analysis give analysts an indication about system reliability and also help to determine which components or parts of the system are more critical so analysts can put more emphasis on the critical components or parts by taking necessary steps, e.g., including redundant components in the system model. </a:t>
            </a:r>
          </a:p>
          <a:p>
            <a:endParaRPr lang="en-US" dirty="0"/>
          </a:p>
          <a:p>
            <a:r>
              <a:rPr lang="en-US" sz="1200" b="0" i="0" u="none" strike="noStrike" kern="1200" baseline="0" dirty="0">
                <a:solidFill>
                  <a:schemeClr val="tx1"/>
                </a:solidFill>
                <a:latin typeface="+mn-lt"/>
                <a:ea typeface="+mn-ea"/>
                <a:cs typeface="+mn-cs"/>
              </a:rPr>
              <a:t>The usual quantification methods for classical static fault trees do not consider uncertainty in failure data. As the outcome of quantitative analysis is entirely dependent on the precision of the numerical data used in the analysis, if uncertainties are left unresolved then there is a chance of producing misleading results. Different methodologies, mainly based on fuzzy numbers, have been proposed to tackle the issue of uncertain failure data in FTA. </a:t>
            </a:r>
            <a:endParaRPr lang="fa-IR" dirty="0"/>
          </a:p>
        </p:txBody>
      </p:sp>
      <p:sp>
        <p:nvSpPr>
          <p:cNvPr id="4" name="Slide Number Placeholder 3"/>
          <p:cNvSpPr>
            <a:spLocks noGrp="1"/>
          </p:cNvSpPr>
          <p:nvPr>
            <p:ph type="sldNum" sz="quarter" idx="5"/>
          </p:nvPr>
        </p:nvSpPr>
        <p:spPr/>
        <p:txBody>
          <a:bodyPr/>
          <a:lstStyle/>
          <a:p>
            <a:fld id="{3E55A59E-36D7-47A8-B650-CEFB8B6A5D59}" type="slidenum">
              <a:rPr lang="fa-IR" smtClean="0"/>
              <a:t>4</a:t>
            </a:fld>
            <a:endParaRPr lang="fa-IR"/>
          </a:p>
        </p:txBody>
      </p:sp>
    </p:spTree>
    <p:extLst>
      <p:ext uri="{BB962C8B-B14F-4D97-AF65-F5344CB8AC3E}">
        <p14:creationId xmlns:p14="http://schemas.microsoft.com/office/powerpoint/2010/main" val="1110811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After  1962</a:t>
            </a:r>
            <a:r>
              <a:rPr lang="en-US" sz="1200" b="1" i="0"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hlinkClick r:id="rId3" tooltip="Boeing"/>
              </a:rPr>
              <a:t>Boeing</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4" tooltip="Avco"/>
              </a:rPr>
              <a:t>AVCO</a:t>
            </a:r>
            <a:r>
              <a:rPr lang="en-US" sz="1200" b="0" i="0" kern="1200" dirty="0">
                <a:solidFill>
                  <a:schemeClr val="tx1"/>
                </a:solidFill>
                <a:effectLst/>
                <a:latin typeface="+mn-lt"/>
                <a:ea typeface="+mn-ea"/>
                <a:cs typeface="+mn-cs"/>
              </a:rPr>
              <a:t> expanded use of FTA to the entire Minuteman II system in 1963-1964.</a:t>
            </a:r>
          </a:p>
          <a:p>
            <a:r>
              <a:rPr lang="en-US" sz="1200" b="0" i="0" kern="1200" dirty="0">
                <a:solidFill>
                  <a:schemeClr val="tx1"/>
                </a:solidFill>
                <a:effectLst/>
                <a:latin typeface="+mn-lt"/>
                <a:ea typeface="+mn-ea"/>
                <a:cs typeface="+mn-cs"/>
              </a:rPr>
              <a:t>In 1976 the </a:t>
            </a:r>
            <a:r>
              <a:rPr lang="en-US" sz="1200" b="0" i="0" u="none" strike="noStrike" kern="1200" dirty="0">
                <a:solidFill>
                  <a:schemeClr val="tx1"/>
                </a:solidFill>
                <a:effectLst/>
                <a:latin typeface="+mn-lt"/>
                <a:ea typeface="+mn-ea"/>
                <a:cs typeface="+mn-cs"/>
                <a:hlinkClick r:id="rId5" tooltip="United States Army Materiel Command"/>
              </a:rPr>
              <a:t>U.S. Army Materiel Command</a:t>
            </a:r>
            <a:r>
              <a:rPr lang="en-US" sz="1200" b="0" i="0" kern="1200" dirty="0">
                <a:solidFill>
                  <a:schemeClr val="tx1"/>
                </a:solidFill>
                <a:effectLst/>
                <a:latin typeface="+mn-lt"/>
                <a:ea typeface="+mn-ea"/>
                <a:cs typeface="+mn-cs"/>
              </a:rPr>
              <a:t> incorporated FTA into an Engineering Design Handbook on Design for Reliability.</a:t>
            </a:r>
          </a:p>
          <a:p>
            <a:r>
              <a:rPr lang="en-US" sz="1200" b="0" i="0" kern="1200" dirty="0">
                <a:solidFill>
                  <a:schemeClr val="tx1"/>
                </a:solidFill>
                <a:effectLst/>
                <a:latin typeface="+mn-lt"/>
                <a:ea typeface="+mn-ea"/>
                <a:cs typeface="+mn-cs"/>
              </a:rPr>
              <a:t>The </a:t>
            </a:r>
            <a:r>
              <a:rPr lang="en-US" sz="1200" b="0" i="0" u="none" strike="noStrike" kern="1200" dirty="0">
                <a:solidFill>
                  <a:schemeClr val="tx1"/>
                </a:solidFill>
                <a:effectLst/>
                <a:latin typeface="+mn-lt"/>
                <a:ea typeface="+mn-ea"/>
                <a:cs typeface="+mn-cs"/>
                <a:hlinkClick r:id="rId6" tooltip="Nuclear Regulatory Commission"/>
              </a:rPr>
              <a:t>U.S. Nuclear Regulatory Commission</a:t>
            </a:r>
            <a:r>
              <a:rPr lang="en-US" sz="1200" b="0" i="0" kern="1200" dirty="0">
                <a:solidFill>
                  <a:schemeClr val="tx1"/>
                </a:solidFill>
                <a:effectLst/>
                <a:latin typeface="+mn-lt"/>
                <a:ea typeface="+mn-ea"/>
                <a:cs typeface="+mn-cs"/>
              </a:rPr>
              <a:t> began using PRA methods including FTA in 1975</a:t>
            </a:r>
          </a:p>
          <a:p>
            <a:r>
              <a:rPr lang="en-US" sz="1200" b="0" i="0" kern="1200" dirty="0">
                <a:solidFill>
                  <a:schemeClr val="tx1"/>
                </a:solidFill>
                <a:effectLst/>
                <a:latin typeface="+mn-lt"/>
                <a:ea typeface="+mn-ea"/>
                <a:cs typeface="+mn-cs"/>
              </a:rPr>
              <a:t>Today FTA is widely used in </a:t>
            </a:r>
            <a:r>
              <a:rPr lang="en-US" sz="1200" b="0" i="0" u="none" strike="noStrike" kern="1200" dirty="0">
                <a:solidFill>
                  <a:schemeClr val="tx1"/>
                </a:solidFill>
                <a:effectLst/>
                <a:latin typeface="+mn-lt"/>
                <a:ea typeface="+mn-ea"/>
                <a:cs typeface="+mn-cs"/>
                <a:hlinkClick r:id="rId7" tooltip="System safety"/>
              </a:rPr>
              <a:t>system safety</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8" tooltip="Reliability engineering"/>
              </a:rPr>
              <a:t>reliability engineering</a:t>
            </a:r>
            <a:r>
              <a:rPr lang="en-US" sz="1200" b="0" i="0" kern="1200" dirty="0">
                <a:solidFill>
                  <a:schemeClr val="tx1"/>
                </a:solidFill>
                <a:effectLst/>
                <a:latin typeface="+mn-lt"/>
                <a:ea typeface="+mn-ea"/>
                <a:cs typeface="+mn-cs"/>
              </a:rPr>
              <a:t>, and in all major fields of engineering.</a:t>
            </a:r>
            <a:endParaRPr lang="fa-IR" dirty="0"/>
          </a:p>
        </p:txBody>
      </p:sp>
      <p:sp>
        <p:nvSpPr>
          <p:cNvPr id="4" name="Slide Number Placeholder 3"/>
          <p:cNvSpPr>
            <a:spLocks noGrp="1"/>
          </p:cNvSpPr>
          <p:nvPr>
            <p:ph type="sldNum" sz="quarter" idx="5"/>
          </p:nvPr>
        </p:nvSpPr>
        <p:spPr/>
        <p:txBody>
          <a:bodyPr/>
          <a:lstStyle/>
          <a:p>
            <a:fld id="{3E55A59E-36D7-47A8-B650-CEFB8B6A5D59}" type="slidenum">
              <a:rPr lang="fa-IR" smtClean="0"/>
              <a:t>6</a:t>
            </a:fld>
            <a:endParaRPr lang="fa-IR"/>
          </a:p>
        </p:txBody>
      </p:sp>
    </p:spTree>
    <p:extLst>
      <p:ext uri="{BB962C8B-B14F-4D97-AF65-F5344CB8AC3E}">
        <p14:creationId xmlns:p14="http://schemas.microsoft.com/office/powerpoint/2010/main" val="36598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No intermediate states (e.g., the state is 80% good) are therefore allowed in the fault tree.</a:t>
            </a:r>
          </a:p>
          <a:p>
            <a:endParaRPr lang="en-US" sz="1200" b="0" i="0" u="none" strike="noStrike" kern="1200" baseline="0" dirty="0">
              <a:solidFill>
                <a:schemeClr val="tx1"/>
              </a:solidFill>
              <a:latin typeface="+mn-lt"/>
              <a:ea typeface="+mn-ea"/>
              <a:cs typeface="+mn-cs"/>
            </a:endParaRPr>
          </a:p>
          <a:p>
            <a:r>
              <a:rPr lang="en-US" dirty="0"/>
              <a:t>The fault tree diagram is a deterministic model. This means that when the fault tree is constructed and we know the states of all the basic events, the TOP event and the states of all intermediate events are known.</a:t>
            </a:r>
          </a:p>
          <a:p>
            <a:endParaRPr lang="en-US" dirty="0"/>
          </a:p>
          <a:p>
            <a:r>
              <a:rPr lang="en-US" sz="1200" b="0" i="0" u="none" strike="noStrike" kern="1200" baseline="0" dirty="0">
                <a:solidFill>
                  <a:schemeClr val="tx1"/>
                </a:solidFill>
                <a:latin typeface="+mn-lt"/>
                <a:ea typeface="+mn-ea"/>
                <a:cs typeface="+mn-cs"/>
              </a:rPr>
              <a:t>A fault tree is </a:t>
            </a:r>
            <a:r>
              <a:rPr lang="en-US" sz="1200" b="0" i="1" u="none" strike="noStrike" kern="1200" baseline="0" dirty="0">
                <a:solidFill>
                  <a:schemeClr val="tx1"/>
                </a:solidFill>
                <a:latin typeface="+mn-lt"/>
                <a:ea typeface="+mn-ea"/>
                <a:cs typeface="+mn-cs"/>
              </a:rPr>
              <a:t>single </a:t>
            </a:r>
            <a:r>
              <a:rPr lang="en-US" sz="1200" b="0" i="0" u="none" strike="noStrike" kern="1200" baseline="0" dirty="0">
                <a:solidFill>
                  <a:schemeClr val="tx1"/>
                </a:solidFill>
                <a:latin typeface="+mn-lt"/>
                <a:ea typeface="+mn-ea"/>
                <a:cs typeface="+mn-cs"/>
              </a:rPr>
              <a:t>event oriented, and a separate fault tree must therefore be constructed for each potential TOP event in the system.</a:t>
            </a:r>
            <a:endParaRPr lang="fa-IR" dirty="0"/>
          </a:p>
        </p:txBody>
      </p:sp>
      <p:sp>
        <p:nvSpPr>
          <p:cNvPr id="4" name="Slide Number Placeholder 3"/>
          <p:cNvSpPr>
            <a:spLocks noGrp="1"/>
          </p:cNvSpPr>
          <p:nvPr>
            <p:ph type="sldNum" sz="quarter" idx="5"/>
          </p:nvPr>
        </p:nvSpPr>
        <p:spPr/>
        <p:txBody>
          <a:bodyPr/>
          <a:lstStyle/>
          <a:p>
            <a:fld id="{3E55A59E-36D7-47A8-B650-CEFB8B6A5D59}" type="slidenum">
              <a:rPr lang="fa-IR" smtClean="0"/>
              <a:t>8</a:t>
            </a:fld>
            <a:endParaRPr lang="fa-IR"/>
          </a:p>
        </p:txBody>
      </p:sp>
    </p:spTree>
    <p:extLst>
      <p:ext uri="{BB962C8B-B14F-4D97-AF65-F5344CB8AC3E}">
        <p14:creationId xmlns:p14="http://schemas.microsoft.com/office/powerpoint/2010/main" val="809250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0" i="0" u="none" strike="noStrike" kern="1200" baseline="0" dirty="0">
                <a:solidFill>
                  <a:schemeClr val="tx1"/>
                </a:solidFill>
                <a:latin typeface="+mn-lt"/>
                <a:ea typeface="+mn-ea"/>
                <a:cs typeface="+mn-cs"/>
              </a:rPr>
              <a:t>A basic event is an initiating or basic fault that does not require any further development or expansion and is graphically represented by a circle. </a:t>
            </a:r>
          </a:p>
          <a:p>
            <a:pPr marL="0" indent="0">
              <a:buFont typeface="Arial" panose="020B0604020202020204" pitchFamily="34" charset="0"/>
              <a:buNone/>
            </a:pPr>
            <a:r>
              <a:rPr lang="en-US" sz="1200" b="0" i="0" u="none" strike="noStrike" kern="1200" baseline="0" dirty="0">
                <a:solidFill>
                  <a:schemeClr val="tx1"/>
                </a:solidFill>
                <a:latin typeface="+mn-lt"/>
                <a:ea typeface="+mn-ea"/>
                <a:cs typeface="+mn-cs"/>
              </a:rPr>
              <a:t>Basic events are represented as leaf nodes in the fault tree and they combine together to cause intermediate events. </a:t>
            </a:r>
          </a:p>
          <a:p>
            <a:pPr marL="0" indent="0">
              <a:buFont typeface="Arial" panose="020B0604020202020204" pitchFamily="34" charset="0"/>
              <a:buNone/>
            </a:pPr>
            <a:r>
              <a:rPr lang="en-US" sz="1200" b="0" i="0" u="none" strike="noStrike" kern="1200" baseline="0" dirty="0">
                <a:solidFill>
                  <a:schemeClr val="tx1"/>
                </a:solidFill>
                <a:latin typeface="+mn-lt"/>
                <a:ea typeface="+mn-ea"/>
                <a:cs typeface="+mn-cs"/>
              </a:rPr>
              <a:t>To facilitate quantitative analysis basic events are usually given failure rates and/or repair rates.</a:t>
            </a:r>
          </a:p>
          <a:p>
            <a:pPr marL="0" indent="0">
              <a:buFont typeface="Arial" panose="020B0604020202020204" pitchFamily="34" charset="0"/>
              <a:buNone/>
            </a:pPr>
            <a:r>
              <a:rPr lang="en-US" sz="1200" b="0" i="0" u="none" strike="noStrike" kern="1200" baseline="0" dirty="0">
                <a:solidFill>
                  <a:schemeClr val="tx1"/>
                </a:solidFill>
                <a:latin typeface="+mn-lt"/>
                <a:ea typeface="+mn-ea"/>
                <a:cs typeface="+mn-cs"/>
              </a:rPr>
              <a:t> In the qualitative analysis, cut sets are the combination of different basic events. </a:t>
            </a:r>
          </a:p>
          <a:p>
            <a:pPr marL="0" indent="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Undeveloped event: An event whose contributions are not considered in the analysis, either because it is considered as unnecessary, or because insufficient information is available. </a:t>
            </a:r>
            <a:endParaRPr lang="en-US" sz="1200" b="0" i="0" u="none" strike="noStrike" kern="1200" baseline="0" dirty="0">
              <a:solidFill>
                <a:schemeClr val="tx1"/>
              </a:solidFill>
              <a:latin typeface="+mn-lt"/>
              <a:ea typeface="+mn-ea"/>
              <a:cs typeface="+mn-cs"/>
            </a:endParaRPr>
          </a:p>
          <a:p>
            <a:pPr marL="0" indent="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0" indent="0">
              <a:buFont typeface="Arial" panose="020B0604020202020204" pitchFamily="34" charset="0"/>
              <a:buNone/>
            </a:pPr>
            <a:r>
              <a:rPr lang="en-US" sz="1200" b="0" i="0" u="none" strike="noStrike" kern="1200" baseline="0" dirty="0">
                <a:solidFill>
                  <a:schemeClr val="tx1"/>
                </a:solidFill>
                <a:latin typeface="+mn-lt"/>
                <a:ea typeface="+mn-ea"/>
                <a:cs typeface="+mn-cs"/>
              </a:rPr>
              <a:t>A conditioning event does not necessarily represent a fault, it serves as a special condition or constraint for certain types of gates. </a:t>
            </a:r>
          </a:p>
          <a:p>
            <a:pPr marL="0" indent="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0" indent="0">
              <a:buFont typeface="Arial" panose="020B0604020202020204" pitchFamily="34" charset="0"/>
              <a:buNone/>
            </a:pPr>
            <a:r>
              <a:rPr lang="en-US" sz="1200" b="0" i="0" u="none" strike="noStrike" kern="1200" baseline="0" dirty="0">
                <a:solidFill>
                  <a:schemeClr val="tx1"/>
                </a:solidFill>
                <a:latin typeface="+mn-lt"/>
                <a:ea typeface="+mn-ea"/>
                <a:cs typeface="+mn-cs"/>
              </a:rPr>
              <a:t>A normal event does not represent any fault and it is part of the nominal behavior of the system. Normal events are represented by a house symbol. </a:t>
            </a:r>
          </a:p>
          <a:p>
            <a:pPr marL="0" indent="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E55A59E-36D7-47A8-B650-CEFB8B6A5D59}" type="slidenum">
              <a:rPr lang="fa-IR" smtClean="0"/>
              <a:t>9</a:t>
            </a:fld>
            <a:endParaRPr lang="fa-IR"/>
          </a:p>
        </p:txBody>
      </p:sp>
    </p:spTree>
    <p:extLst>
      <p:ext uri="{BB962C8B-B14F-4D97-AF65-F5344CB8AC3E}">
        <p14:creationId xmlns:p14="http://schemas.microsoft.com/office/powerpoint/2010/main" val="3957769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INHIBIT gate is a special case of the AND gate and it produces an output when its only input event is true in the presence of a conditioning event. </a:t>
            </a:r>
          </a:p>
        </p:txBody>
      </p:sp>
      <p:sp>
        <p:nvSpPr>
          <p:cNvPr id="4" name="Slide Number Placeholder 3"/>
          <p:cNvSpPr>
            <a:spLocks noGrp="1"/>
          </p:cNvSpPr>
          <p:nvPr>
            <p:ph type="sldNum" sz="quarter" idx="5"/>
          </p:nvPr>
        </p:nvSpPr>
        <p:spPr/>
        <p:txBody>
          <a:bodyPr/>
          <a:lstStyle/>
          <a:p>
            <a:fld id="{3E55A59E-36D7-47A8-B650-CEFB8B6A5D59}" type="slidenum">
              <a:rPr lang="fa-IR" smtClean="0"/>
              <a:t>10</a:t>
            </a:fld>
            <a:endParaRPr lang="fa-IR"/>
          </a:p>
        </p:txBody>
      </p:sp>
    </p:spTree>
    <p:extLst>
      <p:ext uri="{BB962C8B-B14F-4D97-AF65-F5344CB8AC3E}">
        <p14:creationId xmlns:p14="http://schemas.microsoft.com/office/powerpoint/2010/main" val="3435897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transfer In symbol specifies that the tree is developed further and the branch corresponds to this transfer In symbol is displayed in another page at the corresponding Transfer Out symbol. A transfer Out symbol indicates that this branch of tree corresponds to a Transfer In symbol defined earlier and it must be attached with its corresponding transfer In symbol. </a:t>
            </a:r>
          </a:p>
        </p:txBody>
      </p:sp>
      <p:sp>
        <p:nvSpPr>
          <p:cNvPr id="4" name="Slide Number Placeholder 3"/>
          <p:cNvSpPr>
            <a:spLocks noGrp="1"/>
          </p:cNvSpPr>
          <p:nvPr>
            <p:ph type="sldNum" sz="quarter" idx="5"/>
          </p:nvPr>
        </p:nvSpPr>
        <p:spPr/>
        <p:txBody>
          <a:bodyPr/>
          <a:lstStyle/>
          <a:p>
            <a:fld id="{3E55A59E-36D7-47A8-B650-CEFB8B6A5D59}" type="slidenum">
              <a:rPr lang="fa-IR" smtClean="0"/>
              <a:t>11</a:t>
            </a:fld>
            <a:endParaRPr lang="fa-IR"/>
          </a:p>
        </p:txBody>
      </p:sp>
    </p:spTree>
    <p:extLst>
      <p:ext uri="{BB962C8B-B14F-4D97-AF65-F5344CB8AC3E}">
        <p14:creationId xmlns:p14="http://schemas.microsoft.com/office/powerpoint/2010/main" val="322916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1st order MCS consists of a single basic event, i.e., a single failure event alone can cause the system failure. There- fore, this single component becomes a candidate for upgrade or to replicate. </a:t>
            </a:r>
          </a:p>
          <a:p>
            <a:endParaRPr lang="fa-IR" dirty="0"/>
          </a:p>
        </p:txBody>
      </p:sp>
      <p:sp>
        <p:nvSpPr>
          <p:cNvPr id="4" name="Slide Number Placeholder 3"/>
          <p:cNvSpPr>
            <a:spLocks noGrp="1"/>
          </p:cNvSpPr>
          <p:nvPr>
            <p:ph type="sldNum" sz="quarter" idx="5"/>
          </p:nvPr>
        </p:nvSpPr>
        <p:spPr/>
        <p:txBody>
          <a:bodyPr/>
          <a:lstStyle/>
          <a:p>
            <a:fld id="{3E55A59E-36D7-47A8-B650-CEFB8B6A5D59}" type="slidenum">
              <a:rPr lang="fa-IR" smtClean="0"/>
              <a:t>13</a:t>
            </a:fld>
            <a:endParaRPr lang="fa-IR"/>
          </a:p>
        </p:txBody>
      </p:sp>
    </p:spTree>
    <p:extLst>
      <p:ext uri="{BB962C8B-B14F-4D97-AF65-F5344CB8AC3E}">
        <p14:creationId xmlns:p14="http://schemas.microsoft.com/office/powerpoint/2010/main" val="3594313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2E8C82-CE56-46E0-A2BD-2966F6CFB642}" type="datetime1">
              <a:rPr lang="en-US" smtClean="0"/>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897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6CB149-AFAC-4EF0-8BD4-32DB5F488C28}" type="datetime1">
              <a:rPr lang="en-US" smtClean="0"/>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45371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32F3D4-170E-43C3-B6FC-B6067E617749}" type="datetime1">
              <a:rPr lang="en-US" smtClean="0"/>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3796598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FDF1E6-FF1C-4B88-8D0F-9BEFDD04129C}" type="datetime1">
              <a:rPr lang="en-US" smtClean="0"/>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34234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25015-CF92-490E-9489-9F6384D4E431}" type="datetime1">
              <a:rPr lang="en-US" smtClean="0"/>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03944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271557-554B-41A8-9EC2-395D07F9CFBF}" type="datetime1">
              <a:rPr lang="en-US" smtClean="0"/>
              <a:t>6/16/2019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48510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BCECB8-B308-41CB-BC6D-B4C4BA43642A}" type="datetime1">
              <a:rPr lang="en-US" smtClean="0"/>
              <a:t>6/16/2019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12616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897EF9-B4A8-4F29-AFE5-8FB2239F0BEC}" type="datetime1">
              <a:rPr lang="en-US" smtClean="0"/>
              <a:t>6/16/2019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8707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BC02A8D-BF00-4ADD-A422-F2CEF488B869}" type="datetime1">
              <a:rPr lang="en-US" smtClean="0"/>
              <a:t>6/16/2019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06751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00C7490-C7D4-46B1-AC46-7FBE943752D1}" type="datetime1">
              <a:rPr lang="en-US" smtClean="0"/>
              <a:t>6/16/2019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035666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B3B774-2480-4C30-8422-8A3E794C62E0}" type="datetime1">
              <a:rPr lang="en-US" smtClean="0"/>
              <a:t>6/16/2019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996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2D3498E-5503-4B94-8FBA-F9C6B2CF0036}" type="datetime1">
              <a:rPr lang="en-US" smtClean="0"/>
              <a:t>6/16/2019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02111984F565}"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746923"/>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9.emf"/><Relationship Id="rId10" Type="http://schemas.openxmlformats.org/officeDocument/2006/relationships/image" Target="../media/image14.emf"/><Relationship Id="rId4" Type="http://schemas.openxmlformats.org/officeDocument/2006/relationships/image" Target="../media/image8.emf"/><Relationship Id="rId9" Type="http://schemas.openxmlformats.org/officeDocument/2006/relationships/image" Target="../media/image13.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996E2-BCB1-4CF0-AD1B-2B552050F0D3}"/>
              </a:ext>
            </a:extLst>
          </p:cNvPr>
          <p:cNvSpPr>
            <a:spLocks noGrp="1"/>
          </p:cNvSpPr>
          <p:nvPr>
            <p:ph type="ctrTitle"/>
          </p:nvPr>
        </p:nvSpPr>
        <p:spPr>
          <a:xfrm>
            <a:off x="1683171" y="1443038"/>
            <a:ext cx="8825658" cy="1985962"/>
          </a:xfrm>
        </p:spPr>
        <p:txBody>
          <a:bodyPr/>
          <a:lstStyle/>
          <a:p>
            <a:pPr algn="ctr"/>
            <a:r>
              <a:rPr lang="en-US" dirty="0"/>
              <a:t>Fault Tree Analysis</a:t>
            </a:r>
            <a:endParaRPr lang="fa-IR" dirty="0"/>
          </a:p>
        </p:txBody>
      </p:sp>
      <p:sp>
        <p:nvSpPr>
          <p:cNvPr id="5" name="Slide Number Placeholder 4">
            <a:extLst>
              <a:ext uri="{FF2B5EF4-FFF2-40B4-BE49-F238E27FC236}">
                <a16:creationId xmlns:a16="http://schemas.microsoft.com/office/drawing/2014/main" id="{F8A34BA5-6846-4751-828C-8702E2737188}"/>
              </a:ext>
            </a:extLst>
          </p:cNvPr>
          <p:cNvSpPr>
            <a:spLocks noGrp="1"/>
          </p:cNvSpPr>
          <p:nvPr>
            <p:ph type="sldNum" sz="quarter" idx="12"/>
          </p:nvPr>
        </p:nvSpPr>
        <p:spPr/>
        <p:txBody>
          <a:bodyPr/>
          <a:lstStyle/>
          <a:p>
            <a:fld id="{D57F1E4F-1CFF-5643-939E-02111984F565}" type="slidenum">
              <a:rPr lang="en-US" smtClean="0"/>
              <a:t>1</a:t>
            </a:fld>
            <a:endParaRPr lang="en-US" dirty="0"/>
          </a:p>
        </p:txBody>
      </p:sp>
      <p:sp>
        <p:nvSpPr>
          <p:cNvPr id="6" name="TextBox 5">
            <a:extLst>
              <a:ext uri="{FF2B5EF4-FFF2-40B4-BE49-F238E27FC236}">
                <a16:creationId xmlns:a16="http://schemas.microsoft.com/office/drawing/2014/main" id="{4A0FE56A-D55C-471B-A60E-D9C3D3873FF3}"/>
              </a:ext>
            </a:extLst>
          </p:cNvPr>
          <p:cNvSpPr txBox="1"/>
          <p:nvPr/>
        </p:nvSpPr>
        <p:spPr>
          <a:xfrm>
            <a:off x="5065690" y="5373029"/>
            <a:ext cx="2060620" cy="892552"/>
          </a:xfrm>
          <a:prstGeom prst="rect">
            <a:avLst/>
          </a:prstGeom>
          <a:noFill/>
        </p:spPr>
        <p:txBody>
          <a:bodyPr wrap="square" rtlCol="1">
            <a:spAutoFit/>
          </a:bodyPr>
          <a:lstStyle/>
          <a:p>
            <a:pPr algn="ctr"/>
            <a:r>
              <a:rPr lang="en-US" dirty="0"/>
              <a:t>Ehsan Saeedi</a:t>
            </a:r>
          </a:p>
          <a:p>
            <a:pPr algn="ctr"/>
            <a:r>
              <a:rPr lang="en-US" dirty="0"/>
              <a:t>97723272</a:t>
            </a:r>
          </a:p>
          <a:p>
            <a:pPr algn="ctr"/>
            <a:r>
              <a:rPr lang="en-US" sz="1600" dirty="0"/>
              <a:t>Spring-2019</a:t>
            </a:r>
            <a:endParaRPr lang="fa-IR" sz="1600" dirty="0"/>
          </a:p>
        </p:txBody>
      </p:sp>
    </p:spTree>
    <p:extLst>
      <p:ext uri="{BB962C8B-B14F-4D97-AF65-F5344CB8AC3E}">
        <p14:creationId xmlns:p14="http://schemas.microsoft.com/office/powerpoint/2010/main" val="1667111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E49D-DE1E-4ADD-A641-07DA1D5B676C}"/>
              </a:ext>
            </a:extLst>
          </p:cNvPr>
          <p:cNvSpPr>
            <a:spLocks noGrp="1"/>
          </p:cNvSpPr>
          <p:nvPr>
            <p:ph type="title"/>
          </p:nvPr>
        </p:nvSpPr>
        <p:spPr/>
        <p:txBody>
          <a:bodyPr/>
          <a:lstStyle/>
          <a:p>
            <a:r>
              <a:rPr lang="en-US" dirty="0"/>
              <a:t>SFT(Symbology)</a:t>
            </a:r>
            <a:endParaRPr lang="fa-IR" dirty="0"/>
          </a:p>
        </p:txBody>
      </p:sp>
      <p:sp>
        <p:nvSpPr>
          <p:cNvPr id="3" name="Content Placeholder 2">
            <a:extLst>
              <a:ext uri="{FF2B5EF4-FFF2-40B4-BE49-F238E27FC236}">
                <a16:creationId xmlns:a16="http://schemas.microsoft.com/office/drawing/2014/main" id="{99BC635F-7498-4310-9F19-F7F1DCB73393}"/>
              </a:ext>
            </a:extLst>
          </p:cNvPr>
          <p:cNvSpPr>
            <a:spLocks noGrp="1"/>
          </p:cNvSpPr>
          <p:nvPr>
            <p:ph idx="1"/>
          </p:nvPr>
        </p:nvSpPr>
        <p:spPr/>
        <p:txBody>
          <a:bodyPr/>
          <a:lstStyle/>
          <a:p>
            <a:r>
              <a:rPr lang="en-US" dirty="0"/>
              <a:t>Gates</a:t>
            </a:r>
          </a:p>
          <a:p>
            <a:pPr algn="l" rtl="0">
              <a:buFont typeface="Arial" panose="020B0604020202020204" pitchFamily="34" charset="0"/>
              <a:buChar char="•"/>
            </a:pPr>
            <a:r>
              <a:rPr lang="en-US" dirty="0"/>
              <a:t>OR gate</a:t>
            </a:r>
          </a:p>
          <a:p>
            <a:pPr algn="l" rtl="0">
              <a:buFont typeface="Arial" panose="020B0604020202020204" pitchFamily="34" charset="0"/>
              <a:buChar char="•"/>
            </a:pPr>
            <a:r>
              <a:rPr lang="en-US" dirty="0"/>
              <a:t>AND gate</a:t>
            </a:r>
          </a:p>
          <a:p>
            <a:pPr algn="l" rtl="0">
              <a:buFont typeface="Arial" panose="020B0604020202020204" pitchFamily="34" charset="0"/>
              <a:buChar char="•"/>
            </a:pPr>
            <a:r>
              <a:rPr lang="en-US" dirty="0"/>
              <a:t>XOR gate</a:t>
            </a:r>
          </a:p>
          <a:p>
            <a:pPr algn="l" rtl="0">
              <a:buFont typeface="Arial" panose="020B0604020202020204" pitchFamily="34" charset="0"/>
              <a:buChar char="•"/>
            </a:pPr>
            <a:r>
              <a:rPr lang="en-US" dirty="0"/>
              <a:t>INHIBIT gate </a:t>
            </a:r>
          </a:p>
          <a:p>
            <a:pPr marL="0" indent="0" algn="l" rtl="0">
              <a:buNone/>
            </a:pPr>
            <a:endParaRPr lang="fa-IR" dirty="0"/>
          </a:p>
        </p:txBody>
      </p:sp>
      <p:sp>
        <p:nvSpPr>
          <p:cNvPr id="4" name="Slide Number Placeholder 3">
            <a:extLst>
              <a:ext uri="{FF2B5EF4-FFF2-40B4-BE49-F238E27FC236}">
                <a16:creationId xmlns:a16="http://schemas.microsoft.com/office/drawing/2014/main" id="{60366D80-E54A-4E9D-9CEC-FF704C0D1C4A}"/>
              </a:ext>
            </a:extLst>
          </p:cNvPr>
          <p:cNvSpPr>
            <a:spLocks noGrp="1"/>
          </p:cNvSpPr>
          <p:nvPr>
            <p:ph type="sldNum" sz="quarter" idx="12"/>
          </p:nvPr>
        </p:nvSpPr>
        <p:spPr/>
        <p:txBody>
          <a:bodyPr/>
          <a:lstStyle/>
          <a:p>
            <a:fld id="{D57F1E4F-1CFF-5643-939E-02111984F565}" type="slidenum">
              <a:rPr lang="en-US" smtClean="0"/>
              <a:t>10</a:t>
            </a:fld>
            <a:endParaRPr lang="en-US" dirty="0"/>
          </a:p>
        </p:txBody>
      </p:sp>
      <p:pic>
        <p:nvPicPr>
          <p:cNvPr id="6" name="Picture 5">
            <a:extLst>
              <a:ext uri="{FF2B5EF4-FFF2-40B4-BE49-F238E27FC236}">
                <a16:creationId xmlns:a16="http://schemas.microsoft.com/office/drawing/2014/main" id="{B7627957-9B63-4033-90B8-CA7217A16930}"/>
              </a:ext>
            </a:extLst>
          </p:cNvPr>
          <p:cNvPicPr>
            <a:picLocks noChangeAspect="1"/>
          </p:cNvPicPr>
          <p:nvPr/>
        </p:nvPicPr>
        <p:blipFill>
          <a:blip r:embed="rId3"/>
          <a:stretch>
            <a:fillRect/>
          </a:stretch>
        </p:blipFill>
        <p:spPr>
          <a:xfrm>
            <a:off x="5348472" y="2511955"/>
            <a:ext cx="5284358" cy="1638703"/>
          </a:xfrm>
          <a:prstGeom prst="rect">
            <a:avLst/>
          </a:prstGeom>
        </p:spPr>
      </p:pic>
    </p:spTree>
    <p:extLst>
      <p:ext uri="{BB962C8B-B14F-4D97-AF65-F5344CB8AC3E}">
        <p14:creationId xmlns:p14="http://schemas.microsoft.com/office/powerpoint/2010/main" val="185242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E49D-DE1E-4ADD-A641-07DA1D5B676C}"/>
              </a:ext>
            </a:extLst>
          </p:cNvPr>
          <p:cNvSpPr>
            <a:spLocks noGrp="1"/>
          </p:cNvSpPr>
          <p:nvPr>
            <p:ph type="title"/>
          </p:nvPr>
        </p:nvSpPr>
        <p:spPr/>
        <p:txBody>
          <a:bodyPr/>
          <a:lstStyle/>
          <a:p>
            <a:r>
              <a:rPr lang="en-US" dirty="0"/>
              <a:t>SFT(Symbology)</a:t>
            </a:r>
            <a:endParaRPr lang="fa-IR" dirty="0"/>
          </a:p>
        </p:txBody>
      </p:sp>
      <p:sp>
        <p:nvSpPr>
          <p:cNvPr id="3" name="Content Placeholder 2">
            <a:extLst>
              <a:ext uri="{FF2B5EF4-FFF2-40B4-BE49-F238E27FC236}">
                <a16:creationId xmlns:a16="http://schemas.microsoft.com/office/drawing/2014/main" id="{99BC635F-7498-4310-9F19-F7F1DCB73393}"/>
              </a:ext>
            </a:extLst>
          </p:cNvPr>
          <p:cNvSpPr>
            <a:spLocks noGrp="1"/>
          </p:cNvSpPr>
          <p:nvPr>
            <p:ph idx="1"/>
          </p:nvPr>
        </p:nvSpPr>
        <p:spPr/>
        <p:txBody>
          <a:bodyPr/>
          <a:lstStyle/>
          <a:p>
            <a:pPr marL="0" indent="0" algn="l" rtl="0">
              <a:buNone/>
            </a:pPr>
            <a:r>
              <a:rPr lang="en-US" dirty="0"/>
              <a:t>Transfer symbols</a:t>
            </a:r>
          </a:p>
          <a:p>
            <a:pPr algn="l" rtl="0">
              <a:buFont typeface="Arial" panose="020B0604020202020204" pitchFamily="34" charset="0"/>
              <a:buChar char="•"/>
            </a:pPr>
            <a:r>
              <a:rPr lang="en-US" dirty="0"/>
              <a:t>Transfer-in</a:t>
            </a:r>
          </a:p>
          <a:p>
            <a:pPr algn="l" rtl="0">
              <a:buFont typeface="Arial" panose="020B0604020202020204" pitchFamily="34" charset="0"/>
              <a:buChar char="•"/>
            </a:pPr>
            <a:r>
              <a:rPr lang="en-US" dirty="0"/>
              <a:t>Transfer-out</a:t>
            </a:r>
          </a:p>
          <a:p>
            <a:pPr algn="l" rtl="0">
              <a:buFont typeface="Arial" panose="020B0604020202020204" pitchFamily="34" charset="0"/>
              <a:buChar char="•"/>
            </a:pPr>
            <a:endParaRPr lang="fa-IR" dirty="0"/>
          </a:p>
        </p:txBody>
      </p:sp>
      <p:sp>
        <p:nvSpPr>
          <p:cNvPr id="4" name="Slide Number Placeholder 3">
            <a:extLst>
              <a:ext uri="{FF2B5EF4-FFF2-40B4-BE49-F238E27FC236}">
                <a16:creationId xmlns:a16="http://schemas.microsoft.com/office/drawing/2014/main" id="{60366D80-E54A-4E9D-9CEC-FF704C0D1C4A}"/>
              </a:ext>
            </a:extLst>
          </p:cNvPr>
          <p:cNvSpPr>
            <a:spLocks noGrp="1"/>
          </p:cNvSpPr>
          <p:nvPr>
            <p:ph type="sldNum" sz="quarter" idx="12"/>
          </p:nvPr>
        </p:nvSpPr>
        <p:spPr/>
        <p:txBody>
          <a:bodyPr/>
          <a:lstStyle/>
          <a:p>
            <a:fld id="{D57F1E4F-1CFF-5643-939E-02111984F565}" type="slidenum">
              <a:rPr lang="en-US" smtClean="0"/>
              <a:t>11</a:t>
            </a:fld>
            <a:endParaRPr lang="en-US" dirty="0"/>
          </a:p>
        </p:txBody>
      </p:sp>
      <p:pic>
        <p:nvPicPr>
          <p:cNvPr id="5" name="Picture 4">
            <a:extLst>
              <a:ext uri="{FF2B5EF4-FFF2-40B4-BE49-F238E27FC236}">
                <a16:creationId xmlns:a16="http://schemas.microsoft.com/office/drawing/2014/main" id="{EBCB4C3F-19B6-446D-8CEA-4601350AA5AD}"/>
              </a:ext>
            </a:extLst>
          </p:cNvPr>
          <p:cNvPicPr>
            <a:picLocks noChangeAspect="1"/>
          </p:cNvPicPr>
          <p:nvPr/>
        </p:nvPicPr>
        <p:blipFill>
          <a:blip r:embed="rId3"/>
          <a:stretch>
            <a:fillRect/>
          </a:stretch>
        </p:blipFill>
        <p:spPr>
          <a:xfrm>
            <a:off x="5576582" y="2052918"/>
            <a:ext cx="2527915" cy="1532111"/>
          </a:xfrm>
          <a:prstGeom prst="rect">
            <a:avLst/>
          </a:prstGeom>
        </p:spPr>
      </p:pic>
    </p:spTree>
    <p:extLst>
      <p:ext uri="{BB962C8B-B14F-4D97-AF65-F5344CB8AC3E}">
        <p14:creationId xmlns:p14="http://schemas.microsoft.com/office/powerpoint/2010/main" val="3265888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CF98-FC72-41F0-814F-E3CCDD0EA7D6}"/>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95F6B613-9669-4754-9960-2CDB37EB9C6B}"/>
              </a:ext>
            </a:extLst>
          </p:cNvPr>
          <p:cNvSpPr>
            <a:spLocks noGrp="1"/>
          </p:cNvSpPr>
          <p:nvPr>
            <p:ph idx="1"/>
          </p:nvPr>
        </p:nvSpPr>
        <p:spPr/>
        <p:txBody>
          <a:bodyPr/>
          <a:lstStyle/>
          <a:p>
            <a:endParaRPr lang="fa-IR"/>
          </a:p>
        </p:txBody>
      </p:sp>
      <p:sp>
        <p:nvSpPr>
          <p:cNvPr id="4" name="Slide Number Placeholder 3">
            <a:extLst>
              <a:ext uri="{FF2B5EF4-FFF2-40B4-BE49-F238E27FC236}">
                <a16:creationId xmlns:a16="http://schemas.microsoft.com/office/drawing/2014/main" id="{A0A3968B-B082-4AA5-9C3F-94250788B924}"/>
              </a:ext>
            </a:extLst>
          </p:cNvPr>
          <p:cNvSpPr>
            <a:spLocks noGrp="1"/>
          </p:cNvSpPr>
          <p:nvPr>
            <p:ph type="sldNum" sz="quarter" idx="12"/>
          </p:nvPr>
        </p:nvSpPr>
        <p:spPr/>
        <p:txBody>
          <a:bodyPr/>
          <a:lstStyle/>
          <a:p>
            <a:fld id="{D57F1E4F-1CFF-5643-939E-02111984F565}" type="slidenum">
              <a:rPr lang="en-US" smtClean="0"/>
              <a:t>12</a:t>
            </a:fld>
            <a:endParaRPr lang="en-US" dirty="0"/>
          </a:p>
        </p:txBody>
      </p:sp>
      <p:pic>
        <p:nvPicPr>
          <p:cNvPr id="5" name="Picture 4">
            <a:extLst>
              <a:ext uri="{FF2B5EF4-FFF2-40B4-BE49-F238E27FC236}">
                <a16:creationId xmlns:a16="http://schemas.microsoft.com/office/drawing/2014/main" id="{26A05CDE-9741-48A2-B350-EFDE542BB1F5}"/>
              </a:ext>
            </a:extLst>
          </p:cNvPr>
          <p:cNvPicPr>
            <a:picLocks noChangeAspect="1"/>
          </p:cNvPicPr>
          <p:nvPr/>
        </p:nvPicPr>
        <p:blipFill>
          <a:blip r:embed="rId2"/>
          <a:stretch>
            <a:fillRect/>
          </a:stretch>
        </p:blipFill>
        <p:spPr>
          <a:xfrm>
            <a:off x="2141166" y="781457"/>
            <a:ext cx="7022386" cy="5466942"/>
          </a:xfrm>
          <a:prstGeom prst="rect">
            <a:avLst/>
          </a:prstGeom>
        </p:spPr>
      </p:pic>
    </p:spTree>
    <p:extLst>
      <p:ext uri="{BB962C8B-B14F-4D97-AF65-F5344CB8AC3E}">
        <p14:creationId xmlns:p14="http://schemas.microsoft.com/office/powerpoint/2010/main" val="1564602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32024-D20F-4005-86B3-3952B1273EFA}"/>
              </a:ext>
            </a:extLst>
          </p:cNvPr>
          <p:cNvSpPr>
            <a:spLocks noGrp="1"/>
          </p:cNvSpPr>
          <p:nvPr>
            <p:ph type="title"/>
          </p:nvPr>
        </p:nvSpPr>
        <p:spPr/>
        <p:txBody>
          <a:bodyPr/>
          <a:lstStyle/>
          <a:p>
            <a:r>
              <a:rPr lang="en-US" dirty="0"/>
              <a:t>SFT(Analysis)</a:t>
            </a:r>
            <a:r>
              <a:rPr lang="fa-IR" dirty="0"/>
              <a:t> </a:t>
            </a:r>
            <a:br>
              <a:rPr lang="en-US" dirty="0"/>
            </a:br>
            <a:endParaRPr lang="fa-IR" dirty="0"/>
          </a:p>
        </p:txBody>
      </p:sp>
      <p:sp>
        <p:nvSpPr>
          <p:cNvPr id="3" name="Content Placeholder 2">
            <a:extLst>
              <a:ext uri="{FF2B5EF4-FFF2-40B4-BE49-F238E27FC236}">
                <a16:creationId xmlns:a16="http://schemas.microsoft.com/office/drawing/2014/main" id="{07156852-13B5-4689-8304-BA522DB60A7D}"/>
              </a:ext>
            </a:extLst>
          </p:cNvPr>
          <p:cNvSpPr>
            <a:spLocks noGrp="1"/>
          </p:cNvSpPr>
          <p:nvPr>
            <p:ph idx="1"/>
          </p:nvPr>
        </p:nvSpPr>
        <p:spPr/>
        <p:txBody>
          <a:bodyPr/>
          <a:lstStyle/>
          <a:p>
            <a:pPr marL="0" indent="0" algn="l" rtl="0">
              <a:buNone/>
            </a:pPr>
            <a:r>
              <a:rPr lang="en-US" b="1" dirty="0"/>
              <a:t>Qualitative analysis</a:t>
            </a:r>
            <a:endParaRPr lang="en-US" dirty="0"/>
          </a:p>
          <a:p>
            <a:pPr marL="0" indent="0" algn="l" rtl="0">
              <a:buNone/>
            </a:pPr>
            <a:r>
              <a:rPr lang="en-US" dirty="0"/>
              <a:t>After the creation of a SFT, minimal cut sets (MCSs) are usually obtained by performing qualitative analysis.</a:t>
            </a:r>
          </a:p>
          <a:p>
            <a:pPr marL="0" indent="0" algn="l" rtl="0">
              <a:buNone/>
            </a:pPr>
            <a:r>
              <a:rPr lang="en-US" dirty="0"/>
              <a:t>Each MCS could contain a single event or multiple events combined by logic gates.</a:t>
            </a:r>
          </a:p>
          <a:p>
            <a:pPr marL="0" indent="0" algn="l" rtl="0">
              <a:buNone/>
            </a:pPr>
            <a:r>
              <a:rPr lang="en-US" dirty="0"/>
              <a:t>The order of a minimal cut set defines the number of basic events that contribute to that minimal cut set.</a:t>
            </a:r>
          </a:p>
          <a:p>
            <a:pPr marL="0" indent="0" algn="l" rtl="0">
              <a:buNone/>
            </a:pPr>
            <a:r>
              <a:rPr lang="en-US" dirty="0"/>
              <a:t>The lower the order of a MCS the higher the importance of that MCS is. </a:t>
            </a:r>
            <a:endParaRPr lang="fa-IR" dirty="0"/>
          </a:p>
        </p:txBody>
      </p:sp>
      <p:sp>
        <p:nvSpPr>
          <p:cNvPr id="4" name="Slide Number Placeholder 3">
            <a:extLst>
              <a:ext uri="{FF2B5EF4-FFF2-40B4-BE49-F238E27FC236}">
                <a16:creationId xmlns:a16="http://schemas.microsoft.com/office/drawing/2014/main" id="{CB3FB1AF-D4BA-4B3F-8AD7-47E763F239C3}"/>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620138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32024-D20F-4005-86B3-3952B1273EFA}"/>
              </a:ext>
            </a:extLst>
          </p:cNvPr>
          <p:cNvSpPr>
            <a:spLocks noGrp="1"/>
          </p:cNvSpPr>
          <p:nvPr>
            <p:ph type="title"/>
          </p:nvPr>
        </p:nvSpPr>
        <p:spPr/>
        <p:txBody>
          <a:bodyPr/>
          <a:lstStyle/>
          <a:p>
            <a:r>
              <a:rPr lang="en-US" dirty="0"/>
              <a:t>SFT(Analysis)</a:t>
            </a:r>
            <a:r>
              <a:rPr lang="fa-IR" dirty="0"/>
              <a:t> </a:t>
            </a:r>
          </a:p>
        </p:txBody>
      </p:sp>
      <p:sp>
        <p:nvSpPr>
          <p:cNvPr id="3" name="Content Placeholder 2">
            <a:extLst>
              <a:ext uri="{FF2B5EF4-FFF2-40B4-BE49-F238E27FC236}">
                <a16:creationId xmlns:a16="http://schemas.microsoft.com/office/drawing/2014/main" id="{07156852-13B5-4689-8304-BA522DB60A7D}"/>
              </a:ext>
            </a:extLst>
          </p:cNvPr>
          <p:cNvSpPr>
            <a:spLocks noGrp="1"/>
          </p:cNvSpPr>
          <p:nvPr>
            <p:ph idx="1"/>
          </p:nvPr>
        </p:nvSpPr>
        <p:spPr/>
        <p:txBody>
          <a:bodyPr>
            <a:normAutofit fontScale="92500" lnSpcReduction="10000"/>
          </a:bodyPr>
          <a:lstStyle/>
          <a:p>
            <a:pPr marL="0" indent="0" algn="l" rtl="0">
              <a:buNone/>
            </a:pPr>
            <a:r>
              <a:rPr lang="en-US" dirty="0"/>
              <a:t>MOCUS: Method of Obtaining Cut Sets</a:t>
            </a:r>
          </a:p>
          <a:p>
            <a:pPr marL="0" indent="0" algn="l" rtl="0">
              <a:buNone/>
            </a:pPr>
            <a:endParaRPr lang="en-US" dirty="0"/>
          </a:p>
          <a:p>
            <a:pPr marL="457200" indent="-457200" algn="l" rtl="0">
              <a:buAutoNum type="arabicPeriod"/>
            </a:pPr>
            <a:r>
              <a:rPr lang="en-US" dirty="0"/>
              <a:t>Create a table where each row of the table represents a cut set and each column represents a basic event in the cut set.</a:t>
            </a:r>
          </a:p>
          <a:p>
            <a:pPr marL="457200" indent="-457200" algn="l" rtl="0">
              <a:buAutoNum type="arabicPeriod"/>
            </a:pPr>
            <a:r>
              <a:rPr lang="en-US" dirty="0"/>
              <a:t>Insert the top event of the fault tree in the first column of the first row.</a:t>
            </a:r>
          </a:p>
          <a:p>
            <a:pPr marL="457200" indent="-457200" algn="l" rtl="0">
              <a:buAutoNum type="arabicPeriod"/>
            </a:pPr>
            <a:r>
              <a:rPr lang="en-US" dirty="0"/>
              <a:t>Scan through the table, and for each fault tree gate: </a:t>
            </a:r>
          </a:p>
          <a:p>
            <a:pPr marL="857250" lvl="1" indent="-457200" algn="l" rtl="0">
              <a:buAutoNum type="arabicPeriod"/>
            </a:pPr>
            <a:r>
              <a:rPr lang="en-US" dirty="0"/>
              <a:t>a. If the gate in an AND gate, then insert each of its input in a new column.</a:t>
            </a:r>
          </a:p>
          <a:p>
            <a:pPr marL="857250" lvl="1" indent="-457200" algn="l" rtl="0">
              <a:buAutoNum type="arabicPeriod"/>
            </a:pPr>
            <a:r>
              <a:rPr lang="en-US" dirty="0"/>
              <a:t>b. If the gate is an OR gate, then insert each of its input in a new row.</a:t>
            </a:r>
          </a:p>
          <a:p>
            <a:pPr marL="457200" indent="-457200" algn="l" rtl="0">
              <a:buAutoNum type="arabicPeriod"/>
            </a:pPr>
            <a:r>
              <a:rPr lang="en-US" dirty="0"/>
              <a:t>Repeat step 3 until all the gates in the fault tree is explored and the table only contains the basic events.</a:t>
            </a:r>
          </a:p>
          <a:p>
            <a:pPr marL="457200" indent="-457200" algn="l" rtl="0">
              <a:buAutoNum type="arabicPeriod"/>
            </a:pPr>
            <a:r>
              <a:rPr lang="en-US" dirty="0"/>
              <a:t>Use Boolean laws to remove all redundancies within the table.</a:t>
            </a:r>
            <a:endParaRPr lang="fa-IR" dirty="0"/>
          </a:p>
        </p:txBody>
      </p:sp>
      <p:sp>
        <p:nvSpPr>
          <p:cNvPr id="4" name="Slide Number Placeholder 3">
            <a:extLst>
              <a:ext uri="{FF2B5EF4-FFF2-40B4-BE49-F238E27FC236}">
                <a16:creationId xmlns:a16="http://schemas.microsoft.com/office/drawing/2014/main" id="{CB3FB1AF-D4BA-4B3F-8AD7-47E763F239C3}"/>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1496780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0CAAC7-A3F9-400C-A6FA-47CA0C66E95F}"/>
              </a:ext>
            </a:extLst>
          </p:cNvPr>
          <p:cNvSpPr>
            <a:spLocks noGrp="1"/>
          </p:cNvSpPr>
          <p:nvPr>
            <p:ph type="sldNum" sz="quarter" idx="12"/>
          </p:nvPr>
        </p:nvSpPr>
        <p:spPr/>
        <p:txBody>
          <a:bodyPr/>
          <a:lstStyle/>
          <a:p>
            <a:fld id="{D57F1E4F-1CFF-5643-939E-02111984F565}" type="slidenum">
              <a:rPr lang="en-US" smtClean="0"/>
              <a:t>15</a:t>
            </a:fld>
            <a:endParaRPr lang="en-US" dirty="0"/>
          </a:p>
        </p:txBody>
      </p:sp>
      <p:pic>
        <p:nvPicPr>
          <p:cNvPr id="5" name="Picture 4">
            <a:extLst>
              <a:ext uri="{FF2B5EF4-FFF2-40B4-BE49-F238E27FC236}">
                <a16:creationId xmlns:a16="http://schemas.microsoft.com/office/drawing/2014/main" id="{0F3020DB-CCC1-4820-887D-54871C95C161}"/>
              </a:ext>
            </a:extLst>
          </p:cNvPr>
          <p:cNvPicPr>
            <a:picLocks noChangeAspect="1"/>
          </p:cNvPicPr>
          <p:nvPr/>
        </p:nvPicPr>
        <p:blipFill>
          <a:blip r:embed="rId2"/>
          <a:stretch>
            <a:fillRect/>
          </a:stretch>
        </p:blipFill>
        <p:spPr>
          <a:xfrm>
            <a:off x="4381544" y="986092"/>
            <a:ext cx="4494533" cy="3290729"/>
          </a:xfrm>
          <a:prstGeom prst="rect">
            <a:avLst/>
          </a:prstGeom>
        </p:spPr>
      </p:pic>
      <p:pic>
        <p:nvPicPr>
          <p:cNvPr id="6" name="Picture 5">
            <a:extLst>
              <a:ext uri="{FF2B5EF4-FFF2-40B4-BE49-F238E27FC236}">
                <a16:creationId xmlns:a16="http://schemas.microsoft.com/office/drawing/2014/main" id="{F4E2AAE3-AC18-4493-8600-F8A4C2BBDE4E}"/>
              </a:ext>
            </a:extLst>
          </p:cNvPr>
          <p:cNvPicPr>
            <a:picLocks noChangeAspect="1"/>
          </p:cNvPicPr>
          <p:nvPr/>
        </p:nvPicPr>
        <p:blipFill>
          <a:blip r:embed="rId3"/>
          <a:stretch>
            <a:fillRect/>
          </a:stretch>
        </p:blipFill>
        <p:spPr>
          <a:xfrm>
            <a:off x="1335250" y="809353"/>
            <a:ext cx="1016223" cy="508125"/>
          </a:xfrm>
          <a:prstGeom prst="rect">
            <a:avLst/>
          </a:prstGeom>
        </p:spPr>
      </p:pic>
      <p:pic>
        <p:nvPicPr>
          <p:cNvPr id="7" name="Picture 6">
            <a:extLst>
              <a:ext uri="{FF2B5EF4-FFF2-40B4-BE49-F238E27FC236}">
                <a16:creationId xmlns:a16="http://schemas.microsoft.com/office/drawing/2014/main" id="{39152942-2851-4153-A351-4BCEDF201BEC}"/>
              </a:ext>
            </a:extLst>
          </p:cNvPr>
          <p:cNvPicPr>
            <a:picLocks noChangeAspect="1"/>
          </p:cNvPicPr>
          <p:nvPr/>
        </p:nvPicPr>
        <p:blipFill>
          <a:blip r:embed="rId4"/>
          <a:stretch>
            <a:fillRect/>
          </a:stretch>
        </p:blipFill>
        <p:spPr>
          <a:xfrm>
            <a:off x="1182819" y="1950801"/>
            <a:ext cx="1321089" cy="558938"/>
          </a:xfrm>
          <a:prstGeom prst="rect">
            <a:avLst/>
          </a:prstGeom>
        </p:spPr>
      </p:pic>
      <p:pic>
        <p:nvPicPr>
          <p:cNvPr id="8" name="Picture 7">
            <a:extLst>
              <a:ext uri="{FF2B5EF4-FFF2-40B4-BE49-F238E27FC236}">
                <a16:creationId xmlns:a16="http://schemas.microsoft.com/office/drawing/2014/main" id="{F7443CCD-128F-4839-AE6E-DDC09EAE04CC}"/>
              </a:ext>
            </a:extLst>
          </p:cNvPr>
          <p:cNvPicPr>
            <a:picLocks noChangeAspect="1"/>
          </p:cNvPicPr>
          <p:nvPr/>
        </p:nvPicPr>
        <p:blipFill>
          <a:blip r:embed="rId5"/>
          <a:stretch>
            <a:fillRect/>
          </a:stretch>
        </p:blipFill>
        <p:spPr>
          <a:xfrm>
            <a:off x="1233627" y="3254345"/>
            <a:ext cx="1219467" cy="851110"/>
          </a:xfrm>
          <a:prstGeom prst="rect">
            <a:avLst/>
          </a:prstGeom>
        </p:spPr>
      </p:pic>
      <p:pic>
        <p:nvPicPr>
          <p:cNvPr id="9" name="Picture 8">
            <a:extLst>
              <a:ext uri="{FF2B5EF4-FFF2-40B4-BE49-F238E27FC236}">
                <a16:creationId xmlns:a16="http://schemas.microsoft.com/office/drawing/2014/main" id="{516C64D7-9CCB-4D3A-AF37-9D523E1507D2}"/>
              </a:ext>
            </a:extLst>
          </p:cNvPr>
          <p:cNvPicPr>
            <a:picLocks noChangeAspect="1"/>
          </p:cNvPicPr>
          <p:nvPr/>
        </p:nvPicPr>
        <p:blipFill>
          <a:blip r:embed="rId6"/>
          <a:stretch>
            <a:fillRect/>
          </a:stretch>
        </p:blipFill>
        <p:spPr>
          <a:xfrm>
            <a:off x="1233627" y="4876121"/>
            <a:ext cx="1219467" cy="1295719"/>
          </a:xfrm>
          <a:prstGeom prst="rect">
            <a:avLst/>
          </a:prstGeom>
        </p:spPr>
      </p:pic>
      <p:sp>
        <p:nvSpPr>
          <p:cNvPr id="10" name="Arrow: Down 9">
            <a:extLst>
              <a:ext uri="{FF2B5EF4-FFF2-40B4-BE49-F238E27FC236}">
                <a16:creationId xmlns:a16="http://schemas.microsoft.com/office/drawing/2014/main" id="{0BA87916-68B8-4DBE-BA4F-9F29700F2E42}"/>
              </a:ext>
            </a:extLst>
          </p:cNvPr>
          <p:cNvSpPr/>
          <p:nvPr/>
        </p:nvSpPr>
        <p:spPr>
          <a:xfrm>
            <a:off x="1535955" y="1447456"/>
            <a:ext cx="484632" cy="383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1" name="Arrow: Down 10">
            <a:extLst>
              <a:ext uri="{FF2B5EF4-FFF2-40B4-BE49-F238E27FC236}">
                <a16:creationId xmlns:a16="http://schemas.microsoft.com/office/drawing/2014/main" id="{0E525F95-58DA-475E-AE68-DCDACAFFC88E}"/>
              </a:ext>
            </a:extLst>
          </p:cNvPr>
          <p:cNvSpPr/>
          <p:nvPr/>
        </p:nvSpPr>
        <p:spPr>
          <a:xfrm>
            <a:off x="1568114" y="4285868"/>
            <a:ext cx="484632" cy="383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2" name="Arrow: Down 11">
            <a:extLst>
              <a:ext uri="{FF2B5EF4-FFF2-40B4-BE49-F238E27FC236}">
                <a16:creationId xmlns:a16="http://schemas.microsoft.com/office/drawing/2014/main" id="{2D02CA06-A3FC-49A7-8167-3E43371B2BD9}"/>
              </a:ext>
            </a:extLst>
          </p:cNvPr>
          <p:cNvSpPr/>
          <p:nvPr/>
        </p:nvSpPr>
        <p:spPr>
          <a:xfrm>
            <a:off x="1535955" y="2690610"/>
            <a:ext cx="484632" cy="383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13" name="Picture 12">
            <a:extLst>
              <a:ext uri="{FF2B5EF4-FFF2-40B4-BE49-F238E27FC236}">
                <a16:creationId xmlns:a16="http://schemas.microsoft.com/office/drawing/2014/main" id="{9C63C617-A84F-4783-8991-5BB1B94C7B68}"/>
              </a:ext>
            </a:extLst>
          </p:cNvPr>
          <p:cNvPicPr>
            <a:picLocks noChangeAspect="1"/>
          </p:cNvPicPr>
          <p:nvPr/>
        </p:nvPicPr>
        <p:blipFill>
          <a:blip r:embed="rId7"/>
          <a:stretch>
            <a:fillRect/>
          </a:stretch>
        </p:blipFill>
        <p:spPr>
          <a:xfrm>
            <a:off x="2844622" y="5050775"/>
            <a:ext cx="1625956" cy="304875"/>
          </a:xfrm>
          <a:prstGeom prst="rect">
            <a:avLst/>
          </a:prstGeom>
        </p:spPr>
      </p:pic>
      <p:sp>
        <p:nvSpPr>
          <p:cNvPr id="14" name="Arrow: Down 13">
            <a:extLst>
              <a:ext uri="{FF2B5EF4-FFF2-40B4-BE49-F238E27FC236}">
                <a16:creationId xmlns:a16="http://schemas.microsoft.com/office/drawing/2014/main" id="{3B74C564-6623-40B6-92CB-3A45B3F1878D}"/>
              </a:ext>
            </a:extLst>
          </p:cNvPr>
          <p:cNvSpPr/>
          <p:nvPr/>
        </p:nvSpPr>
        <p:spPr>
          <a:xfrm rot="16200000">
            <a:off x="3495116" y="4531793"/>
            <a:ext cx="484632" cy="21323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15" name="Picture 14">
            <a:extLst>
              <a:ext uri="{FF2B5EF4-FFF2-40B4-BE49-F238E27FC236}">
                <a16:creationId xmlns:a16="http://schemas.microsoft.com/office/drawing/2014/main" id="{0476C390-59C7-4845-B37C-706C215858DF}"/>
              </a:ext>
            </a:extLst>
          </p:cNvPr>
          <p:cNvPicPr>
            <a:picLocks noChangeAspect="1"/>
          </p:cNvPicPr>
          <p:nvPr/>
        </p:nvPicPr>
        <p:blipFill>
          <a:blip r:embed="rId8"/>
          <a:stretch>
            <a:fillRect/>
          </a:stretch>
        </p:blipFill>
        <p:spPr>
          <a:xfrm>
            <a:off x="5136632" y="4876121"/>
            <a:ext cx="1270278" cy="1295719"/>
          </a:xfrm>
          <a:prstGeom prst="rect">
            <a:avLst/>
          </a:prstGeom>
        </p:spPr>
      </p:pic>
      <p:pic>
        <p:nvPicPr>
          <p:cNvPr id="16" name="Picture 15">
            <a:extLst>
              <a:ext uri="{FF2B5EF4-FFF2-40B4-BE49-F238E27FC236}">
                <a16:creationId xmlns:a16="http://schemas.microsoft.com/office/drawing/2014/main" id="{ACCCE089-1B9E-4EB6-8899-62DCB0A95498}"/>
              </a:ext>
            </a:extLst>
          </p:cNvPr>
          <p:cNvPicPr>
            <a:picLocks noChangeAspect="1"/>
          </p:cNvPicPr>
          <p:nvPr/>
        </p:nvPicPr>
        <p:blipFill>
          <a:blip r:embed="rId9"/>
          <a:stretch>
            <a:fillRect/>
          </a:stretch>
        </p:blipFill>
        <p:spPr>
          <a:xfrm>
            <a:off x="9583636" y="5101586"/>
            <a:ext cx="1321089" cy="851110"/>
          </a:xfrm>
          <a:prstGeom prst="rect">
            <a:avLst/>
          </a:prstGeom>
        </p:spPr>
      </p:pic>
      <p:sp>
        <p:nvSpPr>
          <p:cNvPr id="17" name="Arrow: Down 16">
            <a:extLst>
              <a:ext uri="{FF2B5EF4-FFF2-40B4-BE49-F238E27FC236}">
                <a16:creationId xmlns:a16="http://schemas.microsoft.com/office/drawing/2014/main" id="{5718FADC-15CA-43DE-9B6F-06C40540A8D9}"/>
              </a:ext>
            </a:extLst>
          </p:cNvPr>
          <p:cNvSpPr/>
          <p:nvPr/>
        </p:nvSpPr>
        <p:spPr>
          <a:xfrm rot="16200000">
            <a:off x="7745779" y="4238682"/>
            <a:ext cx="484632" cy="27185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18" name="Picture 17">
            <a:extLst>
              <a:ext uri="{FF2B5EF4-FFF2-40B4-BE49-F238E27FC236}">
                <a16:creationId xmlns:a16="http://schemas.microsoft.com/office/drawing/2014/main" id="{B137C578-74DF-489C-84E5-5D06F6BD81B2}"/>
              </a:ext>
            </a:extLst>
          </p:cNvPr>
          <p:cNvPicPr>
            <a:picLocks noChangeAspect="1"/>
          </p:cNvPicPr>
          <p:nvPr/>
        </p:nvPicPr>
        <p:blipFill>
          <a:blip r:embed="rId10"/>
          <a:stretch>
            <a:fillRect/>
          </a:stretch>
        </p:blipFill>
        <p:spPr>
          <a:xfrm>
            <a:off x="6631957" y="5101586"/>
            <a:ext cx="2337312" cy="254063"/>
          </a:xfrm>
          <a:prstGeom prst="rect">
            <a:avLst/>
          </a:prstGeom>
        </p:spPr>
      </p:pic>
    </p:spTree>
    <p:extLst>
      <p:ext uri="{BB962C8B-B14F-4D97-AF65-F5344CB8AC3E}">
        <p14:creationId xmlns:p14="http://schemas.microsoft.com/office/powerpoint/2010/main" val="2975784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32024-D20F-4005-86B3-3952B1273EFA}"/>
              </a:ext>
            </a:extLst>
          </p:cNvPr>
          <p:cNvSpPr>
            <a:spLocks noGrp="1"/>
          </p:cNvSpPr>
          <p:nvPr>
            <p:ph type="title"/>
          </p:nvPr>
        </p:nvSpPr>
        <p:spPr/>
        <p:txBody>
          <a:bodyPr/>
          <a:lstStyle/>
          <a:p>
            <a:r>
              <a:rPr lang="en-US" dirty="0"/>
              <a:t>SFT(Analysis)</a:t>
            </a:r>
            <a:r>
              <a:rPr lang="fa-IR" dirty="0"/>
              <a:t> </a:t>
            </a:r>
            <a:br>
              <a:rPr lang="en-US" dirty="0"/>
            </a:br>
            <a:endParaRPr lang="fa-IR" dirty="0"/>
          </a:p>
        </p:txBody>
      </p:sp>
      <p:sp>
        <p:nvSpPr>
          <p:cNvPr id="3" name="Content Placeholder 2">
            <a:extLst>
              <a:ext uri="{FF2B5EF4-FFF2-40B4-BE49-F238E27FC236}">
                <a16:creationId xmlns:a16="http://schemas.microsoft.com/office/drawing/2014/main" id="{07156852-13B5-4689-8304-BA522DB60A7D}"/>
              </a:ext>
            </a:extLst>
          </p:cNvPr>
          <p:cNvSpPr>
            <a:spLocks noGrp="1"/>
          </p:cNvSpPr>
          <p:nvPr>
            <p:ph idx="1"/>
          </p:nvPr>
        </p:nvSpPr>
        <p:spPr/>
        <p:txBody>
          <a:bodyPr/>
          <a:lstStyle/>
          <a:p>
            <a:pPr marL="0" indent="0" algn="l" rtl="0">
              <a:buNone/>
            </a:pPr>
            <a:r>
              <a:rPr lang="en-US" b="1" dirty="0"/>
              <a:t>Quantitative analysis</a:t>
            </a:r>
          </a:p>
          <a:p>
            <a:pPr marL="0" indent="0" algn="l" rtl="0">
              <a:buNone/>
            </a:pPr>
            <a:r>
              <a:rPr lang="en-US" dirty="0"/>
              <a:t>Estimate the top event occurrence probability from the given failure rates/probabilities of basic failure events of the system.</a:t>
            </a:r>
          </a:p>
          <a:p>
            <a:pPr marL="0" indent="0" algn="l" rtl="0">
              <a:buNone/>
            </a:pPr>
            <a:r>
              <a:rPr lang="en-US" dirty="0"/>
              <a:t>In the quantification process, the basic events are usually assumed to be independent.</a:t>
            </a:r>
          </a:p>
          <a:p>
            <a:pPr marL="0" indent="0" algn="l" rtl="0">
              <a:buNone/>
            </a:pPr>
            <a:r>
              <a:rPr lang="en-US" dirty="0"/>
              <a:t>Usually, in FTA, as the top event is represented as the disjoint sum of the MCS, an approximate value of the probability of the top event can be determined by calculating the probability of each MCS and then adding them together, given that the probability of MCSs are small.</a:t>
            </a:r>
          </a:p>
          <a:p>
            <a:pPr marL="0" indent="0" algn="l" rtl="0">
              <a:buNone/>
            </a:pPr>
            <a:endParaRPr lang="en-US" b="1" dirty="0"/>
          </a:p>
        </p:txBody>
      </p:sp>
      <p:sp>
        <p:nvSpPr>
          <p:cNvPr id="4" name="Slide Number Placeholder 3">
            <a:extLst>
              <a:ext uri="{FF2B5EF4-FFF2-40B4-BE49-F238E27FC236}">
                <a16:creationId xmlns:a16="http://schemas.microsoft.com/office/drawing/2014/main" id="{CB3FB1AF-D4BA-4B3F-8AD7-47E763F239C3}"/>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4162326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32024-D20F-4005-86B3-3952B1273EFA}"/>
              </a:ext>
            </a:extLst>
          </p:cNvPr>
          <p:cNvSpPr>
            <a:spLocks noGrp="1"/>
          </p:cNvSpPr>
          <p:nvPr>
            <p:ph type="title"/>
          </p:nvPr>
        </p:nvSpPr>
        <p:spPr/>
        <p:txBody>
          <a:bodyPr/>
          <a:lstStyle/>
          <a:p>
            <a:r>
              <a:rPr lang="en-US" dirty="0"/>
              <a:t>SFT(Analysis)</a:t>
            </a:r>
            <a:r>
              <a:rPr lang="fa-IR" dirty="0"/>
              <a:t> </a:t>
            </a:r>
            <a:br>
              <a:rPr lang="en-US" dirty="0"/>
            </a:br>
            <a:endParaRPr lang="fa-IR" dirty="0"/>
          </a:p>
        </p:txBody>
      </p:sp>
      <p:pic>
        <p:nvPicPr>
          <p:cNvPr id="5" name="Content Placeholder 4">
            <a:extLst>
              <a:ext uri="{FF2B5EF4-FFF2-40B4-BE49-F238E27FC236}">
                <a16:creationId xmlns:a16="http://schemas.microsoft.com/office/drawing/2014/main" id="{3351CCAF-76FB-490D-9257-DAB82A8191D4}"/>
              </a:ext>
            </a:extLst>
          </p:cNvPr>
          <p:cNvPicPr>
            <a:picLocks noGrp="1" noChangeAspect="1"/>
          </p:cNvPicPr>
          <p:nvPr>
            <p:ph idx="1"/>
          </p:nvPr>
        </p:nvPicPr>
        <p:blipFill>
          <a:blip r:embed="rId3"/>
          <a:stretch>
            <a:fillRect/>
          </a:stretch>
        </p:blipFill>
        <p:spPr>
          <a:xfrm>
            <a:off x="1181959" y="1532163"/>
            <a:ext cx="4166513" cy="2769282"/>
          </a:xfrm>
          <a:prstGeom prst="rect">
            <a:avLst/>
          </a:prstGeom>
        </p:spPr>
      </p:pic>
      <p:sp>
        <p:nvSpPr>
          <p:cNvPr id="4" name="Slide Number Placeholder 3">
            <a:extLst>
              <a:ext uri="{FF2B5EF4-FFF2-40B4-BE49-F238E27FC236}">
                <a16:creationId xmlns:a16="http://schemas.microsoft.com/office/drawing/2014/main" id="{CB3FB1AF-D4BA-4B3F-8AD7-47E763F239C3}"/>
              </a:ext>
            </a:extLst>
          </p:cNvPr>
          <p:cNvSpPr>
            <a:spLocks noGrp="1"/>
          </p:cNvSpPr>
          <p:nvPr>
            <p:ph type="sldNum" sz="quarter" idx="12"/>
          </p:nvPr>
        </p:nvSpPr>
        <p:spPr/>
        <p:txBody>
          <a:bodyPr/>
          <a:lstStyle/>
          <a:p>
            <a:fld id="{D57F1E4F-1CFF-5643-939E-02111984F565}" type="slidenum">
              <a:rPr lang="en-US" smtClean="0"/>
              <a:t>17</a:t>
            </a:fld>
            <a:endParaRPr lang="en-US" dirty="0"/>
          </a:p>
        </p:txBody>
      </p:sp>
      <p:pic>
        <p:nvPicPr>
          <p:cNvPr id="6" name="Picture 5">
            <a:extLst>
              <a:ext uri="{FF2B5EF4-FFF2-40B4-BE49-F238E27FC236}">
                <a16:creationId xmlns:a16="http://schemas.microsoft.com/office/drawing/2014/main" id="{83FE2DC9-46A2-4274-B666-1AD2C5ED8EF3}"/>
              </a:ext>
            </a:extLst>
          </p:cNvPr>
          <p:cNvPicPr>
            <a:picLocks noChangeAspect="1"/>
          </p:cNvPicPr>
          <p:nvPr/>
        </p:nvPicPr>
        <p:blipFill>
          <a:blip r:embed="rId4"/>
          <a:stretch>
            <a:fillRect/>
          </a:stretch>
        </p:blipFill>
        <p:spPr>
          <a:xfrm>
            <a:off x="1180507" y="4285556"/>
            <a:ext cx="4167965" cy="2010485"/>
          </a:xfrm>
          <a:prstGeom prst="rect">
            <a:avLst/>
          </a:prstGeom>
        </p:spPr>
      </p:pic>
      <p:pic>
        <p:nvPicPr>
          <p:cNvPr id="9" name="Picture 8">
            <a:extLst>
              <a:ext uri="{FF2B5EF4-FFF2-40B4-BE49-F238E27FC236}">
                <a16:creationId xmlns:a16="http://schemas.microsoft.com/office/drawing/2014/main" id="{E315B8FE-7425-4795-BF59-25F14C0CAC9F}"/>
              </a:ext>
            </a:extLst>
          </p:cNvPr>
          <p:cNvPicPr>
            <a:picLocks noChangeAspect="1"/>
          </p:cNvPicPr>
          <p:nvPr/>
        </p:nvPicPr>
        <p:blipFill>
          <a:blip r:embed="rId5"/>
          <a:stretch>
            <a:fillRect/>
          </a:stretch>
        </p:blipFill>
        <p:spPr>
          <a:xfrm>
            <a:off x="5994377" y="4285556"/>
            <a:ext cx="5081113" cy="1994391"/>
          </a:xfrm>
          <a:prstGeom prst="rect">
            <a:avLst/>
          </a:prstGeom>
        </p:spPr>
      </p:pic>
      <p:pic>
        <p:nvPicPr>
          <p:cNvPr id="11" name="Picture 10">
            <a:extLst>
              <a:ext uri="{FF2B5EF4-FFF2-40B4-BE49-F238E27FC236}">
                <a16:creationId xmlns:a16="http://schemas.microsoft.com/office/drawing/2014/main" id="{4567F968-8C60-4711-B48E-C414DFD48E7E}"/>
              </a:ext>
            </a:extLst>
          </p:cNvPr>
          <p:cNvPicPr>
            <a:picLocks noChangeAspect="1"/>
          </p:cNvPicPr>
          <p:nvPr/>
        </p:nvPicPr>
        <p:blipFill>
          <a:blip r:embed="rId6"/>
          <a:stretch>
            <a:fillRect/>
          </a:stretch>
        </p:blipFill>
        <p:spPr>
          <a:xfrm>
            <a:off x="5994377" y="1532163"/>
            <a:ext cx="5081113" cy="2753393"/>
          </a:xfrm>
          <a:prstGeom prst="rect">
            <a:avLst/>
          </a:prstGeom>
        </p:spPr>
      </p:pic>
    </p:spTree>
    <p:extLst>
      <p:ext uri="{BB962C8B-B14F-4D97-AF65-F5344CB8AC3E}">
        <p14:creationId xmlns:p14="http://schemas.microsoft.com/office/powerpoint/2010/main" val="3594771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1BA49-0024-4143-85FF-3FFC850A23C3}"/>
              </a:ext>
            </a:extLst>
          </p:cNvPr>
          <p:cNvSpPr>
            <a:spLocks noGrp="1"/>
          </p:cNvSpPr>
          <p:nvPr>
            <p:ph type="title"/>
          </p:nvPr>
        </p:nvSpPr>
        <p:spPr/>
        <p:txBody>
          <a:bodyPr/>
          <a:lstStyle/>
          <a:p>
            <a:r>
              <a:rPr lang="en-US" dirty="0"/>
              <a:t>SFT(Limitations)</a:t>
            </a:r>
            <a:endParaRPr lang="fa-IR" dirty="0"/>
          </a:p>
        </p:txBody>
      </p:sp>
      <p:sp>
        <p:nvSpPr>
          <p:cNvPr id="3" name="Content Placeholder 2">
            <a:extLst>
              <a:ext uri="{FF2B5EF4-FFF2-40B4-BE49-F238E27FC236}">
                <a16:creationId xmlns:a16="http://schemas.microsoft.com/office/drawing/2014/main" id="{423FE23B-9F3F-473D-B868-53F6AC1C2E24}"/>
              </a:ext>
            </a:extLst>
          </p:cNvPr>
          <p:cNvSpPr>
            <a:spLocks noGrp="1"/>
          </p:cNvSpPr>
          <p:nvPr>
            <p:ph idx="1"/>
          </p:nvPr>
        </p:nvSpPr>
        <p:spPr/>
        <p:txBody>
          <a:bodyPr>
            <a:normAutofit/>
          </a:bodyPr>
          <a:lstStyle/>
          <a:p>
            <a:pPr algn="l" rtl="0">
              <a:buFont typeface="Arial" panose="020B0604020202020204" pitchFamily="34" charset="0"/>
              <a:buChar char="•"/>
            </a:pPr>
            <a:r>
              <a:rPr lang="en-US" dirty="0"/>
              <a:t>Modern large and complex systems often have the capability to response to failure by partial self-repair. </a:t>
            </a:r>
            <a:r>
              <a:rPr lang="en-US" u="sng" dirty="0"/>
              <a:t>Dynamic behavior of systems </a:t>
            </a:r>
            <a:r>
              <a:rPr lang="en-US" dirty="0"/>
              <a:t>lead to different dynamic failure characteristics such as </a:t>
            </a:r>
            <a:r>
              <a:rPr lang="en-US" u="sng" dirty="0"/>
              <a:t>functional dependent events </a:t>
            </a:r>
            <a:r>
              <a:rPr lang="en-US" dirty="0"/>
              <a:t>and </a:t>
            </a:r>
            <a:r>
              <a:rPr lang="en-US" u="sng" dirty="0"/>
              <a:t>priorities of failure events</a:t>
            </a:r>
            <a:r>
              <a:rPr lang="en-US" dirty="0"/>
              <a:t>. Classical combinatorial fault trees are unable to model such dynamic scenarios. </a:t>
            </a:r>
          </a:p>
          <a:p>
            <a:pPr algn="l" rtl="0">
              <a:buFont typeface="Arial" panose="020B0604020202020204" pitchFamily="34" charset="0"/>
              <a:buChar char="•"/>
            </a:pPr>
            <a:r>
              <a:rPr lang="en-US" dirty="0"/>
              <a:t>Another limitation of SFT is that its </a:t>
            </a:r>
            <a:r>
              <a:rPr lang="en-US" u="sng" dirty="0"/>
              <a:t>quantitative analysis is performed based on fixed values of failure data </a:t>
            </a:r>
            <a:r>
              <a:rPr lang="en-US" dirty="0"/>
              <a:t>of system components.</a:t>
            </a:r>
          </a:p>
          <a:p>
            <a:pPr algn="l" rtl="0">
              <a:buFont typeface="Arial" panose="020B0604020202020204" pitchFamily="34" charset="0"/>
              <a:buChar char="•"/>
            </a:pPr>
            <a:r>
              <a:rPr lang="en-US" dirty="0"/>
              <a:t>Another issue with fault tree analysis is that it is primarily a </a:t>
            </a:r>
            <a:r>
              <a:rPr lang="en-US" u="sng" dirty="0"/>
              <a:t>manual process</a:t>
            </a:r>
            <a:r>
              <a:rPr lang="en-US" dirty="0"/>
              <a:t>.</a:t>
            </a:r>
          </a:p>
          <a:p>
            <a:pPr algn="l" rtl="0">
              <a:buFont typeface="Arial" panose="020B0604020202020204" pitchFamily="34" charset="0"/>
              <a:buChar char="•"/>
            </a:pPr>
            <a:r>
              <a:rPr lang="en-US" dirty="0"/>
              <a:t>To overcome the above mentioned limitation, a new field of model-based dependability assessment (MBDA) has emerged.</a:t>
            </a:r>
            <a:endParaRPr lang="fa-IR" dirty="0"/>
          </a:p>
          <a:p>
            <a:pPr algn="l" rtl="0">
              <a:buFont typeface="Arial" panose="020B0604020202020204" pitchFamily="34" charset="0"/>
              <a:buChar char="•"/>
            </a:pPr>
            <a:endParaRPr lang="fa-IR" dirty="0"/>
          </a:p>
        </p:txBody>
      </p:sp>
      <p:sp>
        <p:nvSpPr>
          <p:cNvPr id="4" name="Slide Number Placeholder 3">
            <a:extLst>
              <a:ext uri="{FF2B5EF4-FFF2-40B4-BE49-F238E27FC236}">
                <a16:creationId xmlns:a16="http://schemas.microsoft.com/office/drawing/2014/main" id="{772565F0-4F4D-4DCC-8B61-763AE79338A7}"/>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874377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1BA49-0024-4143-85FF-3FFC850A23C3}"/>
              </a:ext>
            </a:extLst>
          </p:cNvPr>
          <p:cNvSpPr>
            <a:spLocks noGrp="1"/>
          </p:cNvSpPr>
          <p:nvPr>
            <p:ph type="title"/>
          </p:nvPr>
        </p:nvSpPr>
        <p:spPr/>
        <p:txBody>
          <a:bodyPr/>
          <a:lstStyle/>
          <a:p>
            <a:r>
              <a:rPr lang="en-US" dirty="0"/>
              <a:t>SFT(Limitations)</a:t>
            </a:r>
            <a:endParaRPr lang="fa-IR" dirty="0"/>
          </a:p>
        </p:txBody>
      </p:sp>
      <p:sp>
        <p:nvSpPr>
          <p:cNvPr id="3" name="Content Placeholder 2">
            <a:extLst>
              <a:ext uri="{FF2B5EF4-FFF2-40B4-BE49-F238E27FC236}">
                <a16:creationId xmlns:a16="http://schemas.microsoft.com/office/drawing/2014/main" id="{423FE23B-9F3F-473D-B868-53F6AC1C2E24}"/>
              </a:ext>
            </a:extLst>
          </p:cNvPr>
          <p:cNvSpPr>
            <a:spLocks noGrp="1"/>
          </p:cNvSpPr>
          <p:nvPr>
            <p:ph idx="1"/>
          </p:nvPr>
        </p:nvSpPr>
        <p:spPr/>
        <p:txBody>
          <a:bodyPr/>
          <a:lstStyle/>
          <a:p>
            <a:pPr marL="0" indent="0" algn="l" rtl="0">
              <a:buNone/>
            </a:pPr>
            <a:r>
              <a:rPr lang="en-US" dirty="0"/>
              <a:t>Performing a classical FTA on this system confirms that the system can only fail if any of the following occurs:</a:t>
            </a:r>
          </a:p>
          <a:p>
            <a:pPr algn="l" rtl="0">
              <a:buFont typeface="Arial" panose="020B0604020202020204" pitchFamily="34" charset="0"/>
              <a:buChar char="•"/>
            </a:pPr>
            <a:r>
              <a:rPr lang="en-US" dirty="0"/>
              <a:t>1. No input available to the system.</a:t>
            </a:r>
          </a:p>
          <a:p>
            <a:pPr algn="l" rtl="0">
              <a:buFont typeface="Arial" panose="020B0604020202020204" pitchFamily="34" charset="0"/>
              <a:buChar char="•"/>
            </a:pPr>
            <a:r>
              <a:rPr lang="en-US" dirty="0"/>
              <a:t> 2. A, B, and C fail.</a:t>
            </a:r>
          </a:p>
          <a:p>
            <a:pPr algn="l" rtl="0">
              <a:buFont typeface="Arial" panose="020B0604020202020204" pitchFamily="34" charset="0"/>
              <a:buChar char="•"/>
            </a:pPr>
            <a:r>
              <a:rPr lang="en-US" dirty="0"/>
              <a:t> 3. A and S1 fail. </a:t>
            </a:r>
          </a:p>
          <a:p>
            <a:pPr algn="l" rtl="0">
              <a:buFont typeface="Arial" panose="020B0604020202020204" pitchFamily="34" charset="0"/>
              <a:buChar char="•"/>
            </a:pPr>
            <a:r>
              <a:rPr lang="en-US" dirty="0"/>
              <a:t>4. A, B, and S2 fail. </a:t>
            </a:r>
          </a:p>
          <a:p>
            <a:pPr algn="l" rtl="0">
              <a:buFont typeface="Arial" panose="020B0604020202020204" pitchFamily="34" charset="0"/>
              <a:buChar char="•"/>
            </a:pPr>
            <a:r>
              <a:rPr lang="en-US" dirty="0"/>
              <a:t>5. D fails. </a:t>
            </a:r>
            <a:endParaRPr lang="fa-IR" dirty="0"/>
          </a:p>
        </p:txBody>
      </p:sp>
      <p:sp>
        <p:nvSpPr>
          <p:cNvPr id="4" name="Slide Number Placeholder 3">
            <a:extLst>
              <a:ext uri="{FF2B5EF4-FFF2-40B4-BE49-F238E27FC236}">
                <a16:creationId xmlns:a16="http://schemas.microsoft.com/office/drawing/2014/main" id="{772565F0-4F4D-4DCC-8B61-763AE79338A7}"/>
              </a:ext>
            </a:extLst>
          </p:cNvPr>
          <p:cNvSpPr>
            <a:spLocks noGrp="1"/>
          </p:cNvSpPr>
          <p:nvPr>
            <p:ph type="sldNum" sz="quarter" idx="12"/>
          </p:nvPr>
        </p:nvSpPr>
        <p:spPr/>
        <p:txBody>
          <a:bodyPr/>
          <a:lstStyle/>
          <a:p>
            <a:fld id="{D57F1E4F-1CFF-5643-939E-02111984F565}" type="slidenum">
              <a:rPr lang="en-US" smtClean="0"/>
              <a:t>19</a:t>
            </a:fld>
            <a:endParaRPr lang="en-US" dirty="0"/>
          </a:p>
        </p:txBody>
      </p:sp>
      <p:pic>
        <p:nvPicPr>
          <p:cNvPr id="6" name="Picture 5">
            <a:extLst>
              <a:ext uri="{FF2B5EF4-FFF2-40B4-BE49-F238E27FC236}">
                <a16:creationId xmlns:a16="http://schemas.microsoft.com/office/drawing/2014/main" id="{FD4858B6-486A-4C88-900F-480FD46F056C}"/>
              </a:ext>
            </a:extLst>
          </p:cNvPr>
          <p:cNvPicPr>
            <a:picLocks noChangeAspect="1"/>
          </p:cNvPicPr>
          <p:nvPr/>
        </p:nvPicPr>
        <p:blipFill>
          <a:blip r:embed="rId3"/>
          <a:stretch>
            <a:fillRect/>
          </a:stretch>
        </p:blipFill>
        <p:spPr>
          <a:xfrm>
            <a:off x="5931601" y="2277018"/>
            <a:ext cx="4704649" cy="3887421"/>
          </a:xfrm>
          <a:prstGeom prst="rect">
            <a:avLst/>
          </a:prstGeom>
        </p:spPr>
      </p:pic>
    </p:spTree>
    <p:extLst>
      <p:ext uri="{BB962C8B-B14F-4D97-AF65-F5344CB8AC3E}">
        <p14:creationId xmlns:p14="http://schemas.microsoft.com/office/powerpoint/2010/main" val="1807042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AFF5-38C6-46BB-B863-5E044D041CC8}"/>
              </a:ext>
            </a:extLst>
          </p:cNvPr>
          <p:cNvSpPr>
            <a:spLocks noGrp="1"/>
          </p:cNvSpPr>
          <p:nvPr>
            <p:ph type="title"/>
          </p:nvPr>
        </p:nvSpPr>
        <p:spPr/>
        <p:txBody>
          <a:bodyPr/>
          <a:lstStyle/>
          <a:p>
            <a:r>
              <a:rPr lang="en-US" dirty="0"/>
              <a:t>Agenda</a:t>
            </a:r>
            <a:endParaRPr lang="fa-IR" dirty="0"/>
          </a:p>
        </p:txBody>
      </p:sp>
      <p:sp>
        <p:nvSpPr>
          <p:cNvPr id="3" name="Content Placeholder 2">
            <a:extLst>
              <a:ext uri="{FF2B5EF4-FFF2-40B4-BE49-F238E27FC236}">
                <a16:creationId xmlns:a16="http://schemas.microsoft.com/office/drawing/2014/main" id="{7EE1E0A5-0A70-41D2-BE46-0A719DF01734}"/>
              </a:ext>
            </a:extLst>
          </p:cNvPr>
          <p:cNvSpPr>
            <a:spLocks noGrp="1"/>
          </p:cNvSpPr>
          <p:nvPr>
            <p:ph idx="1"/>
          </p:nvPr>
        </p:nvSpPr>
        <p:spPr/>
        <p:txBody>
          <a:bodyPr/>
          <a:lstStyle/>
          <a:p>
            <a:pPr algn="l" rtl="0">
              <a:buFont typeface="Arial" panose="020B0604020202020204" pitchFamily="34" charset="0"/>
              <a:buChar char="•"/>
            </a:pPr>
            <a:r>
              <a:rPr lang="en-US" dirty="0"/>
              <a:t>Introduction </a:t>
            </a:r>
          </a:p>
          <a:p>
            <a:pPr algn="l" rtl="0">
              <a:buFont typeface="Arial" panose="020B0604020202020204" pitchFamily="34" charset="0"/>
              <a:buChar char="•"/>
            </a:pPr>
            <a:r>
              <a:rPr lang="en-US" dirty="0"/>
              <a:t>History</a:t>
            </a:r>
          </a:p>
          <a:p>
            <a:pPr algn="l" rtl="0">
              <a:buFont typeface="Arial" panose="020B0604020202020204" pitchFamily="34" charset="0"/>
              <a:buChar char="•"/>
            </a:pPr>
            <a:r>
              <a:rPr lang="en-US" dirty="0"/>
              <a:t>Standard fault tree</a:t>
            </a:r>
          </a:p>
          <a:p>
            <a:pPr algn="l" rtl="0">
              <a:buFont typeface="Arial" panose="020B0604020202020204" pitchFamily="34" charset="0"/>
              <a:buChar char="•"/>
            </a:pPr>
            <a:r>
              <a:rPr lang="en-US" dirty="0"/>
              <a:t>Extensions</a:t>
            </a:r>
          </a:p>
          <a:p>
            <a:pPr algn="l" rtl="0">
              <a:buFont typeface="Arial" panose="020B0604020202020204" pitchFamily="34" charset="0"/>
              <a:buChar char="•"/>
            </a:pPr>
            <a:r>
              <a:rPr lang="en-US" dirty="0"/>
              <a:t>Model based dependability analysis</a:t>
            </a:r>
          </a:p>
          <a:p>
            <a:pPr algn="l" rtl="0">
              <a:buFont typeface="Arial" panose="020B0604020202020204" pitchFamily="34" charset="0"/>
              <a:buChar char="•"/>
            </a:pPr>
            <a:r>
              <a:rPr lang="en-US" dirty="0"/>
              <a:t>Conclusion </a:t>
            </a:r>
            <a:endParaRPr lang="fa-IR" dirty="0"/>
          </a:p>
        </p:txBody>
      </p:sp>
      <p:sp>
        <p:nvSpPr>
          <p:cNvPr id="4" name="Slide Number Placeholder 3">
            <a:extLst>
              <a:ext uri="{FF2B5EF4-FFF2-40B4-BE49-F238E27FC236}">
                <a16:creationId xmlns:a16="http://schemas.microsoft.com/office/drawing/2014/main" id="{C0DA4C3B-A506-47F3-B884-E75228BE2A8F}"/>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737749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AFF5-38C6-46BB-B863-5E044D041CC8}"/>
              </a:ext>
            </a:extLst>
          </p:cNvPr>
          <p:cNvSpPr>
            <a:spLocks noGrp="1"/>
          </p:cNvSpPr>
          <p:nvPr>
            <p:ph type="title"/>
          </p:nvPr>
        </p:nvSpPr>
        <p:spPr/>
        <p:txBody>
          <a:bodyPr/>
          <a:lstStyle/>
          <a:p>
            <a:r>
              <a:rPr lang="en-US" dirty="0"/>
              <a:t>Agenda</a:t>
            </a:r>
            <a:endParaRPr lang="fa-IR" dirty="0"/>
          </a:p>
        </p:txBody>
      </p:sp>
      <p:sp>
        <p:nvSpPr>
          <p:cNvPr id="3" name="Content Placeholder 2">
            <a:extLst>
              <a:ext uri="{FF2B5EF4-FFF2-40B4-BE49-F238E27FC236}">
                <a16:creationId xmlns:a16="http://schemas.microsoft.com/office/drawing/2014/main" id="{7EE1E0A5-0A70-41D2-BE46-0A719DF01734}"/>
              </a:ext>
            </a:extLst>
          </p:cNvPr>
          <p:cNvSpPr>
            <a:spLocks noGrp="1"/>
          </p:cNvSpPr>
          <p:nvPr>
            <p:ph idx="1"/>
          </p:nvPr>
        </p:nvSpPr>
        <p:spPr/>
        <p:txBody>
          <a:bodyPr>
            <a:normAutofit fontScale="92500" lnSpcReduction="10000"/>
          </a:bodyPr>
          <a:lstStyle/>
          <a:p>
            <a:pPr algn="l" rtl="0">
              <a:buFont typeface="Arial" panose="020B0604020202020204" pitchFamily="34" charset="0"/>
              <a:buChar char="•"/>
            </a:pPr>
            <a:r>
              <a:rPr lang="en-US" dirty="0">
                <a:solidFill>
                  <a:schemeClr val="tx1">
                    <a:lumMod val="50000"/>
                  </a:schemeClr>
                </a:solidFill>
              </a:rPr>
              <a:t>Introduction </a:t>
            </a:r>
            <a:endParaRPr lang="en-US" b="1" dirty="0">
              <a:solidFill>
                <a:schemeClr val="tx1">
                  <a:lumMod val="50000"/>
                </a:schemeClr>
              </a:solidFill>
            </a:endParaRPr>
          </a:p>
          <a:p>
            <a:pPr algn="l" rtl="0">
              <a:buFont typeface="Arial" panose="020B0604020202020204" pitchFamily="34" charset="0"/>
              <a:buChar char="•"/>
            </a:pPr>
            <a:r>
              <a:rPr lang="en-US" dirty="0">
                <a:solidFill>
                  <a:schemeClr val="tx1">
                    <a:lumMod val="50000"/>
                  </a:schemeClr>
                </a:solidFill>
              </a:rPr>
              <a:t>History</a:t>
            </a:r>
          </a:p>
          <a:p>
            <a:pPr algn="l" rtl="0">
              <a:buFont typeface="Arial" panose="020B0604020202020204" pitchFamily="34" charset="0"/>
              <a:buChar char="•"/>
            </a:pPr>
            <a:r>
              <a:rPr lang="en-US" dirty="0">
                <a:solidFill>
                  <a:schemeClr val="tx1">
                    <a:lumMod val="50000"/>
                  </a:schemeClr>
                </a:solidFill>
              </a:rPr>
              <a:t>Standard fault tree(SFT)</a:t>
            </a:r>
          </a:p>
          <a:p>
            <a:pPr algn="l" rtl="0">
              <a:buFont typeface="Arial" panose="020B0604020202020204" pitchFamily="34" charset="0"/>
              <a:buChar char="•"/>
            </a:pPr>
            <a:r>
              <a:rPr lang="en-US" dirty="0"/>
              <a:t>Extensions</a:t>
            </a:r>
          </a:p>
          <a:p>
            <a:pPr lvl="1" algn="l" rtl="0">
              <a:buFont typeface="Arial" panose="020B0604020202020204" pitchFamily="34" charset="0"/>
              <a:buChar char="•"/>
            </a:pPr>
            <a:r>
              <a:rPr lang="en-US" dirty="0"/>
              <a:t>Component fault trees </a:t>
            </a:r>
          </a:p>
          <a:p>
            <a:pPr lvl="1" algn="l" rtl="0">
              <a:buFont typeface="Arial" panose="020B0604020202020204" pitchFamily="34" charset="0"/>
              <a:buChar char="•"/>
            </a:pPr>
            <a:r>
              <a:rPr lang="en-US" dirty="0"/>
              <a:t>Dynamic fault trees </a:t>
            </a:r>
          </a:p>
          <a:p>
            <a:pPr lvl="1" algn="l" rtl="0">
              <a:buFont typeface="Arial" panose="020B0604020202020204" pitchFamily="34" charset="0"/>
              <a:buChar char="•"/>
            </a:pPr>
            <a:r>
              <a:rPr lang="en-US" dirty="0"/>
              <a:t>Pandora temporal fault trees </a:t>
            </a:r>
          </a:p>
          <a:p>
            <a:pPr lvl="1" algn="l" rtl="0">
              <a:buFont typeface="Arial" panose="020B0604020202020204" pitchFamily="34" charset="0"/>
              <a:buChar char="•"/>
            </a:pPr>
            <a:r>
              <a:rPr lang="en-US" dirty="0"/>
              <a:t>State event fault trees </a:t>
            </a:r>
          </a:p>
          <a:p>
            <a:pPr lvl="1" algn="l" rtl="0">
              <a:buFont typeface="Arial" panose="020B0604020202020204" pitchFamily="34" charset="0"/>
              <a:buChar char="•"/>
            </a:pPr>
            <a:r>
              <a:rPr lang="en-US" dirty="0"/>
              <a:t>Fuzzy fault trees </a:t>
            </a:r>
          </a:p>
          <a:p>
            <a:pPr algn="l" rtl="0">
              <a:buFont typeface="Arial" panose="020B0604020202020204" pitchFamily="34" charset="0"/>
              <a:buChar char="•"/>
            </a:pPr>
            <a:r>
              <a:rPr lang="en-US" dirty="0">
                <a:solidFill>
                  <a:schemeClr val="tx1">
                    <a:lumMod val="50000"/>
                  </a:schemeClr>
                </a:solidFill>
              </a:rPr>
              <a:t>Application of FTA in MBDA </a:t>
            </a:r>
          </a:p>
          <a:p>
            <a:pPr algn="l" rtl="0">
              <a:buFont typeface="Arial" panose="020B0604020202020204" pitchFamily="34" charset="0"/>
              <a:buChar char="•"/>
            </a:pPr>
            <a:r>
              <a:rPr lang="en-US" dirty="0">
                <a:solidFill>
                  <a:schemeClr val="tx1">
                    <a:lumMod val="50000"/>
                  </a:schemeClr>
                </a:solidFill>
              </a:rPr>
              <a:t>Conclusion </a:t>
            </a:r>
            <a:endParaRPr lang="fa-IR" dirty="0">
              <a:solidFill>
                <a:schemeClr val="tx1">
                  <a:lumMod val="50000"/>
                </a:schemeClr>
              </a:solidFill>
            </a:endParaRPr>
          </a:p>
        </p:txBody>
      </p:sp>
      <p:sp>
        <p:nvSpPr>
          <p:cNvPr id="4" name="Slide Number Placeholder 3">
            <a:extLst>
              <a:ext uri="{FF2B5EF4-FFF2-40B4-BE49-F238E27FC236}">
                <a16:creationId xmlns:a16="http://schemas.microsoft.com/office/drawing/2014/main" id="{C0DA4C3B-A506-47F3-B884-E75228BE2A8F}"/>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698662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24E7-E7AA-426C-B4A8-4D7EB18C0FDD}"/>
              </a:ext>
            </a:extLst>
          </p:cNvPr>
          <p:cNvSpPr>
            <a:spLocks noGrp="1"/>
          </p:cNvSpPr>
          <p:nvPr>
            <p:ph type="title"/>
          </p:nvPr>
        </p:nvSpPr>
        <p:spPr/>
        <p:txBody>
          <a:bodyPr/>
          <a:lstStyle/>
          <a:p>
            <a:r>
              <a:rPr lang="en-US" dirty="0"/>
              <a:t>Component fault trees </a:t>
            </a:r>
            <a:endParaRPr lang="fa-IR" dirty="0"/>
          </a:p>
        </p:txBody>
      </p:sp>
      <p:sp>
        <p:nvSpPr>
          <p:cNvPr id="3" name="Content Placeholder 2">
            <a:extLst>
              <a:ext uri="{FF2B5EF4-FFF2-40B4-BE49-F238E27FC236}">
                <a16:creationId xmlns:a16="http://schemas.microsoft.com/office/drawing/2014/main" id="{A49B848B-C849-4BF1-B94C-42EE1868727E}"/>
              </a:ext>
            </a:extLst>
          </p:cNvPr>
          <p:cNvSpPr>
            <a:spLocks noGrp="1"/>
          </p:cNvSpPr>
          <p:nvPr>
            <p:ph idx="1"/>
          </p:nvPr>
        </p:nvSpPr>
        <p:spPr/>
        <p:txBody>
          <a:bodyPr>
            <a:normAutofit/>
          </a:bodyPr>
          <a:lstStyle/>
          <a:p>
            <a:pPr marL="0" indent="0" algn="l" rtl="0">
              <a:buNone/>
            </a:pPr>
            <a:r>
              <a:rPr lang="en-US" dirty="0"/>
              <a:t>Component Fault Tree (CFT) is a modular version of the fault tree approach that extends classical fault trees by using real components in the tree structure. </a:t>
            </a:r>
          </a:p>
          <a:p>
            <a:pPr algn="l" rtl="0">
              <a:buFont typeface="Arial" panose="020B0604020202020204" pitchFamily="34" charset="0"/>
              <a:buChar char="•"/>
            </a:pPr>
            <a:r>
              <a:rPr lang="en-US" dirty="0"/>
              <a:t>Like SFTs, CFTs use Boolean gates such as “AND” and “OR” gates </a:t>
            </a:r>
          </a:p>
          <a:p>
            <a:pPr algn="l" rtl="0">
              <a:buFont typeface="Arial" panose="020B0604020202020204" pitchFamily="34" charset="0"/>
              <a:buChar char="•"/>
            </a:pPr>
            <a:r>
              <a:rPr lang="en-US" dirty="0"/>
              <a:t>CFTs utilize input output failure ports and internal failure events.</a:t>
            </a:r>
          </a:p>
          <a:p>
            <a:pPr algn="l" rtl="0">
              <a:buFont typeface="Arial" panose="020B0604020202020204" pitchFamily="34" charset="0"/>
              <a:buChar char="•"/>
            </a:pPr>
            <a:r>
              <a:rPr lang="en-US" dirty="0"/>
              <a:t>CFTs differ from SFTs in that they allow multiple top events to be defined.</a:t>
            </a:r>
          </a:p>
          <a:p>
            <a:pPr algn="l" rtl="0">
              <a:buFont typeface="Arial" panose="020B0604020202020204" pitchFamily="34" charset="0"/>
              <a:buChar char="•"/>
            </a:pPr>
            <a:r>
              <a:rPr lang="en-US" dirty="0"/>
              <a:t>The main advantage of using CFTs over SFTs is its hierarchical decomposition of systems to manage the complexity of modern systems.  </a:t>
            </a:r>
            <a:endParaRPr lang="fa-IR" dirty="0"/>
          </a:p>
        </p:txBody>
      </p:sp>
      <p:sp>
        <p:nvSpPr>
          <p:cNvPr id="4" name="Slide Number Placeholder 3">
            <a:extLst>
              <a:ext uri="{FF2B5EF4-FFF2-40B4-BE49-F238E27FC236}">
                <a16:creationId xmlns:a16="http://schemas.microsoft.com/office/drawing/2014/main" id="{9DC31FAA-1F50-48EA-87D3-E01F363A6C8D}"/>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494990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24E7-E7AA-426C-B4A8-4D7EB18C0FDD}"/>
              </a:ext>
            </a:extLst>
          </p:cNvPr>
          <p:cNvSpPr>
            <a:spLocks noGrp="1"/>
          </p:cNvSpPr>
          <p:nvPr>
            <p:ph type="title"/>
          </p:nvPr>
        </p:nvSpPr>
        <p:spPr/>
        <p:txBody>
          <a:bodyPr/>
          <a:lstStyle/>
          <a:p>
            <a:r>
              <a:rPr lang="en-US" dirty="0"/>
              <a:t>Component fault trees </a:t>
            </a:r>
            <a:endParaRPr lang="fa-IR" dirty="0"/>
          </a:p>
        </p:txBody>
      </p:sp>
      <p:pic>
        <p:nvPicPr>
          <p:cNvPr id="5" name="Content Placeholder 4">
            <a:extLst>
              <a:ext uri="{FF2B5EF4-FFF2-40B4-BE49-F238E27FC236}">
                <a16:creationId xmlns:a16="http://schemas.microsoft.com/office/drawing/2014/main" id="{4AF0FE06-DEF0-48BC-BB36-BB1F3F1DCFCD}"/>
              </a:ext>
            </a:extLst>
          </p:cNvPr>
          <p:cNvPicPr>
            <a:picLocks noGrp="1" noChangeAspect="1"/>
          </p:cNvPicPr>
          <p:nvPr>
            <p:ph idx="1"/>
          </p:nvPr>
        </p:nvPicPr>
        <p:blipFill rotWithShape="1">
          <a:blip r:embed="rId3"/>
          <a:srcRect t="1" r="811" b="2004"/>
          <a:stretch/>
        </p:blipFill>
        <p:spPr>
          <a:xfrm>
            <a:off x="3899894" y="1821500"/>
            <a:ext cx="4392211" cy="4360994"/>
          </a:xfrm>
          <a:prstGeom prst="rect">
            <a:avLst/>
          </a:prstGeom>
        </p:spPr>
      </p:pic>
      <p:sp>
        <p:nvSpPr>
          <p:cNvPr id="4" name="Slide Number Placeholder 3">
            <a:extLst>
              <a:ext uri="{FF2B5EF4-FFF2-40B4-BE49-F238E27FC236}">
                <a16:creationId xmlns:a16="http://schemas.microsoft.com/office/drawing/2014/main" id="{9DC31FAA-1F50-48EA-87D3-E01F363A6C8D}"/>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1545193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24E7-E7AA-426C-B4A8-4D7EB18C0FDD}"/>
              </a:ext>
            </a:extLst>
          </p:cNvPr>
          <p:cNvSpPr>
            <a:spLocks noGrp="1"/>
          </p:cNvSpPr>
          <p:nvPr>
            <p:ph type="title"/>
          </p:nvPr>
        </p:nvSpPr>
        <p:spPr/>
        <p:txBody>
          <a:bodyPr/>
          <a:lstStyle/>
          <a:p>
            <a:r>
              <a:rPr lang="en-US" dirty="0"/>
              <a:t>Dynamic fault trees</a:t>
            </a:r>
            <a:endParaRPr lang="fa-IR" dirty="0"/>
          </a:p>
        </p:txBody>
      </p:sp>
      <p:sp>
        <p:nvSpPr>
          <p:cNvPr id="3" name="Content Placeholder 2">
            <a:extLst>
              <a:ext uri="{FF2B5EF4-FFF2-40B4-BE49-F238E27FC236}">
                <a16:creationId xmlns:a16="http://schemas.microsoft.com/office/drawing/2014/main" id="{A49B848B-C849-4BF1-B94C-42EE1868727E}"/>
              </a:ext>
            </a:extLst>
          </p:cNvPr>
          <p:cNvSpPr>
            <a:spLocks noGrp="1"/>
          </p:cNvSpPr>
          <p:nvPr>
            <p:ph idx="1"/>
          </p:nvPr>
        </p:nvSpPr>
        <p:spPr/>
        <p:txBody>
          <a:bodyPr/>
          <a:lstStyle/>
          <a:p>
            <a:pPr marL="0" indent="0" algn="l" rtl="0">
              <a:buNone/>
            </a:pPr>
            <a:r>
              <a:rPr lang="en-US" dirty="0"/>
              <a:t>Dynamic Fault Trees (DFTs) ( Dugan et al., 1992 ) are the most prominent dynamic extension of SFTs that enable a fault tree to capture sequence dependent dynamic behavior. </a:t>
            </a:r>
          </a:p>
          <a:p>
            <a:pPr algn="l" rtl="0">
              <a:buFont typeface="Arial" panose="020B0604020202020204" pitchFamily="34" charset="0"/>
              <a:buChar char="•"/>
            </a:pPr>
            <a:r>
              <a:rPr lang="en-US" dirty="0"/>
              <a:t>Two special gates represent temporal behavior of the systems. </a:t>
            </a:r>
          </a:p>
          <a:p>
            <a:pPr lvl="1" algn="l" rtl="0">
              <a:buFont typeface="Arial" panose="020B0604020202020204" pitchFamily="34" charset="0"/>
              <a:buChar char="•"/>
            </a:pPr>
            <a:r>
              <a:rPr lang="en-US" dirty="0"/>
              <a:t>Functional Dependency (FDEP) gate </a:t>
            </a:r>
          </a:p>
          <a:p>
            <a:pPr lvl="1" algn="l" rtl="0">
              <a:buFont typeface="Arial" panose="020B0604020202020204" pitchFamily="34" charset="0"/>
              <a:buChar char="•"/>
            </a:pPr>
            <a:r>
              <a:rPr lang="en-US" dirty="0"/>
              <a:t>SPARE gate </a:t>
            </a:r>
          </a:p>
          <a:p>
            <a:pPr algn="l" rtl="0">
              <a:buFont typeface="Arial" panose="020B0604020202020204" pitchFamily="34" charset="0"/>
              <a:buChar char="•"/>
            </a:pPr>
            <a:r>
              <a:rPr lang="en-US" dirty="0"/>
              <a:t>DFTs also use two other gates to model sequences of events </a:t>
            </a:r>
          </a:p>
          <a:p>
            <a:pPr lvl="1" algn="l" rtl="0">
              <a:buFont typeface="Arial" panose="020B0604020202020204" pitchFamily="34" charset="0"/>
              <a:buChar char="•"/>
            </a:pPr>
            <a:r>
              <a:rPr lang="en-US" dirty="0"/>
              <a:t>Priority-AND (PAND) gate </a:t>
            </a:r>
          </a:p>
          <a:p>
            <a:pPr lvl="1" algn="l" rtl="0">
              <a:buFont typeface="Arial" panose="020B0604020202020204" pitchFamily="34" charset="0"/>
              <a:buChar char="•"/>
            </a:pPr>
            <a:r>
              <a:rPr lang="en-US" dirty="0"/>
              <a:t>Sequence-Enforcing gate (SEQ) </a:t>
            </a:r>
          </a:p>
        </p:txBody>
      </p:sp>
      <p:sp>
        <p:nvSpPr>
          <p:cNvPr id="4" name="Slide Number Placeholder 3">
            <a:extLst>
              <a:ext uri="{FF2B5EF4-FFF2-40B4-BE49-F238E27FC236}">
                <a16:creationId xmlns:a16="http://schemas.microsoft.com/office/drawing/2014/main" id="{9DC31FAA-1F50-48EA-87D3-E01F363A6C8D}"/>
              </a:ext>
            </a:extLst>
          </p:cNvPr>
          <p:cNvSpPr>
            <a:spLocks noGrp="1"/>
          </p:cNvSpPr>
          <p:nvPr>
            <p:ph type="sldNum" sz="quarter" idx="12"/>
          </p:nvPr>
        </p:nvSpPr>
        <p:spPr/>
        <p:txBody>
          <a:bodyPr/>
          <a:lstStyle/>
          <a:p>
            <a:fld id="{D57F1E4F-1CFF-5643-939E-02111984F565}" type="slidenum">
              <a:rPr lang="en-US" smtClean="0"/>
              <a:t>23</a:t>
            </a:fld>
            <a:endParaRPr lang="en-US" dirty="0"/>
          </a:p>
        </p:txBody>
      </p:sp>
      <p:pic>
        <p:nvPicPr>
          <p:cNvPr id="5" name="Picture 4">
            <a:extLst>
              <a:ext uri="{FF2B5EF4-FFF2-40B4-BE49-F238E27FC236}">
                <a16:creationId xmlns:a16="http://schemas.microsoft.com/office/drawing/2014/main" id="{A9B628D4-3CE1-4C2E-8DE7-4DC2E775DC83}"/>
              </a:ext>
            </a:extLst>
          </p:cNvPr>
          <p:cNvPicPr>
            <a:picLocks noChangeAspect="1"/>
          </p:cNvPicPr>
          <p:nvPr/>
        </p:nvPicPr>
        <p:blipFill>
          <a:blip r:embed="rId2"/>
          <a:stretch>
            <a:fillRect/>
          </a:stretch>
        </p:blipFill>
        <p:spPr>
          <a:xfrm>
            <a:off x="8477746" y="3857414"/>
            <a:ext cx="1422712" cy="1016250"/>
          </a:xfrm>
          <a:prstGeom prst="rect">
            <a:avLst/>
          </a:prstGeom>
        </p:spPr>
      </p:pic>
    </p:spTree>
    <p:extLst>
      <p:ext uri="{BB962C8B-B14F-4D97-AF65-F5344CB8AC3E}">
        <p14:creationId xmlns:p14="http://schemas.microsoft.com/office/powerpoint/2010/main" val="3821983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24E7-E7AA-426C-B4A8-4D7EB18C0FDD}"/>
              </a:ext>
            </a:extLst>
          </p:cNvPr>
          <p:cNvSpPr>
            <a:spLocks noGrp="1"/>
          </p:cNvSpPr>
          <p:nvPr>
            <p:ph type="title"/>
          </p:nvPr>
        </p:nvSpPr>
        <p:spPr/>
        <p:txBody>
          <a:bodyPr/>
          <a:lstStyle/>
          <a:p>
            <a:r>
              <a:rPr lang="en-US" dirty="0"/>
              <a:t>Dynamic fault trees</a:t>
            </a:r>
            <a:endParaRPr lang="fa-IR" dirty="0"/>
          </a:p>
        </p:txBody>
      </p:sp>
      <p:sp>
        <p:nvSpPr>
          <p:cNvPr id="3" name="Content Placeholder 2">
            <a:extLst>
              <a:ext uri="{FF2B5EF4-FFF2-40B4-BE49-F238E27FC236}">
                <a16:creationId xmlns:a16="http://schemas.microsoft.com/office/drawing/2014/main" id="{A49B848B-C849-4BF1-B94C-42EE1868727E}"/>
              </a:ext>
            </a:extLst>
          </p:cNvPr>
          <p:cNvSpPr>
            <a:spLocks noGrp="1"/>
          </p:cNvSpPr>
          <p:nvPr>
            <p:ph idx="1"/>
          </p:nvPr>
        </p:nvSpPr>
        <p:spPr/>
        <p:txBody>
          <a:bodyPr>
            <a:normAutofit/>
          </a:bodyPr>
          <a:lstStyle/>
          <a:p>
            <a:pPr algn="l" rtl="0">
              <a:buFont typeface="Arial" panose="020B0604020202020204" pitchFamily="34" charset="0"/>
              <a:buChar char="•"/>
            </a:pPr>
            <a:r>
              <a:rPr lang="en-US" dirty="0"/>
              <a:t>The FDEP gate helps to design a scenario</a:t>
            </a:r>
            <a:br>
              <a:rPr lang="en-US" dirty="0"/>
            </a:br>
            <a:r>
              <a:rPr lang="en-US" dirty="0"/>
              <a:t>when the operations of some components</a:t>
            </a:r>
            <a:br>
              <a:rPr lang="en-US" dirty="0"/>
            </a:br>
            <a:r>
              <a:rPr lang="en-US" dirty="0"/>
              <a:t>of a system are dependent </a:t>
            </a:r>
            <a:br>
              <a:rPr lang="en-US" dirty="0"/>
            </a:br>
            <a:r>
              <a:rPr lang="en-US" dirty="0"/>
              <a:t>on the operation of another component </a:t>
            </a:r>
            <a:br>
              <a:rPr lang="en-US" dirty="0"/>
            </a:br>
            <a:r>
              <a:rPr lang="en-US" dirty="0"/>
              <a:t>of the system. </a:t>
            </a:r>
          </a:p>
          <a:p>
            <a:pPr algn="l" rtl="0">
              <a:buFont typeface="Arial" panose="020B0604020202020204" pitchFamily="34" charset="0"/>
              <a:buChar char="•"/>
            </a:pPr>
            <a:r>
              <a:rPr lang="en-US" dirty="0"/>
              <a:t>All the inputs to the SPARE gate are</a:t>
            </a:r>
            <a:br>
              <a:rPr lang="en-US" dirty="0"/>
            </a:br>
            <a:r>
              <a:rPr lang="en-US" dirty="0"/>
              <a:t> basic events, one of them acts as a primary</a:t>
            </a:r>
            <a:br>
              <a:rPr lang="en-US" dirty="0"/>
            </a:br>
            <a:r>
              <a:rPr lang="en-US" dirty="0"/>
              <a:t>(left most input) and the others are the spare</a:t>
            </a:r>
            <a:br>
              <a:rPr lang="en-US" dirty="0"/>
            </a:br>
            <a:r>
              <a:rPr lang="en-US" dirty="0"/>
              <a:t> components.</a:t>
            </a:r>
          </a:p>
          <a:p>
            <a:pPr algn="l" rtl="0">
              <a:buFont typeface="Arial" panose="020B0604020202020204" pitchFamily="34" charset="0"/>
              <a:buChar char="•"/>
            </a:pPr>
            <a:endParaRPr lang="fa-IR" dirty="0"/>
          </a:p>
        </p:txBody>
      </p:sp>
      <p:sp>
        <p:nvSpPr>
          <p:cNvPr id="4" name="Slide Number Placeholder 3">
            <a:extLst>
              <a:ext uri="{FF2B5EF4-FFF2-40B4-BE49-F238E27FC236}">
                <a16:creationId xmlns:a16="http://schemas.microsoft.com/office/drawing/2014/main" id="{9DC31FAA-1F50-48EA-87D3-E01F363A6C8D}"/>
              </a:ext>
            </a:extLst>
          </p:cNvPr>
          <p:cNvSpPr>
            <a:spLocks noGrp="1"/>
          </p:cNvSpPr>
          <p:nvPr>
            <p:ph type="sldNum" sz="quarter" idx="12"/>
          </p:nvPr>
        </p:nvSpPr>
        <p:spPr/>
        <p:txBody>
          <a:bodyPr/>
          <a:lstStyle/>
          <a:p>
            <a:fld id="{D57F1E4F-1CFF-5643-939E-02111984F565}" type="slidenum">
              <a:rPr lang="en-US" smtClean="0"/>
              <a:t>24</a:t>
            </a:fld>
            <a:endParaRPr lang="en-US" dirty="0"/>
          </a:p>
        </p:txBody>
      </p:sp>
      <p:pic>
        <p:nvPicPr>
          <p:cNvPr id="5" name="Picture 4">
            <a:extLst>
              <a:ext uri="{FF2B5EF4-FFF2-40B4-BE49-F238E27FC236}">
                <a16:creationId xmlns:a16="http://schemas.microsoft.com/office/drawing/2014/main" id="{0A912438-AF6E-41DD-916F-8C4E3A3A3A74}"/>
              </a:ext>
            </a:extLst>
          </p:cNvPr>
          <p:cNvPicPr>
            <a:picLocks noChangeAspect="1"/>
          </p:cNvPicPr>
          <p:nvPr/>
        </p:nvPicPr>
        <p:blipFill>
          <a:blip r:embed="rId3"/>
          <a:stretch>
            <a:fillRect/>
          </a:stretch>
        </p:blipFill>
        <p:spPr>
          <a:xfrm>
            <a:off x="7138642" y="1250691"/>
            <a:ext cx="2911211" cy="2448936"/>
          </a:xfrm>
          <a:prstGeom prst="rect">
            <a:avLst/>
          </a:prstGeom>
        </p:spPr>
      </p:pic>
      <p:pic>
        <p:nvPicPr>
          <p:cNvPr id="7" name="Picture 6">
            <a:extLst>
              <a:ext uri="{FF2B5EF4-FFF2-40B4-BE49-F238E27FC236}">
                <a16:creationId xmlns:a16="http://schemas.microsoft.com/office/drawing/2014/main" id="{CAFE7723-4B2F-42F2-B8D2-FFBD3FA268A4}"/>
              </a:ext>
            </a:extLst>
          </p:cNvPr>
          <p:cNvPicPr>
            <a:picLocks noChangeAspect="1"/>
          </p:cNvPicPr>
          <p:nvPr/>
        </p:nvPicPr>
        <p:blipFill rotWithShape="1">
          <a:blip r:embed="rId4"/>
          <a:srcRect t="16898"/>
          <a:stretch/>
        </p:blipFill>
        <p:spPr>
          <a:xfrm>
            <a:off x="7125939" y="3899297"/>
            <a:ext cx="2936616" cy="2448937"/>
          </a:xfrm>
          <a:prstGeom prst="rect">
            <a:avLst/>
          </a:prstGeom>
        </p:spPr>
      </p:pic>
    </p:spTree>
    <p:extLst>
      <p:ext uri="{BB962C8B-B14F-4D97-AF65-F5344CB8AC3E}">
        <p14:creationId xmlns:p14="http://schemas.microsoft.com/office/powerpoint/2010/main" val="172534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24E7-E7AA-426C-B4A8-4D7EB18C0FDD}"/>
              </a:ext>
            </a:extLst>
          </p:cNvPr>
          <p:cNvSpPr>
            <a:spLocks noGrp="1"/>
          </p:cNvSpPr>
          <p:nvPr>
            <p:ph type="title"/>
          </p:nvPr>
        </p:nvSpPr>
        <p:spPr>
          <a:xfrm>
            <a:off x="646111" y="421187"/>
            <a:ext cx="9404723" cy="1400530"/>
          </a:xfrm>
        </p:spPr>
        <p:txBody>
          <a:bodyPr/>
          <a:lstStyle/>
          <a:p>
            <a:r>
              <a:rPr lang="en-US" dirty="0"/>
              <a:t>Pandora temporal fault trees </a:t>
            </a:r>
            <a:endParaRPr lang="fa-IR" dirty="0"/>
          </a:p>
        </p:txBody>
      </p:sp>
      <p:sp>
        <p:nvSpPr>
          <p:cNvPr id="3" name="Content Placeholder 2">
            <a:extLst>
              <a:ext uri="{FF2B5EF4-FFF2-40B4-BE49-F238E27FC236}">
                <a16:creationId xmlns:a16="http://schemas.microsoft.com/office/drawing/2014/main" id="{A49B848B-C849-4BF1-B94C-42EE1868727E}"/>
              </a:ext>
            </a:extLst>
          </p:cNvPr>
          <p:cNvSpPr>
            <a:spLocks noGrp="1"/>
          </p:cNvSpPr>
          <p:nvPr>
            <p:ph idx="1"/>
          </p:nvPr>
        </p:nvSpPr>
        <p:spPr/>
        <p:txBody>
          <a:bodyPr/>
          <a:lstStyle/>
          <a:p>
            <a:pPr marL="0" indent="0" algn="l" rtl="0">
              <a:buNone/>
            </a:pPr>
            <a:r>
              <a:rPr lang="en-US" dirty="0"/>
              <a:t>Pandora is an extension of classical fault trees, which makes conventional fault trees capable of dynamic analysis.</a:t>
            </a:r>
          </a:p>
          <a:p>
            <a:pPr algn="l" rtl="0">
              <a:buFont typeface="Arial" panose="020B0604020202020204" pitchFamily="34" charset="0"/>
              <a:buChar char="•"/>
            </a:pPr>
            <a:r>
              <a:rPr lang="en-US" dirty="0"/>
              <a:t>Three possible temporal relationships between two events X and Y:</a:t>
            </a:r>
          </a:p>
          <a:p>
            <a:pPr lvl="1" algn="l" rtl="0">
              <a:buFont typeface="Arial" panose="020B0604020202020204" pitchFamily="34" charset="0"/>
              <a:buChar char="•"/>
            </a:pPr>
            <a:r>
              <a:rPr lang="en-US" i="1" dirty="0"/>
              <a:t>Before : </a:t>
            </a:r>
            <a:r>
              <a:rPr lang="en-US" dirty="0"/>
              <a:t>X occurs first, Y occurs second</a:t>
            </a:r>
          </a:p>
          <a:p>
            <a:pPr lvl="1" algn="l" rtl="0">
              <a:buFont typeface="Arial" panose="020B0604020202020204" pitchFamily="34" charset="0"/>
              <a:buChar char="•"/>
            </a:pPr>
            <a:r>
              <a:rPr lang="en-US" i="1" dirty="0"/>
              <a:t>After : </a:t>
            </a:r>
            <a:r>
              <a:rPr lang="en-US" dirty="0"/>
              <a:t>Y occurs first, X occurs second </a:t>
            </a:r>
          </a:p>
          <a:p>
            <a:pPr lvl="1" algn="l" rtl="0">
              <a:buFont typeface="Arial" panose="020B0604020202020204" pitchFamily="34" charset="0"/>
              <a:buChar char="•"/>
            </a:pPr>
            <a:r>
              <a:rPr lang="en-US" i="1" dirty="0"/>
              <a:t>Simultaneous : </a:t>
            </a:r>
            <a:r>
              <a:rPr lang="en-US" dirty="0"/>
              <a:t>X and Y occur at the same time</a:t>
            </a:r>
          </a:p>
        </p:txBody>
      </p:sp>
      <p:sp>
        <p:nvSpPr>
          <p:cNvPr id="4" name="Slide Number Placeholder 3">
            <a:extLst>
              <a:ext uri="{FF2B5EF4-FFF2-40B4-BE49-F238E27FC236}">
                <a16:creationId xmlns:a16="http://schemas.microsoft.com/office/drawing/2014/main" id="{9DC31FAA-1F50-48EA-87D3-E01F363A6C8D}"/>
              </a:ext>
            </a:extLst>
          </p:cNvPr>
          <p:cNvSpPr>
            <a:spLocks noGrp="1"/>
          </p:cNvSpPr>
          <p:nvPr>
            <p:ph type="sldNum" sz="quarter" idx="12"/>
          </p:nvPr>
        </p:nvSpPr>
        <p:spPr/>
        <p:txBody>
          <a:bodyPr/>
          <a:lstStyle/>
          <a:p>
            <a:fld id="{D57F1E4F-1CFF-5643-939E-02111984F565}" type="slidenum">
              <a:rPr lang="en-US" smtClean="0"/>
              <a:t>25</a:t>
            </a:fld>
            <a:endParaRPr lang="en-US" dirty="0"/>
          </a:p>
        </p:txBody>
      </p:sp>
      <p:pic>
        <p:nvPicPr>
          <p:cNvPr id="5" name="Picture 4">
            <a:extLst>
              <a:ext uri="{FF2B5EF4-FFF2-40B4-BE49-F238E27FC236}">
                <a16:creationId xmlns:a16="http://schemas.microsoft.com/office/drawing/2014/main" id="{3B71C71B-A50D-4E79-A8C8-8889EBECE9E1}"/>
              </a:ext>
            </a:extLst>
          </p:cNvPr>
          <p:cNvPicPr>
            <a:picLocks noChangeAspect="1"/>
          </p:cNvPicPr>
          <p:nvPr/>
        </p:nvPicPr>
        <p:blipFill>
          <a:blip r:embed="rId3"/>
          <a:stretch>
            <a:fillRect/>
          </a:stretch>
        </p:blipFill>
        <p:spPr>
          <a:xfrm>
            <a:off x="3308615" y="4059391"/>
            <a:ext cx="5574770" cy="2185956"/>
          </a:xfrm>
          <a:prstGeom prst="rect">
            <a:avLst/>
          </a:prstGeom>
        </p:spPr>
      </p:pic>
    </p:spTree>
    <p:extLst>
      <p:ext uri="{BB962C8B-B14F-4D97-AF65-F5344CB8AC3E}">
        <p14:creationId xmlns:p14="http://schemas.microsoft.com/office/powerpoint/2010/main" val="409150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24E7-E7AA-426C-B4A8-4D7EB18C0FDD}"/>
              </a:ext>
            </a:extLst>
          </p:cNvPr>
          <p:cNvSpPr>
            <a:spLocks noGrp="1"/>
          </p:cNvSpPr>
          <p:nvPr>
            <p:ph type="title"/>
          </p:nvPr>
        </p:nvSpPr>
        <p:spPr>
          <a:xfrm>
            <a:off x="646111" y="421187"/>
            <a:ext cx="9404723" cy="1400530"/>
          </a:xfrm>
        </p:spPr>
        <p:txBody>
          <a:bodyPr/>
          <a:lstStyle/>
          <a:p>
            <a:r>
              <a:rPr lang="en-US" dirty="0"/>
              <a:t>Pandora temporal fault trees </a:t>
            </a:r>
            <a:endParaRPr lang="fa-IR" dirty="0"/>
          </a:p>
        </p:txBody>
      </p:sp>
      <p:sp>
        <p:nvSpPr>
          <p:cNvPr id="7" name="Content Placeholder 6">
            <a:extLst>
              <a:ext uri="{FF2B5EF4-FFF2-40B4-BE49-F238E27FC236}">
                <a16:creationId xmlns:a16="http://schemas.microsoft.com/office/drawing/2014/main" id="{7EAF641F-EAEF-4493-9256-9D0BAA085DBF}"/>
              </a:ext>
            </a:extLst>
          </p:cNvPr>
          <p:cNvSpPr>
            <a:spLocks noGrp="1"/>
          </p:cNvSpPr>
          <p:nvPr>
            <p:ph idx="1"/>
          </p:nvPr>
        </p:nvSpPr>
        <p:spPr/>
        <p:txBody>
          <a:bodyPr>
            <a:normAutofit/>
          </a:bodyPr>
          <a:lstStyle/>
          <a:p>
            <a:pPr marL="514350" indent="-514350" algn="l" rtl="0">
              <a:buFont typeface="+mj-lt"/>
              <a:buAutoNum type="arabicPeriod"/>
            </a:pPr>
            <a:r>
              <a:rPr lang="sv-SE" dirty="0"/>
              <a:t>PAND </a:t>
            </a:r>
            <a:r>
              <a:rPr lang="en-US" dirty="0"/>
              <a:t>is true only if the following conditions are true:</a:t>
            </a:r>
            <a:endParaRPr lang="sv-SE" dirty="0"/>
          </a:p>
          <a:p>
            <a:pPr marL="914400" lvl="1" indent="-514350" algn="l" rtl="0">
              <a:buFont typeface="+mj-lt"/>
              <a:buAutoNum type="arabicPeriod"/>
            </a:pPr>
            <a:r>
              <a:rPr lang="en-US" dirty="0"/>
              <a:t>All input events occur </a:t>
            </a:r>
          </a:p>
          <a:p>
            <a:pPr marL="914400" lvl="1" indent="-514350" algn="l" rtl="0">
              <a:buFont typeface="+mj-lt"/>
              <a:buAutoNum type="arabicPeriod"/>
            </a:pPr>
            <a:r>
              <a:rPr lang="en-US" dirty="0"/>
              <a:t>Input events occur in sequence from left to right </a:t>
            </a:r>
          </a:p>
          <a:p>
            <a:pPr marL="914400" lvl="1" indent="-514350" algn="l" rtl="0">
              <a:buFont typeface="+mj-lt"/>
              <a:buAutoNum type="arabicPeriod"/>
            </a:pPr>
            <a:r>
              <a:rPr lang="en-US" dirty="0"/>
              <a:t>No input events occur simultaneously </a:t>
            </a:r>
            <a:endParaRPr lang="sv-SE" dirty="0"/>
          </a:p>
          <a:p>
            <a:pPr marL="514350" indent="-514350" algn="l" rtl="0">
              <a:buFont typeface="+mj-lt"/>
              <a:buAutoNum type="arabicPeriod"/>
            </a:pPr>
            <a:r>
              <a:rPr lang="sv-SE" dirty="0"/>
              <a:t>POR </a:t>
            </a:r>
            <a:r>
              <a:rPr lang="en-US" dirty="0"/>
              <a:t>is true only if the following conditions are true:</a:t>
            </a:r>
            <a:endParaRPr lang="sv-SE" dirty="0"/>
          </a:p>
          <a:p>
            <a:pPr marL="914400" lvl="1" indent="-514350" algn="l" rtl="0">
              <a:buFont typeface="+mj-lt"/>
              <a:buAutoNum type="arabicPeriod"/>
            </a:pPr>
            <a:r>
              <a:rPr lang="en-US" dirty="0"/>
              <a:t>Its left-most (priority) occurs</a:t>
            </a:r>
          </a:p>
          <a:p>
            <a:pPr marL="914400" lvl="1" indent="-514350" algn="l" rtl="0">
              <a:buFont typeface="+mj-lt"/>
              <a:buAutoNum type="arabicPeriod"/>
            </a:pPr>
            <a:r>
              <a:rPr lang="en-US" dirty="0"/>
              <a:t>No other input event occurs before the priority event</a:t>
            </a:r>
          </a:p>
          <a:p>
            <a:pPr marL="914400" lvl="1" indent="-514350" algn="l" rtl="0">
              <a:buFont typeface="+mj-lt"/>
              <a:buAutoNum type="arabicPeriod"/>
            </a:pPr>
            <a:r>
              <a:rPr lang="en-US" dirty="0"/>
              <a:t>No other input event occurs at the same time as the priority event</a:t>
            </a:r>
            <a:endParaRPr lang="sv-SE" dirty="0"/>
          </a:p>
          <a:p>
            <a:pPr marL="514350" indent="-514350" algn="l" rtl="0">
              <a:buFont typeface="+mj-lt"/>
              <a:buAutoNum type="arabicPeriod"/>
            </a:pPr>
            <a:r>
              <a:rPr lang="sv-SE" dirty="0"/>
              <a:t>SAND</a:t>
            </a:r>
            <a:r>
              <a:rPr lang="en-US" dirty="0"/>
              <a:t> is true only if</a:t>
            </a:r>
            <a:r>
              <a:rPr lang="sv-SE" dirty="0"/>
              <a:t>:</a:t>
            </a:r>
          </a:p>
          <a:p>
            <a:pPr marL="914400" lvl="1" indent="-514350" algn="l" rtl="0">
              <a:buFont typeface="+mj-lt"/>
              <a:buAutoNum type="arabicPeriod"/>
            </a:pPr>
            <a:r>
              <a:rPr lang="en-US" dirty="0"/>
              <a:t>All input events occur</a:t>
            </a:r>
          </a:p>
          <a:p>
            <a:pPr marL="914400" lvl="1" indent="-514350" algn="l" rtl="0">
              <a:buFont typeface="+mj-lt"/>
              <a:buAutoNum type="arabicPeriod"/>
            </a:pPr>
            <a:r>
              <a:rPr lang="en-US" dirty="0"/>
              <a:t>All the input events occur at the same time</a:t>
            </a:r>
            <a:endParaRPr lang="fa-IR" dirty="0"/>
          </a:p>
        </p:txBody>
      </p:sp>
      <p:sp>
        <p:nvSpPr>
          <p:cNvPr id="4" name="Slide Number Placeholder 3">
            <a:extLst>
              <a:ext uri="{FF2B5EF4-FFF2-40B4-BE49-F238E27FC236}">
                <a16:creationId xmlns:a16="http://schemas.microsoft.com/office/drawing/2014/main" id="{9DC31FAA-1F50-48EA-87D3-E01F363A6C8D}"/>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4152643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24E7-E7AA-426C-B4A8-4D7EB18C0FDD}"/>
              </a:ext>
            </a:extLst>
          </p:cNvPr>
          <p:cNvSpPr>
            <a:spLocks noGrp="1"/>
          </p:cNvSpPr>
          <p:nvPr>
            <p:ph type="title"/>
          </p:nvPr>
        </p:nvSpPr>
        <p:spPr/>
        <p:txBody>
          <a:bodyPr/>
          <a:lstStyle/>
          <a:p>
            <a:r>
              <a:rPr lang="en-US" dirty="0"/>
              <a:t>State event fault trees </a:t>
            </a:r>
            <a:endParaRPr lang="fa-IR" dirty="0"/>
          </a:p>
        </p:txBody>
      </p:sp>
      <p:sp>
        <p:nvSpPr>
          <p:cNvPr id="3" name="Content Placeholder 2">
            <a:extLst>
              <a:ext uri="{FF2B5EF4-FFF2-40B4-BE49-F238E27FC236}">
                <a16:creationId xmlns:a16="http://schemas.microsoft.com/office/drawing/2014/main" id="{A49B848B-C849-4BF1-B94C-42EE1868727E}"/>
              </a:ext>
            </a:extLst>
          </p:cNvPr>
          <p:cNvSpPr>
            <a:spLocks noGrp="1"/>
          </p:cNvSpPr>
          <p:nvPr>
            <p:ph idx="1"/>
          </p:nvPr>
        </p:nvSpPr>
        <p:spPr/>
        <p:txBody>
          <a:bodyPr>
            <a:normAutofit lnSpcReduction="10000"/>
          </a:bodyPr>
          <a:lstStyle/>
          <a:p>
            <a:pPr marL="0" indent="0" algn="l" rtl="0">
              <a:buNone/>
            </a:pPr>
            <a:r>
              <a:rPr lang="en-US" dirty="0"/>
              <a:t>State-Event Fault Trees (SEFT) extend conventional FTA by adding capabilities for representing states and events to fault trees, thus overcoming the limitation of standard FTA by using state-based system models in the analysis.</a:t>
            </a:r>
          </a:p>
          <a:p>
            <a:pPr marL="0" indent="0" algn="l" rtl="0">
              <a:buNone/>
            </a:pPr>
            <a:r>
              <a:rPr lang="en-US" dirty="0"/>
              <a:t>Can also be seen as an extension of CFTs with probabilistic finite state models. </a:t>
            </a:r>
          </a:p>
          <a:p>
            <a:pPr marL="0" indent="0" algn="l" rtl="0">
              <a:buNone/>
            </a:pPr>
            <a:r>
              <a:rPr lang="en-US" dirty="0"/>
              <a:t>Use:</a:t>
            </a:r>
          </a:p>
          <a:p>
            <a:pPr algn="l" rtl="0">
              <a:buFont typeface="Arial" panose="020B0604020202020204" pitchFamily="34" charset="0"/>
              <a:buChar char="•"/>
            </a:pPr>
            <a:r>
              <a:rPr lang="en-US" dirty="0"/>
              <a:t>History- AND</a:t>
            </a:r>
          </a:p>
          <a:p>
            <a:pPr algn="l" rtl="0">
              <a:buFont typeface="Arial" panose="020B0604020202020204" pitchFamily="34" charset="0"/>
              <a:buChar char="•"/>
            </a:pPr>
            <a:r>
              <a:rPr lang="en-US" dirty="0"/>
              <a:t>Priority-AND </a:t>
            </a:r>
          </a:p>
          <a:p>
            <a:pPr algn="l" rtl="0">
              <a:buFont typeface="Arial" panose="020B0604020202020204" pitchFamily="34" charset="0"/>
              <a:buChar char="•"/>
            </a:pPr>
            <a:r>
              <a:rPr lang="en-US" dirty="0"/>
              <a:t>Duration gates</a:t>
            </a:r>
          </a:p>
          <a:p>
            <a:pPr marL="0" indent="0" algn="l" rtl="0">
              <a:buNone/>
            </a:pPr>
            <a:r>
              <a:rPr lang="en-US" dirty="0"/>
              <a:t>No longer possible to analyze SEFTs using traditional algorithms, the is  techniques to convert SEFTs into other representation like Petri Nets or Markov chains for quantitative evaluation of SEFTs. </a:t>
            </a:r>
          </a:p>
          <a:p>
            <a:pPr marL="0" indent="0" algn="l" rtl="0">
              <a:buNone/>
            </a:pPr>
            <a:endParaRPr lang="fa-IR" dirty="0"/>
          </a:p>
        </p:txBody>
      </p:sp>
      <p:sp>
        <p:nvSpPr>
          <p:cNvPr id="4" name="Slide Number Placeholder 3">
            <a:extLst>
              <a:ext uri="{FF2B5EF4-FFF2-40B4-BE49-F238E27FC236}">
                <a16:creationId xmlns:a16="http://schemas.microsoft.com/office/drawing/2014/main" id="{9DC31FAA-1F50-48EA-87D3-E01F363A6C8D}"/>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4033717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24E7-E7AA-426C-B4A8-4D7EB18C0FDD}"/>
              </a:ext>
            </a:extLst>
          </p:cNvPr>
          <p:cNvSpPr>
            <a:spLocks noGrp="1"/>
          </p:cNvSpPr>
          <p:nvPr>
            <p:ph type="title"/>
          </p:nvPr>
        </p:nvSpPr>
        <p:spPr/>
        <p:txBody>
          <a:bodyPr/>
          <a:lstStyle/>
          <a:p>
            <a:r>
              <a:rPr lang="en-US" dirty="0"/>
              <a:t>State event fault trees </a:t>
            </a:r>
            <a:endParaRPr lang="fa-IR" dirty="0"/>
          </a:p>
        </p:txBody>
      </p:sp>
      <p:pic>
        <p:nvPicPr>
          <p:cNvPr id="5" name="Content Placeholder 4">
            <a:extLst>
              <a:ext uri="{FF2B5EF4-FFF2-40B4-BE49-F238E27FC236}">
                <a16:creationId xmlns:a16="http://schemas.microsoft.com/office/drawing/2014/main" id="{07822C63-F8E5-4875-8278-7E7D4B959D05}"/>
              </a:ext>
            </a:extLst>
          </p:cNvPr>
          <p:cNvPicPr>
            <a:picLocks noGrp="1" noChangeAspect="1"/>
          </p:cNvPicPr>
          <p:nvPr>
            <p:ph idx="1"/>
          </p:nvPr>
        </p:nvPicPr>
        <p:blipFill>
          <a:blip r:embed="rId3"/>
          <a:stretch>
            <a:fillRect/>
          </a:stretch>
        </p:blipFill>
        <p:spPr>
          <a:xfrm>
            <a:off x="756470" y="2137027"/>
            <a:ext cx="5456696" cy="3349373"/>
          </a:xfrm>
          <a:prstGeom prst="rect">
            <a:avLst/>
          </a:prstGeom>
        </p:spPr>
      </p:pic>
      <p:sp>
        <p:nvSpPr>
          <p:cNvPr id="4" name="Slide Number Placeholder 3">
            <a:extLst>
              <a:ext uri="{FF2B5EF4-FFF2-40B4-BE49-F238E27FC236}">
                <a16:creationId xmlns:a16="http://schemas.microsoft.com/office/drawing/2014/main" id="{9DC31FAA-1F50-48EA-87D3-E01F363A6C8D}"/>
              </a:ext>
            </a:extLst>
          </p:cNvPr>
          <p:cNvSpPr>
            <a:spLocks noGrp="1"/>
          </p:cNvSpPr>
          <p:nvPr>
            <p:ph type="sldNum" sz="quarter" idx="12"/>
          </p:nvPr>
        </p:nvSpPr>
        <p:spPr/>
        <p:txBody>
          <a:bodyPr/>
          <a:lstStyle/>
          <a:p>
            <a:fld id="{D57F1E4F-1CFF-5643-939E-02111984F565}" type="slidenum">
              <a:rPr lang="en-US" smtClean="0"/>
              <a:t>28</a:t>
            </a:fld>
            <a:endParaRPr lang="en-US" dirty="0"/>
          </a:p>
        </p:txBody>
      </p:sp>
      <p:pic>
        <p:nvPicPr>
          <p:cNvPr id="6" name="Picture 5">
            <a:extLst>
              <a:ext uri="{FF2B5EF4-FFF2-40B4-BE49-F238E27FC236}">
                <a16:creationId xmlns:a16="http://schemas.microsoft.com/office/drawing/2014/main" id="{7E115A55-43E0-4373-8DBE-E58D847C138B}"/>
              </a:ext>
            </a:extLst>
          </p:cNvPr>
          <p:cNvPicPr>
            <a:picLocks noChangeAspect="1"/>
          </p:cNvPicPr>
          <p:nvPr/>
        </p:nvPicPr>
        <p:blipFill>
          <a:blip r:embed="rId4"/>
          <a:stretch>
            <a:fillRect/>
          </a:stretch>
        </p:blipFill>
        <p:spPr>
          <a:xfrm>
            <a:off x="6546367" y="1791859"/>
            <a:ext cx="4268135" cy="4496907"/>
          </a:xfrm>
          <a:prstGeom prst="rect">
            <a:avLst/>
          </a:prstGeom>
        </p:spPr>
      </p:pic>
    </p:spTree>
    <p:extLst>
      <p:ext uri="{BB962C8B-B14F-4D97-AF65-F5344CB8AC3E}">
        <p14:creationId xmlns:p14="http://schemas.microsoft.com/office/powerpoint/2010/main" val="2798082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24E7-E7AA-426C-B4A8-4D7EB18C0FDD}"/>
              </a:ext>
            </a:extLst>
          </p:cNvPr>
          <p:cNvSpPr>
            <a:spLocks noGrp="1"/>
          </p:cNvSpPr>
          <p:nvPr>
            <p:ph type="title"/>
          </p:nvPr>
        </p:nvSpPr>
        <p:spPr/>
        <p:txBody>
          <a:bodyPr/>
          <a:lstStyle/>
          <a:p>
            <a:r>
              <a:rPr lang="en-US" dirty="0"/>
              <a:t>Fuzzy fault trees </a:t>
            </a:r>
            <a:endParaRPr lang="fa-IR" dirty="0"/>
          </a:p>
        </p:txBody>
      </p:sp>
      <p:sp>
        <p:nvSpPr>
          <p:cNvPr id="3" name="Content Placeholder 2">
            <a:extLst>
              <a:ext uri="{FF2B5EF4-FFF2-40B4-BE49-F238E27FC236}">
                <a16:creationId xmlns:a16="http://schemas.microsoft.com/office/drawing/2014/main" id="{A49B848B-C849-4BF1-B94C-42EE1868727E}"/>
              </a:ext>
            </a:extLst>
          </p:cNvPr>
          <p:cNvSpPr>
            <a:spLocks noGrp="1"/>
          </p:cNvSpPr>
          <p:nvPr>
            <p:ph idx="1"/>
          </p:nvPr>
        </p:nvSpPr>
        <p:spPr/>
        <p:txBody>
          <a:bodyPr/>
          <a:lstStyle/>
          <a:p>
            <a:pPr marL="0" indent="0" algn="l" rtl="0">
              <a:buNone/>
            </a:pPr>
            <a:r>
              <a:rPr lang="en-US" dirty="0"/>
              <a:t>The main idea behind fuzzy fault tree analysis is to use a fuzzy representation of the failure data instead of crisp values and then evaluate the top event as a range of possible values.</a:t>
            </a:r>
          </a:p>
          <a:p>
            <a:pPr marL="0" indent="0" algn="l" rtl="0">
              <a:buNone/>
            </a:pPr>
            <a:r>
              <a:rPr lang="en-US" dirty="0"/>
              <a:t>After defining fuzzy failure rates or failure probabilities of all basic events, fuzzy operators for the fault tree’s gates are defined and subsequently, all the MCSs are quantified using the fuzzy failure rates of basic events. </a:t>
            </a:r>
          </a:p>
          <a:p>
            <a:pPr marL="0" indent="0" algn="l" rtl="0">
              <a:buNone/>
            </a:pPr>
            <a:endParaRPr lang="fa-IR" dirty="0"/>
          </a:p>
        </p:txBody>
      </p:sp>
      <p:sp>
        <p:nvSpPr>
          <p:cNvPr id="4" name="Slide Number Placeholder 3">
            <a:extLst>
              <a:ext uri="{FF2B5EF4-FFF2-40B4-BE49-F238E27FC236}">
                <a16:creationId xmlns:a16="http://schemas.microsoft.com/office/drawing/2014/main" id="{9DC31FAA-1F50-48EA-87D3-E01F363A6C8D}"/>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677566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919D-CD63-42CE-8D89-B98B8CCC8814}"/>
              </a:ext>
            </a:extLst>
          </p:cNvPr>
          <p:cNvSpPr>
            <a:spLocks noGrp="1"/>
          </p:cNvSpPr>
          <p:nvPr>
            <p:ph type="title"/>
          </p:nvPr>
        </p:nvSpPr>
        <p:spPr/>
        <p:txBody>
          <a:bodyPr/>
          <a:lstStyle/>
          <a:p>
            <a:r>
              <a:rPr lang="en-US" dirty="0"/>
              <a:t>Introduction</a:t>
            </a:r>
            <a:endParaRPr lang="fa-IR" dirty="0"/>
          </a:p>
        </p:txBody>
      </p:sp>
      <p:sp>
        <p:nvSpPr>
          <p:cNvPr id="3" name="Content Placeholder 2">
            <a:extLst>
              <a:ext uri="{FF2B5EF4-FFF2-40B4-BE49-F238E27FC236}">
                <a16:creationId xmlns:a16="http://schemas.microsoft.com/office/drawing/2014/main" id="{17209A8B-F103-4A29-991C-20892141B02D}"/>
              </a:ext>
            </a:extLst>
          </p:cNvPr>
          <p:cNvSpPr>
            <a:spLocks noGrp="1"/>
          </p:cNvSpPr>
          <p:nvPr>
            <p:ph idx="1"/>
          </p:nvPr>
        </p:nvSpPr>
        <p:spPr/>
        <p:txBody>
          <a:bodyPr>
            <a:normAutofit/>
          </a:bodyPr>
          <a:lstStyle/>
          <a:p>
            <a:pPr algn="l" rtl="0">
              <a:buFont typeface="Arial" panose="020B0604020202020204" pitchFamily="34" charset="0"/>
              <a:buChar char="•"/>
            </a:pPr>
            <a:r>
              <a:rPr lang="en-US" dirty="0"/>
              <a:t>The main objectives of an FTA are:</a:t>
            </a:r>
          </a:p>
          <a:p>
            <a:pPr marL="800100" lvl="1" indent="-342900" algn="l" rtl="0">
              <a:buFont typeface="+mj-lt"/>
              <a:buAutoNum type="alphaUcPeriod"/>
            </a:pPr>
            <a:r>
              <a:rPr lang="en-US" dirty="0"/>
              <a:t>Identify all possible combinations of basic events that may result in a critical event.</a:t>
            </a:r>
          </a:p>
          <a:p>
            <a:pPr marL="800100" lvl="1" indent="-342900" algn="l" rtl="0">
              <a:buFont typeface="+mj-lt"/>
              <a:buAutoNum type="alphaUcPeriod"/>
            </a:pPr>
            <a:r>
              <a:rPr lang="en-US" dirty="0"/>
              <a:t>Find the probability that the critical event.</a:t>
            </a:r>
          </a:p>
          <a:p>
            <a:pPr marL="800100" lvl="1" indent="-342900" algn="l" rtl="0">
              <a:buFont typeface="+mj-lt"/>
              <a:buAutoNum type="alphaUcPeriod"/>
            </a:pPr>
            <a:r>
              <a:rPr lang="en-US" dirty="0"/>
              <a:t>Identify aspects of the system that need to be improved.</a:t>
            </a:r>
          </a:p>
        </p:txBody>
      </p:sp>
      <p:sp>
        <p:nvSpPr>
          <p:cNvPr id="4" name="Slide Number Placeholder 3">
            <a:extLst>
              <a:ext uri="{FF2B5EF4-FFF2-40B4-BE49-F238E27FC236}">
                <a16:creationId xmlns:a16="http://schemas.microsoft.com/office/drawing/2014/main" id="{46A7C2A6-750A-425E-AA0D-B187F41CADCA}"/>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380302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24E7-E7AA-426C-B4A8-4D7EB18C0FDD}"/>
              </a:ext>
            </a:extLst>
          </p:cNvPr>
          <p:cNvSpPr>
            <a:spLocks noGrp="1"/>
          </p:cNvSpPr>
          <p:nvPr>
            <p:ph type="title"/>
          </p:nvPr>
        </p:nvSpPr>
        <p:spPr/>
        <p:txBody>
          <a:bodyPr/>
          <a:lstStyle/>
          <a:p>
            <a:r>
              <a:rPr lang="en-US" dirty="0"/>
              <a:t>Fuzzy fault trees </a:t>
            </a:r>
            <a:endParaRPr lang="fa-IR" dirty="0"/>
          </a:p>
        </p:txBody>
      </p:sp>
      <p:sp>
        <p:nvSpPr>
          <p:cNvPr id="3" name="Content Placeholder 2">
            <a:extLst>
              <a:ext uri="{FF2B5EF4-FFF2-40B4-BE49-F238E27FC236}">
                <a16:creationId xmlns:a16="http://schemas.microsoft.com/office/drawing/2014/main" id="{A49B848B-C849-4BF1-B94C-42EE1868727E}"/>
              </a:ext>
            </a:extLst>
          </p:cNvPr>
          <p:cNvSpPr>
            <a:spLocks noGrp="1"/>
          </p:cNvSpPr>
          <p:nvPr>
            <p:ph idx="1"/>
          </p:nvPr>
        </p:nvSpPr>
        <p:spPr/>
        <p:txBody>
          <a:bodyPr/>
          <a:lstStyle/>
          <a:p>
            <a:pPr marL="0" indent="0" algn="l" rtl="0">
              <a:buNone/>
            </a:pPr>
            <a:r>
              <a:rPr lang="en-US" dirty="0"/>
              <a:t>The main idea behind fuzzy fault tree analysis is to use a fuzzy representation of the failure data instead of crisp values and then evaluate the top event as a range of possible values.</a:t>
            </a:r>
          </a:p>
          <a:p>
            <a:pPr marL="0" indent="0" algn="l" rtl="0">
              <a:buNone/>
            </a:pPr>
            <a:r>
              <a:rPr lang="en-US" dirty="0"/>
              <a:t>After defining fuzzy failure rates or failure probabilities of all basic events, fuzzy operators for the fault tree’s gates are defined and subsequently, all the MCSs are quantified using the fuzzy failure rates of basic events. </a:t>
            </a:r>
          </a:p>
          <a:p>
            <a:pPr marL="0" indent="0" algn="l" rtl="0">
              <a:buNone/>
            </a:pPr>
            <a:endParaRPr lang="fa-IR" dirty="0"/>
          </a:p>
        </p:txBody>
      </p:sp>
      <p:sp>
        <p:nvSpPr>
          <p:cNvPr id="4" name="Slide Number Placeholder 3">
            <a:extLst>
              <a:ext uri="{FF2B5EF4-FFF2-40B4-BE49-F238E27FC236}">
                <a16:creationId xmlns:a16="http://schemas.microsoft.com/office/drawing/2014/main" id="{9DC31FAA-1F50-48EA-87D3-E01F363A6C8D}"/>
              </a:ext>
            </a:extLst>
          </p:cNvPr>
          <p:cNvSpPr>
            <a:spLocks noGrp="1"/>
          </p:cNvSpPr>
          <p:nvPr>
            <p:ph type="sldNum" sz="quarter" idx="12"/>
          </p:nvPr>
        </p:nvSpPr>
        <p:spPr/>
        <p:txBody>
          <a:bodyPr/>
          <a:lstStyle/>
          <a:p>
            <a:fld id="{D57F1E4F-1CFF-5643-939E-02111984F565}" type="slidenum">
              <a:rPr lang="en-US" smtClean="0"/>
              <a:t>30</a:t>
            </a:fld>
            <a:endParaRPr lang="en-US" dirty="0"/>
          </a:p>
        </p:txBody>
      </p:sp>
      <p:pic>
        <p:nvPicPr>
          <p:cNvPr id="5" name="Picture 4">
            <a:extLst>
              <a:ext uri="{FF2B5EF4-FFF2-40B4-BE49-F238E27FC236}">
                <a16:creationId xmlns:a16="http://schemas.microsoft.com/office/drawing/2014/main" id="{276669CA-3E19-431C-99C0-BDB99983F15F}"/>
              </a:ext>
            </a:extLst>
          </p:cNvPr>
          <p:cNvPicPr>
            <a:picLocks noChangeAspect="1"/>
          </p:cNvPicPr>
          <p:nvPr/>
        </p:nvPicPr>
        <p:blipFill>
          <a:blip r:embed="rId3"/>
          <a:stretch>
            <a:fillRect/>
          </a:stretch>
        </p:blipFill>
        <p:spPr>
          <a:xfrm>
            <a:off x="5461450" y="3507720"/>
            <a:ext cx="4721753" cy="2549815"/>
          </a:xfrm>
          <a:prstGeom prst="rect">
            <a:avLst/>
          </a:prstGeom>
        </p:spPr>
      </p:pic>
    </p:spTree>
    <p:extLst>
      <p:ext uri="{BB962C8B-B14F-4D97-AF65-F5344CB8AC3E}">
        <p14:creationId xmlns:p14="http://schemas.microsoft.com/office/powerpoint/2010/main" val="486089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AFF5-38C6-46BB-B863-5E044D041CC8}"/>
              </a:ext>
            </a:extLst>
          </p:cNvPr>
          <p:cNvSpPr>
            <a:spLocks noGrp="1"/>
          </p:cNvSpPr>
          <p:nvPr>
            <p:ph type="title"/>
          </p:nvPr>
        </p:nvSpPr>
        <p:spPr/>
        <p:txBody>
          <a:bodyPr/>
          <a:lstStyle/>
          <a:p>
            <a:r>
              <a:rPr lang="en-US" dirty="0"/>
              <a:t>Agenda</a:t>
            </a:r>
            <a:endParaRPr lang="fa-IR" dirty="0"/>
          </a:p>
        </p:txBody>
      </p:sp>
      <p:sp>
        <p:nvSpPr>
          <p:cNvPr id="3" name="Content Placeholder 2">
            <a:extLst>
              <a:ext uri="{FF2B5EF4-FFF2-40B4-BE49-F238E27FC236}">
                <a16:creationId xmlns:a16="http://schemas.microsoft.com/office/drawing/2014/main" id="{7EE1E0A5-0A70-41D2-BE46-0A719DF01734}"/>
              </a:ext>
            </a:extLst>
          </p:cNvPr>
          <p:cNvSpPr>
            <a:spLocks noGrp="1"/>
          </p:cNvSpPr>
          <p:nvPr>
            <p:ph idx="1"/>
          </p:nvPr>
        </p:nvSpPr>
        <p:spPr/>
        <p:txBody>
          <a:bodyPr>
            <a:normAutofit fontScale="92500" lnSpcReduction="10000"/>
          </a:bodyPr>
          <a:lstStyle/>
          <a:p>
            <a:pPr algn="l" rtl="0">
              <a:buFont typeface="Arial" panose="020B0604020202020204" pitchFamily="34" charset="0"/>
              <a:buChar char="•"/>
            </a:pPr>
            <a:r>
              <a:rPr lang="en-US" dirty="0">
                <a:solidFill>
                  <a:schemeClr val="tx1">
                    <a:lumMod val="50000"/>
                  </a:schemeClr>
                </a:solidFill>
              </a:rPr>
              <a:t>Introduction </a:t>
            </a:r>
            <a:endParaRPr lang="en-US" b="1" dirty="0">
              <a:solidFill>
                <a:schemeClr val="tx1">
                  <a:lumMod val="50000"/>
                </a:schemeClr>
              </a:solidFill>
            </a:endParaRPr>
          </a:p>
          <a:p>
            <a:pPr algn="l" rtl="0">
              <a:buFont typeface="Arial" panose="020B0604020202020204" pitchFamily="34" charset="0"/>
              <a:buChar char="•"/>
            </a:pPr>
            <a:r>
              <a:rPr lang="en-US" dirty="0">
                <a:solidFill>
                  <a:schemeClr val="tx1">
                    <a:lumMod val="50000"/>
                  </a:schemeClr>
                </a:solidFill>
              </a:rPr>
              <a:t>History</a:t>
            </a:r>
          </a:p>
          <a:p>
            <a:pPr algn="l" rtl="0">
              <a:buFont typeface="Arial" panose="020B0604020202020204" pitchFamily="34" charset="0"/>
              <a:buChar char="•"/>
            </a:pPr>
            <a:r>
              <a:rPr lang="en-US" dirty="0">
                <a:solidFill>
                  <a:schemeClr val="tx1">
                    <a:lumMod val="50000"/>
                  </a:schemeClr>
                </a:solidFill>
              </a:rPr>
              <a:t>Standard fault tree(SFT)</a:t>
            </a:r>
          </a:p>
          <a:p>
            <a:pPr algn="l" rtl="0">
              <a:buFont typeface="Arial" panose="020B0604020202020204" pitchFamily="34" charset="0"/>
              <a:buChar char="•"/>
            </a:pPr>
            <a:r>
              <a:rPr lang="en-US" dirty="0">
                <a:solidFill>
                  <a:schemeClr val="tx1">
                    <a:lumMod val="50000"/>
                  </a:schemeClr>
                </a:solidFill>
              </a:rPr>
              <a:t>Extensions</a:t>
            </a:r>
          </a:p>
          <a:p>
            <a:pPr algn="l" rtl="0">
              <a:buFont typeface="Arial" panose="020B0604020202020204" pitchFamily="34" charset="0"/>
              <a:buChar char="•"/>
            </a:pPr>
            <a:r>
              <a:rPr lang="en-US" dirty="0"/>
              <a:t>Model based dependability analysis</a:t>
            </a:r>
          </a:p>
          <a:p>
            <a:pPr lvl="1" algn="l" rtl="0">
              <a:buFont typeface="Arial" panose="020B0604020202020204" pitchFamily="34" charset="0"/>
              <a:buChar char="•"/>
            </a:pPr>
            <a:r>
              <a:rPr lang="fr-FR" dirty="0"/>
              <a:t>Failure propagation and transformation notation(FPTN)</a:t>
            </a:r>
          </a:p>
          <a:p>
            <a:pPr lvl="1" algn="l" rtl="0">
              <a:buFont typeface="Arial" panose="020B0604020202020204" pitchFamily="34" charset="0"/>
              <a:buChar char="•"/>
            </a:pPr>
            <a:r>
              <a:rPr lang="en-US" dirty="0"/>
              <a:t>Hierarchically performed hazard origin and propagation studies(HIP-HOPS )</a:t>
            </a:r>
          </a:p>
          <a:p>
            <a:pPr lvl="1" algn="l" rtl="0">
              <a:buFont typeface="Arial" panose="020B0604020202020204" pitchFamily="34" charset="0"/>
              <a:buChar char="•"/>
            </a:pPr>
            <a:r>
              <a:rPr lang="en-US" dirty="0"/>
              <a:t>AltaRica </a:t>
            </a:r>
          </a:p>
          <a:p>
            <a:pPr lvl="1" algn="l" rtl="0">
              <a:buFont typeface="Arial" panose="020B0604020202020204" pitchFamily="34" charset="0"/>
              <a:buChar char="•"/>
            </a:pPr>
            <a:r>
              <a:rPr lang="en-US" dirty="0"/>
              <a:t>Formal safety analysis platform—new symbolic model verifier(SAP/NuSMV-SA)</a:t>
            </a:r>
          </a:p>
          <a:p>
            <a:pPr lvl="1" algn="l" rtl="0">
              <a:buFont typeface="Arial" panose="020B0604020202020204" pitchFamily="34" charset="0"/>
              <a:buChar char="•"/>
            </a:pPr>
            <a:r>
              <a:rPr lang="en-US" dirty="0"/>
              <a:t>AADL</a:t>
            </a:r>
          </a:p>
          <a:p>
            <a:pPr algn="l" rtl="0">
              <a:buFont typeface="Arial" panose="020B0604020202020204" pitchFamily="34" charset="0"/>
              <a:buChar char="•"/>
            </a:pPr>
            <a:r>
              <a:rPr lang="en-US" dirty="0">
                <a:solidFill>
                  <a:schemeClr val="tx1">
                    <a:lumMod val="50000"/>
                  </a:schemeClr>
                </a:solidFill>
              </a:rPr>
              <a:t>Conclusion </a:t>
            </a:r>
            <a:endParaRPr lang="fa-IR" dirty="0">
              <a:solidFill>
                <a:schemeClr val="tx1">
                  <a:lumMod val="50000"/>
                </a:schemeClr>
              </a:solidFill>
            </a:endParaRPr>
          </a:p>
        </p:txBody>
      </p:sp>
      <p:sp>
        <p:nvSpPr>
          <p:cNvPr id="4" name="Slide Number Placeholder 3">
            <a:extLst>
              <a:ext uri="{FF2B5EF4-FFF2-40B4-BE49-F238E27FC236}">
                <a16:creationId xmlns:a16="http://schemas.microsoft.com/office/drawing/2014/main" id="{C0DA4C3B-A506-47F3-B884-E75228BE2A8F}"/>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1033789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AFF5-38C6-46BB-B863-5E044D041CC8}"/>
              </a:ext>
            </a:extLst>
          </p:cNvPr>
          <p:cNvSpPr>
            <a:spLocks noGrp="1"/>
          </p:cNvSpPr>
          <p:nvPr>
            <p:ph type="title"/>
          </p:nvPr>
        </p:nvSpPr>
        <p:spPr/>
        <p:txBody>
          <a:bodyPr/>
          <a:lstStyle/>
          <a:p>
            <a:r>
              <a:rPr lang="en-US" dirty="0"/>
              <a:t>MBDA</a:t>
            </a:r>
            <a:endParaRPr lang="fa-IR" dirty="0"/>
          </a:p>
        </p:txBody>
      </p:sp>
      <p:sp>
        <p:nvSpPr>
          <p:cNvPr id="3" name="Content Placeholder 2">
            <a:extLst>
              <a:ext uri="{FF2B5EF4-FFF2-40B4-BE49-F238E27FC236}">
                <a16:creationId xmlns:a16="http://schemas.microsoft.com/office/drawing/2014/main" id="{7EE1E0A5-0A70-41D2-BE46-0A719DF01734}"/>
              </a:ext>
            </a:extLst>
          </p:cNvPr>
          <p:cNvSpPr>
            <a:spLocks noGrp="1"/>
          </p:cNvSpPr>
          <p:nvPr>
            <p:ph idx="1"/>
          </p:nvPr>
        </p:nvSpPr>
        <p:spPr/>
        <p:txBody>
          <a:bodyPr/>
          <a:lstStyle/>
          <a:p>
            <a:pPr marL="0" indent="0" algn="l" rtl="0">
              <a:buNone/>
            </a:pPr>
            <a:r>
              <a:rPr lang="en-US" dirty="0"/>
              <a:t>MBDA approaches apply FTA as a means for their analysis technique and automatically or semi-automatically generates fault trees from extended system models.</a:t>
            </a:r>
            <a:endParaRPr lang="fa-IR" dirty="0">
              <a:solidFill>
                <a:schemeClr val="tx1">
                  <a:lumMod val="50000"/>
                </a:schemeClr>
              </a:solidFill>
            </a:endParaRPr>
          </a:p>
        </p:txBody>
      </p:sp>
      <p:sp>
        <p:nvSpPr>
          <p:cNvPr id="4" name="Slide Number Placeholder 3">
            <a:extLst>
              <a:ext uri="{FF2B5EF4-FFF2-40B4-BE49-F238E27FC236}">
                <a16:creationId xmlns:a16="http://schemas.microsoft.com/office/drawing/2014/main" id="{C0DA4C3B-A506-47F3-B884-E75228BE2A8F}"/>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2847378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AFF5-38C6-46BB-B863-5E044D041CC8}"/>
              </a:ext>
            </a:extLst>
          </p:cNvPr>
          <p:cNvSpPr>
            <a:spLocks noGrp="1"/>
          </p:cNvSpPr>
          <p:nvPr>
            <p:ph type="title"/>
          </p:nvPr>
        </p:nvSpPr>
        <p:spPr/>
        <p:txBody>
          <a:bodyPr/>
          <a:lstStyle/>
          <a:p>
            <a:r>
              <a:rPr lang="en-US" dirty="0"/>
              <a:t>FPTN</a:t>
            </a:r>
            <a:endParaRPr lang="fa-IR" dirty="0"/>
          </a:p>
        </p:txBody>
      </p:sp>
      <p:sp>
        <p:nvSpPr>
          <p:cNvPr id="3" name="Content Placeholder 2">
            <a:extLst>
              <a:ext uri="{FF2B5EF4-FFF2-40B4-BE49-F238E27FC236}">
                <a16:creationId xmlns:a16="http://schemas.microsoft.com/office/drawing/2014/main" id="{7EE1E0A5-0A70-41D2-BE46-0A719DF01734}"/>
              </a:ext>
            </a:extLst>
          </p:cNvPr>
          <p:cNvSpPr>
            <a:spLocks noGrp="1"/>
          </p:cNvSpPr>
          <p:nvPr>
            <p:ph idx="1"/>
          </p:nvPr>
        </p:nvSpPr>
        <p:spPr/>
        <p:txBody>
          <a:bodyPr>
            <a:normAutofit/>
          </a:bodyPr>
          <a:lstStyle/>
          <a:p>
            <a:pPr marL="0" indent="0" algn="l" rtl="0">
              <a:buNone/>
            </a:pPr>
            <a:r>
              <a:rPr lang="en-US" dirty="0"/>
              <a:t>Simple and clean notation to reflect the way in which failures within the system interact along with the system architecture.</a:t>
            </a:r>
          </a:p>
          <a:p>
            <a:pPr algn="l" rtl="0">
              <a:buFont typeface="Arial" panose="020B0604020202020204" pitchFamily="34" charset="0"/>
              <a:buChar char="•"/>
            </a:pPr>
            <a:r>
              <a:rPr lang="en-US" dirty="0"/>
              <a:t>The basic unit of the FPTN is a “module” and usually is represented by a simple box with a set of input (incoming) and output (outgoing) failure modes. </a:t>
            </a:r>
          </a:p>
          <a:p>
            <a:pPr algn="l" rtl="0">
              <a:buFont typeface="Arial" panose="020B0604020202020204" pitchFamily="34" charset="0"/>
              <a:buChar char="•"/>
            </a:pPr>
            <a:r>
              <a:rPr lang="en-US" dirty="0"/>
              <a:t>These failures modes could be classified into:</a:t>
            </a:r>
          </a:p>
          <a:p>
            <a:pPr lvl="1" algn="l" rtl="0">
              <a:buFont typeface="Arial" panose="020B0604020202020204" pitchFamily="34" charset="0"/>
              <a:buChar char="•"/>
            </a:pPr>
            <a:r>
              <a:rPr lang="en-US" dirty="0"/>
              <a:t>Timing failure - too early (te), too late (tl)</a:t>
            </a:r>
          </a:p>
          <a:p>
            <a:pPr lvl="1" algn="l" rtl="0">
              <a:buFont typeface="Arial" panose="020B0604020202020204" pitchFamily="34" charset="0"/>
              <a:buChar char="•"/>
            </a:pPr>
            <a:r>
              <a:rPr lang="en-US" dirty="0"/>
              <a:t>Value failures (v) </a:t>
            </a:r>
          </a:p>
          <a:p>
            <a:pPr lvl="1" algn="l" rtl="0">
              <a:buFont typeface="Arial" panose="020B0604020202020204" pitchFamily="34" charset="0"/>
              <a:buChar char="•"/>
            </a:pPr>
            <a:r>
              <a:rPr lang="en-US" dirty="0"/>
              <a:t>Commission (c)</a:t>
            </a:r>
          </a:p>
          <a:p>
            <a:pPr lvl="1" algn="l" rtl="0">
              <a:buFont typeface="Arial" panose="020B0604020202020204" pitchFamily="34" charset="0"/>
              <a:buChar char="•"/>
            </a:pPr>
            <a:r>
              <a:rPr lang="en-US" dirty="0"/>
              <a:t> Omission (o) </a:t>
            </a:r>
            <a:endParaRPr lang="fa-IR" dirty="0">
              <a:solidFill>
                <a:schemeClr val="tx1">
                  <a:lumMod val="50000"/>
                </a:schemeClr>
              </a:solidFill>
            </a:endParaRPr>
          </a:p>
        </p:txBody>
      </p:sp>
      <p:sp>
        <p:nvSpPr>
          <p:cNvPr id="4" name="Slide Number Placeholder 3">
            <a:extLst>
              <a:ext uri="{FF2B5EF4-FFF2-40B4-BE49-F238E27FC236}">
                <a16:creationId xmlns:a16="http://schemas.microsoft.com/office/drawing/2014/main" id="{C0DA4C3B-A506-47F3-B884-E75228BE2A8F}"/>
              </a:ext>
            </a:extLst>
          </p:cNvPr>
          <p:cNvSpPr>
            <a:spLocks noGrp="1"/>
          </p:cNvSpPr>
          <p:nvPr>
            <p:ph type="sldNum" sz="quarter" idx="12"/>
          </p:nvPr>
        </p:nvSpPr>
        <p:spPr/>
        <p:txBody>
          <a:bodyPr/>
          <a:lstStyle/>
          <a:p>
            <a:fld id="{D57F1E4F-1CFF-5643-939E-02111984F565}" type="slidenum">
              <a:rPr lang="en-US" smtClean="0"/>
              <a:t>33</a:t>
            </a:fld>
            <a:endParaRPr lang="en-US" dirty="0"/>
          </a:p>
        </p:txBody>
      </p:sp>
    </p:spTree>
    <p:extLst>
      <p:ext uri="{BB962C8B-B14F-4D97-AF65-F5344CB8AC3E}">
        <p14:creationId xmlns:p14="http://schemas.microsoft.com/office/powerpoint/2010/main" val="4220553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AFF5-38C6-46BB-B863-5E044D041CC8}"/>
              </a:ext>
            </a:extLst>
          </p:cNvPr>
          <p:cNvSpPr>
            <a:spLocks noGrp="1"/>
          </p:cNvSpPr>
          <p:nvPr>
            <p:ph type="title"/>
          </p:nvPr>
        </p:nvSpPr>
        <p:spPr/>
        <p:txBody>
          <a:bodyPr/>
          <a:lstStyle/>
          <a:p>
            <a:r>
              <a:rPr lang="en-US" dirty="0"/>
              <a:t>FPTN</a:t>
            </a:r>
            <a:endParaRPr lang="fa-IR" dirty="0"/>
          </a:p>
        </p:txBody>
      </p:sp>
      <p:pic>
        <p:nvPicPr>
          <p:cNvPr id="5" name="Content Placeholder 4">
            <a:extLst>
              <a:ext uri="{FF2B5EF4-FFF2-40B4-BE49-F238E27FC236}">
                <a16:creationId xmlns:a16="http://schemas.microsoft.com/office/drawing/2014/main" id="{DF8FDC33-CC21-4CF3-9ACA-C24489875D24}"/>
              </a:ext>
            </a:extLst>
          </p:cNvPr>
          <p:cNvPicPr>
            <a:picLocks noGrp="1" noChangeAspect="1"/>
          </p:cNvPicPr>
          <p:nvPr>
            <p:ph idx="1"/>
          </p:nvPr>
        </p:nvPicPr>
        <p:blipFill>
          <a:blip r:embed="rId2"/>
          <a:stretch>
            <a:fillRect/>
          </a:stretch>
        </p:blipFill>
        <p:spPr>
          <a:xfrm>
            <a:off x="2429100" y="1853248"/>
            <a:ext cx="7069624" cy="4257957"/>
          </a:xfrm>
          <a:prstGeom prst="rect">
            <a:avLst/>
          </a:prstGeom>
        </p:spPr>
      </p:pic>
      <p:sp>
        <p:nvSpPr>
          <p:cNvPr id="4" name="Slide Number Placeholder 3">
            <a:extLst>
              <a:ext uri="{FF2B5EF4-FFF2-40B4-BE49-F238E27FC236}">
                <a16:creationId xmlns:a16="http://schemas.microsoft.com/office/drawing/2014/main" id="{C0DA4C3B-A506-47F3-B884-E75228BE2A8F}"/>
              </a:ext>
            </a:extLst>
          </p:cNvPr>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12015785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AFF5-38C6-46BB-B863-5E044D041CC8}"/>
              </a:ext>
            </a:extLst>
          </p:cNvPr>
          <p:cNvSpPr>
            <a:spLocks noGrp="1"/>
          </p:cNvSpPr>
          <p:nvPr>
            <p:ph type="title"/>
          </p:nvPr>
        </p:nvSpPr>
        <p:spPr/>
        <p:txBody>
          <a:bodyPr/>
          <a:lstStyle/>
          <a:p>
            <a:r>
              <a:rPr lang="en-US" dirty="0"/>
              <a:t>FPTN</a:t>
            </a:r>
            <a:endParaRPr lang="fa-IR" dirty="0"/>
          </a:p>
        </p:txBody>
      </p:sp>
      <p:sp>
        <p:nvSpPr>
          <p:cNvPr id="6" name="Content Placeholder 5">
            <a:extLst>
              <a:ext uri="{FF2B5EF4-FFF2-40B4-BE49-F238E27FC236}">
                <a16:creationId xmlns:a16="http://schemas.microsoft.com/office/drawing/2014/main" id="{82C6CE59-2F7E-44F5-A0A2-F39418A153C3}"/>
              </a:ext>
            </a:extLst>
          </p:cNvPr>
          <p:cNvSpPr>
            <a:spLocks noGrp="1"/>
          </p:cNvSpPr>
          <p:nvPr>
            <p:ph idx="1"/>
          </p:nvPr>
        </p:nvSpPr>
        <p:spPr/>
        <p:txBody>
          <a:bodyPr/>
          <a:lstStyle/>
          <a:p>
            <a:endParaRPr lang="fa-IR"/>
          </a:p>
        </p:txBody>
      </p:sp>
      <p:sp>
        <p:nvSpPr>
          <p:cNvPr id="4" name="Slide Number Placeholder 3">
            <a:extLst>
              <a:ext uri="{FF2B5EF4-FFF2-40B4-BE49-F238E27FC236}">
                <a16:creationId xmlns:a16="http://schemas.microsoft.com/office/drawing/2014/main" id="{C0DA4C3B-A506-47F3-B884-E75228BE2A8F}"/>
              </a:ext>
            </a:extLst>
          </p:cNvPr>
          <p:cNvSpPr>
            <a:spLocks noGrp="1"/>
          </p:cNvSpPr>
          <p:nvPr>
            <p:ph type="sldNum" sz="quarter" idx="12"/>
          </p:nvPr>
        </p:nvSpPr>
        <p:spPr/>
        <p:txBody>
          <a:bodyPr/>
          <a:lstStyle/>
          <a:p>
            <a:fld id="{D57F1E4F-1CFF-5643-939E-02111984F565}" type="slidenum">
              <a:rPr lang="en-US" smtClean="0"/>
              <a:t>35</a:t>
            </a:fld>
            <a:endParaRPr lang="en-US" dirty="0"/>
          </a:p>
        </p:txBody>
      </p:sp>
      <p:pic>
        <p:nvPicPr>
          <p:cNvPr id="7" name="Picture 6">
            <a:extLst>
              <a:ext uri="{FF2B5EF4-FFF2-40B4-BE49-F238E27FC236}">
                <a16:creationId xmlns:a16="http://schemas.microsoft.com/office/drawing/2014/main" id="{1A5E64CD-683F-4DF6-8F2A-E6180E62A1C3}"/>
              </a:ext>
            </a:extLst>
          </p:cNvPr>
          <p:cNvPicPr>
            <a:picLocks noChangeAspect="1"/>
          </p:cNvPicPr>
          <p:nvPr/>
        </p:nvPicPr>
        <p:blipFill>
          <a:blip r:embed="rId2"/>
          <a:stretch>
            <a:fillRect/>
          </a:stretch>
        </p:blipFill>
        <p:spPr>
          <a:xfrm>
            <a:off x="3448291" y="1965241"/>
            <a:ext cx="5295417" cy="3946691"/>
          </a:xfrm>
          <a:prstGeom prst="rect">
            <a:avLst/>
          </a:prstGeom>
        </p:spPr>
      </p:pic>
    </p:spTree>
    <p:extLst>
      <p:ext uri="{BB962C8B-B14F-4D97-AF65-F5344CB8AC3E}">
        <p14:creationId xmlns:p14="http://schemas.microsoft.com/office/powerpoint/2010/main" val="10075504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AFF5-38C6-46BB-B863-5E044D041CC8}"/>
              </a:ext>
            </a:extLst>
          </p:cNvPr>
          <p:cNvSpPr>
            <a:spLocks noGrp="1"/>
          </p:cNvSpPr>
          <p:nvPr>
            <p:ph type="title"/>
          </p:nvPr>
        </p:nvSpPr>
        <p:spPr/>
        <p:txBody>
          <a:bodyPr/>
          <a:lstStyle/>
          <a:p>
            <a:r>
              <a:rPr lang="en-US" dirty="0"/>
              <a:t>FPTN</a:t>
            </a:r>
            <a:endParaRPr lang="fa-IR" dirty="0"/>
          </a:p>
        </p:txBody>
      </p:sp>
      <p:sp>
        <p:nvSpPr>
          <p:cNvPr id="6" name="Content Placeholder 5">
            <a:extLst>
              <a:ext uri="{FF2B5EF4-FFF2-40B4-BE49-F238E27FC236}">
                <a16:creationId xmlns:a16="http://schemas.microsoft.com/office/drawing/2014/main" id="{F5CBB25B-260E-41E9-89E1-EE12CF23C4C8}"/>
              </a:ext>
            </a:extLst>
          </p:cNvPr>
          <p:cNvSpPr>
            <a:spLocks noGrp="1"/>
          </p:cNvSpPr>
          <p:nvPr>
            <p:ph idx="1"/>
          </p:nvPr>
        </p:nvSpPr>
        <p:spPr/>
        <p:txBody>
          <a:bodyPr/>
          <a:lstStyle/>
          <a:p>
            <a:endParaRPr lang="fa-IR" dirty="0"/>
          </a:p>
        </p:txBody>
      </p:sp>
      <p:sp>
        <p:nvSpPr>
          <p:cNvPr id="4" name="Slide Number Placeholder 3">
            <a:extLst>
              <a:ext uri="{FF2B5EF4-FFF2-40B4-BE49-F238E27FC236}">
                <a16:creationId xmlns:a16="http://schemas.microsoft.com/office/drawing/2014/main" id="{C0DA4C3B-A506-47F3-B884-E75228BE2A8F}"/>
              </a:ext>
            </a:extLst>
          </p:cNvPr>
          <p:cNvSpPr>
            <a:spLocks noGrp="1"/>
          </p:cNvSpPr>
          <p:nvPr>
            <p:ph type="sldNum" sz="quarter" idx="12"/>
          </p:nvPr>
        </p:nvSpPr>
        <p:spPr/>
        <p:txBody>
          <a:bodyPr/>
          <a:lstStyle/>
          <a:p>
            <a:fld id="{D57F1E4F-1CFF-5643-939E-02111984F565}" type="slidenum">
              <a:rPr lang="en-US" smtClean="0"/>
              <a:t>36</a:t>
            </a:fld>
            <a:endParaRPr lang="en-US" dirty="0"/>
          </a:p>
        </p:txBody>
      </p:sp>
      <p:pic>
        <p:nvPicPr>
          <p:cNvPr id="8" name="Picture 7">
            <a:extLst>
              <a:ext uri="{FF2B5EF4-FFF2-40B4-BE49-F238E27FC236}">
                <a16:creationId xmlns:a16="http://schemas.microsoft.com/office/drawing/2014/main" id="{92D6A3FD-230D-488D-A22B-44780BB088A5}"/>
              </a:ext>
            </a:extLst>
          </p:cNvPr>
          <p:cNvPicPr>
            <a:picLocks noChangeAspect="1"/>
          </p:cNvPicPr>
          <p:nvPr/>
        </p:nvPicPr>
        <p:blipFill>
          <a:blip r:embed="rId2"/>
          <a:stretch>
            <a:fillRect/>
          </a:stretch>
        </p:blipFill>
        <p:spPr>
          <a:xfrm>
            <a:off x="1158817" y="1603659"/>
            <a:ext cx="9935326" cy="2589148"/>
          </a:xfrm>
          <a:prstGeom prst="rect">
            <a:avLst/>
          </a:prstGeom>
        </p:spPr>
      </p:pic>
      <p:pic>
        <p:nvPicPr>
          <p:cNvPr id="3" name="Picture 2">
            <a:extLst>
              <a:ext uri="{FF2B5EF4-FFF2-40B4-BE49-F238E27FC236}">
                <a16:creationId xmlns:a16="http://schemas.microsoft.com/office/drawing/2014/main" id="{E9B22A2C-E4E5-4768-AA68-E59290B798BE}"/>
              </a:ext>
            </a:extLst>
          </p:cNvPr>
          <p:cNvPicPr>
            <a:picLocks noChangeAspect="1"/>
          </p:cNvPicPr>
          <p:nvPr/>
        </p:nvPicPr>
        <p:blipFill>
          <a:blip r:embed="rId3"/>
          <a:stretch>
            <a:fillRect/>
          </a:stretch>
        </p:blipFill>
        <p:spPr>
          <a:xfrm>
            <a:off x="2567882" y="4054207"/>
            <a:ext cx="7117195" cy="2588140"/>
          </a:xfrm>
          <a:prstGeom prst="rect">
            <a:avLst/>
          </a:prstGeom>
        </p:spPr>
      </p:pic>
    </p:spTree>
    <p:extLst>
      <p:ext uri="{BB962C8B-B14F-4D97-AF65-F5344CB8AC3E}">
        <p14:creationId xmlns:p14="http://schemas.microsoft.com/office/powerpoint/2010/main" val="2522830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AFF5-38C6-46BB-B863-5E044D041CC8}"/>
              </a:ext>
            </a:extLst>
          </p:cNvPr>
          <p:cNvSpPr>
            <a:spLocks noGrp="1"/>
          </p:cNvSpPr>
          <p:nvPr>
            <p:ph type="title"/>
          </p:nvPr>
        </p:nvSpPr>
        <p:spPr/>
        <p:txBody>
          <a:bodyPr/>
          <a:lstStyle/>
          <a:p>
            <a:r>
              <a:rPr lang="en-US" dirty="0"/>
              <a:t>FPTN</a:t>
            </a:r>
            <a:endParaRPr lang="fa-IR" dirty="0"/>
          </a:p>
        </p:txBody>
      </p:sp>
      <p:sp>
        <p:nvSpPr>
          <p:cNvPr id="6" name="Content Placeholder 5">
            <a:extLst>
              <a:ext uri="{FF2B5EF4-FFF2-40B4-BE49-F238E27FC236}">
                <a16:creationId xmlns:a16="http://schemas.microsoft.com/office/drawing/2014/main" id="{F5CBB25B-260E-41E9-89E1-EE12CF23C4C8}"/>
              </a:ext>
            </a:extLst>
          </p:cNvPr>
          <p:cNvSpPr>
            <a:spLocks noGrp="1"/>
          </p:cNvSpPr>
          <p:nvPr>
            <p:ph idx="1"/>
          </p:nvPr>
        </p:nvSpPr>
        <p:spPr/>
        <p:txBody>
          <a:bodyPr/>
          <a:lstStyle/>
          <a:p>
            <a:endParaRPr lang="fa-IR" dirty="0"/>
          </a:p>
        </p:txBody>
      </p:sp>
      <p:sp>
        <p:nvSpPr>
          <p:cNvPr id="4" name="Slide Number Placeholder 3">
            <a:extLst>
              <a:ext uri="{FF2B5EF4-FFF2-40B4-BE49-F238E27FC236}">
                <a16:creationId xmlns:a16="http://schemas.microsoft.com/office/drawing/2014/main" id="{C0DA4C3B-A506-47F3-B884-E75228BE2A8F}"/>
              </a:ext>
            </a:extLst>
          </p:cNvPr>
          <p:cNvSpPr>
            <a:spLocks noGrp="1"/>
          </p:cNvSpPr>
          <p:nvPr>
            <p:ph type="sldNum" sz="quarter" idx="12"/>
          </p:nvPr>
        </p:nvSpPr>
        <p:spPr/>
        <p:txBody>
          <a:bodyPr/>
          <a:lstStyle/>
          <a:p>
            <a:fld id="{D57F1E4F-1CFF-5643-939E-02111984F565}" type="slidenum">
              <a:rPr lang="en-US" smtClean="0"/>
              <a:t>37</a:t>
            </a:fld>
            <a:endParaRPr lang="en-US" dirty="0"/>
          </a:p>
        </p:txBody>
      </p:sp>
      <p:pic>
        <p:nvPicPr>
          <p:cNvPr id="7" name="Picture 6">
            <a:extLst>
              <a:ext uri="{FF2B5EF4-FFF2-40B4-BE49-F238E27FC236}">
                <a16:creationId xmlns:a16="http://schemas.microsoft.com/office/drawing/2014/main" id="{4ADCF4A1-6C24-4BF1-A466-A08F04E9E417}"/>
              </a:ext>
            </a:extLst>
          </p:cNvPr>
          <p:cNvPicPr>
            <a:picLocks noChangeAspect="1"/>
          </p:cNvPicPr>
          <p:nvPr/>
        </p:nvPicPr>
        <p:blipFill>
          <a:blip r:embed="rId3"/>
          <a:stretch>
            <a:fillRect/>
          </a:stretch>
        </p:blipFill>
        <p:spPr>
          <a:xfrm>
            <a:off x="3378312" y="0"/>
            <a:ext cx="4996613" cy="6261358"/>
          </a:xfrm>
          <a:prstGeom prst="rect">
            <a:avLst/>
          </a:prstGeom>
        </p:spPr>
      </p:pic>
    </p:spTree>
    <p:extLst>
      <p:ext uri="{BB962C8B-B14F-4D97-AF65-F5344CB8AC3E}">
        <p14:creationId xmlns:p14="http://schemas.microsoft.com/office/powerpoint/2010/main" val="3283665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AFF5-38C6-46BB-B863-5E044D041CC8}"/>
              </a:ext>
            </a:extLst>
          </p:cNvPr>
          <p:cNvSpPr>
            <a:spLocks noGrp="1"/>
          </p:cNvSpPr>
          <p:nvPr>
            <p:ph type="title"/>
          </p:nvPr>
        </p:nvSpPr>
        <p:spPr/>
        <p:txBody>
          <a:bodyPr/>
          <a:lstStyle/>
          <a:p>
            <a:r>
              <a:rPr lang="en-US" dirty="0"/>
              <a:t>HiP-HOPS </a:t>
            </a:r>
            <a:br>
              <a:rPr lang="en-US" dirty="0"/>
            </a:br>
            <a:endParaRPr lang="fa-IR" dirty="0"/>
          </a:p>
        </p:txBody>
      </p:sp>
      <p:sp>
        <p:nvSpPr>
          <p:cNvPr id="3" name="Content Placeholder 2">
            <a:extLst>
              <a:ext uri="{FF2B5EF4-FFF2-40B4-BE49-F238E27FC236}">
                <a16:creationId xmlns:a16="http://schemas.microsoft.com/office/drawing/2014/main" id="{7EE1E0A5-0A70-41D2-BE46-0A719DF01734}"/>
              </a:ext>
            </a:extLst>
          </p:cNvPr>
          <p:cNvSpPr>
            <a:spLocks noGrp="1"/>
          </p:cNvSpPr>
          <p:nvPr>
            <p:ph idx="1"/>
          </p:nvPr>
        </p:nvSpPr>
        <p:spPr/>
        <p:txBody>
          <a:bodyPr/>
          <a:lstStyle/>
          <a:p>
            <a:pPr marL="0" indent="0" algn="l" rtl="0">
              <a:buNone/>
            </a:pPr>
            <a:r>
              <a:rPr lang="en-US" dirty="0"/>
              <a:t>HiP-HOPS is one of the more advanced and well supported compositional model based dependability analysis techniques.</a:t>
            </a:r>
          </a:p>
          <a:p>
            <a:pPr marL="0" indent="0" algn="l" rtl="0">
              <a:buNone/>
            </a:pPr>
            <a:endParaRPr lang="en-US" dirty="0"/>
          </a:p>
          <a:p>
            <a:pPr marL="0" indent="0" algn="l" rtl="0">
              <a:buNone/>
            </a:pPr>
            <a:r>
              <a:rPr lang="en-US" dirty="0"/>
              <a:t>HiP-HOPS analysis consists of three main phases:</a:t>
            </a:r>
          </a:p>
          <a:p>
            <a:pPr lvl="1" indent="-342900" algn="l" rtl="0">
              <a:buFont typeface="+mj-lt"/>
              <a:buAutoNum type="arabicPeriod"/>
            </a:pPr>
            <a:r>
              <a:rPr lang="en-US" dirty="0"/>
              <a:t>System modelling and failure annotation</a:t>
            </a:r>
          </a:p>
          <a:p>
            <a:pPr lvl="1" indent="-342900" algn="l" rtl="0">
              <a:buFont typeface="+mj-lt"/>
              <a:buAutoNum type="arabicPeriod"/>
            </a:pPr>
            <a:r>
              <a:rPr lang="en-US" dirty="0"/>
              <a:t>Fault Tree synthesis </a:t>
            </a:r>
          </a:p>
          <a:p>
            <a:pPr lvl="1" indent="-342900" algn="l" rtl="0">
              <a:buFont typeface="+mj-lt"/>
              <a:buAutoNum type="arabicPeriod"/>
            </a:pPr>
            <a:r>
              <a:rPr lang="en-US" dirty="0"/>
              <a:t>Fault Tree analysis</a:t>
            </a:r>
          </a:p>
          <a:p>
            <a:pPr marL="0" indent="0" algn="l" rtl="0">
              <a:buNone/>
            </a:pPr>
            <a:endParaRPr lang="fa-IR" dirty="0">
              <a:solidFill>
                <a:schemeClr val="tx1">
                  <a:lumMod val="50000"/>
                </a:schemeClr>
              </a:solidFill>
            </a:endParaRPr>
          </a:p>
        </p:txBody>
      </p:sp>
      <p:sp>
        <p:nvSpPr>
          <p:cNvPr id="4" name="Slide Number Placeholder 3">
            <a:extLst>
              <a:ext uri="{FF2B5EF4-FFF2-40B4-BE49-F238E27FC236}">
                <a16:creationId xmlns:a16="http://schemas.microsoft.com/office/drawing/2014/main" id="{C0DA4C3B-A506-47F3-B884-E75228BE2A8F}"/>
              </a:ext>
            </a:extLst>
          </p:cNvPr>
          <p:cNvSpPr>
            <a:spLocks noGrp="1"/>
          </p:cNvSpPr>
          <p:nvPr>
            <p:ph type="sldNum" sz="quarter" idx="12"/>
          </p:nvPr>
        </p:nvSpPr>
        <p:spPr/>
        <p:txBody>
          <a:bodyPr/>
          <a:lstStyle/>
          <a:p>
            <a:fld id="{D57F1E4F-1CFF-5643-939E-02111984F565}" type="slidenum">
              <a:rPr lang="en-US" smtClean="0"/>
              <a:t>38</a:t>
            </a:fld>
            <a:endParaRPr lang="en-US" dirty="0"/>
          </a:p>
        </p:txBody>
      </p:sp>
    </p:spTree>
    <p:extLst>
      <p:ext uri="{BB962C8B-B14F-4D97-AF65-F5344CB8AC3E}">
        <p14:creationId xmlns:p14="http://schemas.microsoft.com/office/powerpoint/2010/main" val="2095870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AFF5-38C6-46BB-B863-5E044D041CC8}"/>
              </a:ext>
            </a:extLst>
          </p:cNvPr>
          <p:cNvSpPr>
            <a:spLocks noGrp="1"/>
          </p:cNvSpPr>
          <p:nvPr>
            <p:ph type="title"/>
          </p:nvPr>
        </p:nvSpPr>
        <p:spPr/>
        <p:txBody>
          <a:bodyPr/>
          <a:lstStyle/>
          <a:p>
            <a:r>
              <a:rPr lang="en-US" dirty="0"/>
              <a:t>HiP-HOPS </a:t>
            </a:r>
            <a:br>
              <a:rPr lang="en-US" dirty="0"/>
            </a:br>
            <a:endParaRPr lang="fa-IR" dirty="0"/>
          </a:p>
        </p:txBody>
      </p:sp>
      <p:pic>
        <p:nvPicPr>
          <p:cNvPr id="5" name="Content Placeholder 4">
            <a:extLst>
              <a:ext uri="{FF2B5EF4-FFF2-40B4-BE49-F238E27FC236}">
                <a16:creationId xmlns:a16="http://schemas.microsoft.com/office/drawing/2014/main" id="{857E0EFC-D8D9-4FEE-83C9-2B1F282B0CB9}"/>
              </a:ext>
            </a:extLst>
          </p:cNvPr>
          <p:cNvPicPr>
            <a:picLocks noGrp="1" noChangeAspect="1"/>
          </p:cNvPicPr>
          <p:nvPr>
            <p:ph idx="1"/>
          </p:nvPr>
        </p:nvPicPr>
        <p:blipFill>
          <a:blip r:embed="rId3"/>
          <a:stretch>
            <a:fillRect/>
          </a:stretch>
        </p:blipFill>
        <p:spPr>
          <a:xfrm>
            <a:off x="2359246" y="2299964"/>
            <a:ext cx="6157225" cy="3153010"/>
          </a:xfrm>
          <a:prstGeom prst="rect">
            <a:avLst/>
          </a:prstGeom>
        </p:spPr>
      </p:pic>
      <p:sp>
        <p:nvSpPr>
          <p:cNvPr id="4" name="Slide Number Placeholder 3">
            <a:extLst>
              <a:ext uri="{FF2B5EF4-FFF2-40B4-BE49-F238E27FC236}">
                <a16:creationId xmlns:a16="http://schemas.microsoft.com/office/drawing/2014/main" id="{C0DA4C3B-A506-47F3-B884-E75228BE2A8F}"/>
              </a:ext>
            </a:extLst>
          </p:cNvPr>
          <p:cNvSpPr>
            <a:spLocks noGrp="1"/>
          </p:cNvSpPr>
          <p:nvPr>
            <p:ph type="sldNum" sz="quarter" idx="12"/>
          </p:nvPr>
        </p:nvSpPr>
        <p:spPr/>
        <p:txBody>
          <a:bodyPr/>
          <a:lstStyle/>
          <a:p>
            <a:fld id="{D57F1E4F-1CFF-5643-939E-02111984F565}" type="slidenum">
              <a:rPr lang="en-US" smtClean="0"/>
              <a:t>39</a:t>
            </a:fld>
            <a:endParaRPr lang="en-US" dirty="0"/>
          </a:p>
        </p:txBody>
      </p:sp>
    </p:spTree>
    <p:extLst>
      <p:ext uri="{BB962C8B-B14F-4D97-AF65-F5344CB8AC3E}">
        <p14:creationId xmlns:p14="http://schemas.microsoft.com/office/powerpoint/2010/main" val="362147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919D-CD63-42CE-8D89-B98B8CCC8814}"/>
              </a:ext>
            </a:extLst>
          </p:cNvPr>
          <p:cNvSpPr>
            <a:spLocks noGrp="1"/>
          </p:cNvSpPr>
          <p:nvPr>
            <p:ph type="title"/>
          </p:nvPr>
        </p:nvSpPr>
        <p:spPr/>
        <p:txBody>
          <a:bodyPr/>
          <a:lstStyle/>
          <a:p>
            <a:r>
              <a:rPr lang="en-US" dirty="0"/>
              <a:t>Introduction</a:t>
            </a:r>
            <a:endParaRPr lang="fa-IR" dirty="0"/>
          </a:p>
        </p:txBody>
      </p:sp>
      <p:sp>
        <p:nvSpPr>
          <p:cNvPr id="3" name="Content Placeholder 2">
            <a:extLst>
              <a:ext uri="{FF2B5EF4-FFF2-40B4-BE49-F238E27FC236}">
                <a16:creationId xmlns:a16="http://schemas.microsoft.com/office/drawing/2014/main" id="{17209A8B-F103-4A29-991C-20892141B02D}"/>
              </a:ext>
            </a:extLst>
          </p:cNvPr>
          <p:cNvSpPr>
            <a:spLocks noGrp="1"/>
          </p:cNvSpPr>
          <p:nvPr>
            <p:ph idx="1"/>
          </p:nvPr>
        </p:nvSpPr>
        <p:spPr/>
        <p:txBody>
          <a:bodyPr>
            <a:normAutofit/>
          </a:bodyPr>
          <a:lstStyle/>
          <a:p>
            <a:pPr algn="l" rtl="0">
              <a:buFont typeface="Arial" panose="020B0604020202020204" pitchFamily="34" charset="0"/>
              <a:buChar char="•"/>
            </a:pPr>
            <a:r>
              <a:rPr lang="en-US" dirty="0"/>
              <a:t>FTA is </a:t>
            </a:r>
            <a:r>
              <a:rPr lang="en-US" u="sng" dirty="0"/>
              <a:t>deductive</a:t>
            </a:r>
            <a:r>
              <a:rPr lang="en-US" dirty="0"/>
              <a:t>: analysis starts with a top event (a system failure) and works backwards from the top of the tree towards the leaves of the tree to determine the root causes and combinations of basic events of the top event.</a:t>
            </a:r>
          </a:p>
          <a:p>
            <a:pPr algn="l" rtl="0">
              <a:buFont typeface="Arial" panose="020B0604020202020204" pitchFamily="34" charset="0"/>
              <a:buChar char="•"/>
            </a:pPr>
            <a:r>
              <a:rPr lang="en-US" dirty="0"/>
              <a:t>The analyses are carried out in two levels: </a:t>
            </a:r>
          </a:p>
          <a:p>
            <a:pPr marL="857250" lvl="1" indent="-457200" algn="l" rtl="0">
              <a:buFont typeface="+mj-lt"/>
              <a:buAutoNum type="arabicPeriod"/>
            </a:pPr>
            <a:r>
              <a:rPr lang="en-US" dirty="0"/>
              <a:t>Qualitative level</a:t>
            </a:r>
          </a:p>
          <a:p>
            <a:pPr marL="857250" lvl="1" indent="-457200" algn="l" rtl="0">
              <a:buFont typeface="+mj-lt"/>
              <a:buAutoNum type="arabicPeriod"/>
            </a:pPr>
            <a:r>
              <a:rPr lang="en-US" dirty="0"/>
              <a:t>Quantitative level</a:t>
            </a:r>
          </a:p>
          <a:p>
            <a:pPr algn="l" rtl="0">
              <a:buFont typeface="Arial" panose="020B0604020202020204" pitchFamily="34" charset="0"/>
              <a:buChar char="•"/>
            </a:pPr>
            <a:r>
              <a:rPr lang="en-US" b="1" dirty="0"/>
              <a:t>Qualitative analysis </a:t>
            </a:r>
            <a:r>
              <a:rPr lang="en-US" dirty="0"/>
              <a:t>is usually performed by reducing fault trees to minimal cut sets (MCSs).</a:t>
            </a:r>
          </a:p>
          <a:p>
            <a:pPr algn="l" rtl="0">
              <a:buFont typeface="Arial" panose="020B0604020202020204" pitchFamily="34" charset="0"/>
              <a:buChar char="•"/>
            </a:pPr>
            <a:r>
              <a:rPr lang="en-US" dirty="0"/>
              <a:t>In </a:t>
            </a:r>
            <a:r>
              <a:rPr lang="en-US" b="1" dirty="0"/>
              <a:t>Quantitative analysis</a:t>
            </a:r>
            <a:r>
              <a:rPr lang="en-US" dirty="0"/>
              <a:t>, the probability of the occurrence of the top event are mathematically calculated, given the failure rate or probability of individual system component.</a:t>
            </a:r>
          </a:p>
          <a:p>
            <a:pPr algn="l" rtl="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46A7C2A6-750A-425E-AA0D-B187F41CADCA}"/>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22026188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AFF5-38C6-46BB-B863-5E044D041CC8}"/>
              </a:ext>
            </a:extLst>
          </p:cNvPr>
          <p:cNvSpPr>
            <a:spLocks noGrp="1"/>
          </p:cNvSpPr>
          <p:nvPr>
            <p:ph type="title"/>
          </p:nvPr>
        </p:nvSpPr>
        <p:spPr/>
        <p:txBody>
          <a:bodyPr/>
          <a:lstStyle/>
          <a:p>
            <a:r>
              <a:rPr lang="en-US" dirty="0"/>
              <a:t>Agenda</a:t>
            </a:r>
            <a:endParaRPr lang="fa-IR" dirty="0"/>
          </a:p>
        </p:txBody>
      </p:sp>
      <p:sp>
        <p:nvSpPr>
          <p:cNvPr id="3" name="Content Placeholder 2">
            <a:extLst>
              <a:ext uri="{FF2B5EF4-FFF2-40B4-BE49-F238E27FC236}">
                <a16:creationId xmlns:a16="http://schemas.microsoft.com/office/drawing/2014/main" id="{7EE1E0A5-0A70-41D2-BE46-0A719DF01734}"/>
              </a:ext>
            </a:extLst>
          </p:cNvPr>
          <p:cNvSpPr>
            <a:spLocks noGrp="1"/>
          </p:cNvSpPr>
          <p:nvPr>
            <p:ph idx="1"/>
          </p:nvPr>
        </p:nvSpPr>
        <p:spPr/>
        <p:txBody>
          <a:bodyPr/>
          <a:lstStyle/>
          <a:p>
            <a:pPr algn="l" rtl="0">
              <a:buFont typeface="Arial" panose="020B0604020202020204" pitchFamily="34" charset="0"/>
              <a:buChar char="•"/>
            </a:pPr>
            <a:r>
              <a:rPr lang="en-US" dirty="0">
                <a:solidFill>
                  <a:schemeClr val="tx1">
                    <a:lumMod val="50000"/>
                  </a:schemeClr>
                </a:solidFill>
              </a:rPr>
              <a:t>Introduction </a:t>
            </a:r>
            <a:endParaRPr lang="en-US" b="1" dirty="0">
              <a:solidFill>
                <a:schemeClr val="tx1">
                  <a:lumMod val="50000"/>
                </a:schemeClr>
              </a:solidFill>
            </a:endParaRPr>
          </a:p>
          <a:p>
            <a:pPr algn="l" rtl="0">
              <a:buFont typeface="Arial" panose="020B0604020202020204" pitchFamily="34" charset="0"/>
              <a:buChar char="•"/>
            </a:pPr>
            <a:r>
              <a:rPr lang="en-US" dirty="0">
                <a:solidFill>
                  <a:schemeClr val="tx1">
                    <a:lumMod val="50000"/>
                  </a:schemeClr>
                </a:solidFill>
              </a:rPr>
              <a:t>History</a:t>
            </a:r>
          </a:p>
          <a:p>
            <a:pPr algn="l" rtl="0">
              <a:buFont typeface="Arial" panose="020B0604020202020204" pitchFamily="34" charset="0"/>
              <a:buChar char="•"/>
            </a:pPr>
            <a:r>
              <a:rPr lang="en-US" dirty="0">
                <a:solidFill>
                  <a:schemeClr val="tx1">
                    <a:lumMod val="50000"/>
                  </a:schemeClr>
                </a:solidFill>
              </a:rPr>
              <a:t>Standard fault tree(SFT)</a:t>
            </a:r>
          </a:p>
          <a:p>
            <a:pPr algn="l" rtl="0">
              <a:buFont typeface="Arial" panose="020B0604020202020204" pitchFamily="34" charset="0"/>
              <a:buChar char="•"/>
            </a:pPr>
            <a:r>
              <a:rPr lang="en-US" dirty="0">
                <a:solidFill>
                  <a:schemeClr val="tx1">
                    <a:lumMod val="50000"/>
                  </a:schemeClr>
                </a:solidFill>
              </a:rPr>
              <a:t>Extensions</a:t>
            </a:r>
          </a:p>
          <a:p>
            <a:pPr algn="l" rtl="0">
              <a:buFont typeface="Arial" panose="020B0604020202020204" pitchFamily="34" charset="0"/>
              <a:buChar char="•"/>
            </a:pPr>
            <a:r>
              <a:rPr lang="en-US" dirty="0">
                <a:solidFill>
                  <a:schemeClr val="tx1">
                    <a:lumMod val="50000"/>
                  </a:schemeClr>
                </a:solidFill>
              </a:rPr>
              <a:t>Model based dependability analysis</a:t>
            </a:r>
          </a:p>
          <a:p>
            <a:pPr algn="l" rtl="0">
              <a:buFont typeface="Arial" panose="020B0604020202020204" pitchFamily="34" charset="0"/>
              <a:buChar char="•"/>
            </a:pPr>
            <a:r>
              <a:rPr lang="en-US" dirty="0"/>
              <a:t>Conclusion</a:t>
            </a:r>
            <a:r>
              <a:rPr lang="en-US" dirty="0">
                <a:solidFill>
                  <a:schemeClr val="tx1">
                    <a:lumMod val="50000"/>
                  </a:schemeClr>
                </a:solidFill>
              </a:rPr>
              <a:t> </a:t>
            </a:r>
            <a:endParaRPr lang="fa-IR" dirty="0">
              <a:solidFill>
                <a:schemeClr val="tx1">
                  <a:lumMod val="50000"/>
                </a:schemeClr>
              </a:solidFill>
            </a:endParaRPr>
          </a:p>
        </p:txBody>
      </p:sp>
      <p:sp>
        <p:nvSpPr>
          <p:cNvPr id="4" name="Slide Number Placeholder 3">
            <a:extLst>
              <a:ext uri="{FF2B5EF4-FFF2-40B4-BE49-F238E27FC236}">
                <a16:creationId xmlns:a16="http://schemas.microsoft.com/office/drawing/2014/main" id="{C0DA4C3B-A506-47F3-B884-E75228BE2A8F}"/>
              </a:ext>
            </a:extLst>
          </p:cNvPr>
          <p:cNvSpPr>
            <a:spLocks noGrp="1"/>
          </p:cNvSpPr>
          <p:nvPr>
            <p:ph type="sldNum" sz="quarter" idx="12"/>
          </p:nvPr>
        </p:nvSpPr>
        <p:spPr/>
        <p:txBody>
          <a:bodyPr/>
          <a:lstStyle/>
          <a:p>
            <a:fld id="{D57F1E4F-1CFF-5643-939E-02111984F565}" type="slidenum">
              <a:rPr lang="en-US" smtClean="0"/>
              <a:t>40</a:t>
            </a:fld>
            <a:endParaRPr lang="en-US" dirty="0"/>
          </a:p>
        </p:txBody>
      </p:sp>
    </p:spTree>
    <p:extLst>
      <p:ext uri="{BB962C8B-B14F-4D97-AF65-F5344CB8AC3E}">
        <p14:creationId xmlns:p14="http://schemas.microsoft.com/office/powerpoint/2010/main" val="2083815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AFF5-38C6-46BB-B863-5E044D041CC8}"/>
              </a:ext>
            </a:extLst>
          </p:cNvPr>
          <p:cNvSpPr>
            <a:spLocks noGrp="1"/>
          </p:cNvSpPr>
          <p:nvPr>
            <p:ph type="title"/>
          </p:nvPr>
        </p:nvSpPr>
        <p:spPr/>
        <p:txBody>
          <a:bodyPr/>
          <a:lstStyle/>
          <a:p>
            <a:r>
              <a:rPr lang="en-US" dirty="0"/>
              <a:t>Conclusion</a:t>
            </a:r>
            <a:endParaRPr lang="fa-IR" dirty="0"/>
          </a:p>
        </p:txBody>
      </p:sp>
      <p:sp>
        <p:nvSpPr>
          <p:cNvPr id="3" name="Content Placeholder 2">
            <a:extLst>
              <a:ext uri="{FF2B5EF4-FFF2-40B4-BE49-F238E27FC236}">
                <a16:creationId xmlns:a16="http://schemas.microsoft.com/office/drawing/2014/main" id="{7EE1E0A5-0A70-41D2-BE46-0A719DF01734}"/>
              </a:ext>
            </a:extLst>
          </p:cNvPr>
          <p:cNvSpPr>
            <a:spLocks noGrp="1"/>
          </p:cNvSpPr>
          <p:nvPr>
            <p:ph idx="1"/>
          </p:nvPr>
        </p:nvSpPr>
        <p:spPr/>
        <p:txBody>
          <a:bodyPr>
            <a:normAutofit/>
          </a:bodyPr>
          <a:lstStyle/>
          <a:p>
            <a:pPr algn="l" rtl="0">
              <a:buFont typeface="Arial" panose="020B0604020202020204" pitchFamily="34" charset="0"/>
              <a:buChar char="•"/>
            </a:pPr>
            <a:r>
              <a:rPr lang="en-US" dirty="0"/>
              <a:t>The most widely used approach for dependability analysis is the fault tree analysis (FTA). However, the manual nature of the FTA makes the system analyses process time consuming and expensive. </a:t>
            </a:r>
          </a:p>
          <a:p>
            <a:pPr algn="l" rtl="0">
              <a:buFont typeface="Arial" panose="020B0604020202020204" pitchFamily="34" charset="0"/>
              <a:buChar char="•"/>
            </a:pPr>
            <a:r>
              <a:rPr lang="en-US" dirty="0"/>
              <a:t>It does have a number of limitations, such as an inability to model sequence- or time- dependent dynamic behavior and to perform quantitative analysis with uncertain failure data. </a:t>
            </a:r>
          </a:p>
          <a:p>
            <a:pPr algn="l" rtl="0">
              <a:buFont typeface="Arial" panose="020B0604020202020204" pitchFamily="34" charset="0"/>
              <a:buChar char="•"/>
            </a:pPr>
            <a:r>
              <a:rPr lang="en-US" dirty="0"/>
              <a:t>In addition to that, even where software tool support exists for FTA, it requires a lot of manual efforts to create and analyze fault trees. Different extensions of standard fault trees have been proposed to overcome some of the limitations. </a:t>
            </a:r>
          </a:p>
          <a:p>
            <a:pPr algn="l" rtl="0">
              <a:buFont typeface="Arial" panose="020B0604020202020204" pitchFamily="34" charset="0"/>
              <a:buChar char="•"/>
            </a:pPr>
            <a:r>
              <a:rPr lang="en-US" dirty="0"/>
              <a:t>Model based dependability analysis paradigm overcomes the above problems by simplifying the dependability analysis process by automatically synthesizing dependability related data from system models to generate dependability analysis artefacts such as fault trees.</a:t>
            </a:r>
          </a:p>
        </p:txBody>
      </p:sp>
      <p:sp>
        <p:nvSpPr>
          <p:cNvPr id="4" name="Slide Number Placeholder 3">
            <a:extLst>
              <a:ext uri="{FF2B5EF4-FFF2-40B4-BE49-F238E27FC236}">
                <a16:creationId xmlns:a16="http://schemas.microsoft.com/office/drawing/2014/main" id="{C0DA4C3B-A506-47F3-B884-E75228BE2A8F}"/>
              </a:ext>
            </a:extLst>
          </p:cNvPr>
          <p:cNvSpPr>
            <a:spLocks noGrp="1"/>
          </p:cNvSpPr>
          <p:nvPr>
            <p:ph type="sldNum" sz="quarter" idx="12"/>
          </p:nvPr>
        </p:nvSpPr>
        <p:spPr/>
        <p:txBody>
          <a:bodyPr/>
          <a:lstStyle/>
          <a:p>
            <a:fld id="{D57F1E4F-1CFF-5643-939E-02111984F565}" type="slidenum">
              <a:rPr lang="en-US" smtClean="0"/>
              <a:t>41</a:t>
            </a:fld>
            <a:endParaRPr lang="en-US" dirty="0"/>
          </a:p>
        </p:txBody>
      </p:sp>
    </p:spTree>
    <p:extLst>
      <p:ext uri="{BB962C8B-B14F-4D97-AF65-F5344CB8AC3E}">
        <p14:creationId xmlns:p14="http://schemas.microsoft.com/office/powerpoint/2010/main" val="12873292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3B62-E4AA-42D4-AFBE-64FA2EEB5F87}"/>
              </a:ext>
            </a:extLst>
          </p:cNvPr>
          <p:cNvSpPr>
            <a:spLocks noGrp="1"/>
          </p:cNvSpPr>
          <p:nvPr>
            <p:ph type="title"/>
          </p:nvPr>
        </p:nvSpPr>
        <p:spPr/>
        <p:txBody>
          <a:bodyPr/>
          <a:lstStyle/>
          <a:p>
            <a:r>
              <a:rPr lang="en-US" dirty="0"/>
              <a:t>Resources</a:t>
            </a:r>
            <a:endParaRPr lang="fa-IR" dirty="0"/>
          </a:p>
        </p:txBody>
      </p:sp>
      <p:sp>
        <p:nvSpPr>
          <p:cNvPr id="3" name="Content Placeholder 2">
            <a:extLst>
              <a:ext uri="{FF2B5EF4-FFF2-40B4-BE49-F238E27FC236}">
                <a16:creationId xmlns:a16="http://schemas.microsoft.com/office/drawing/2014/main" id="{3CD9E68B-F755-4457-91EB-2F6006B0B269}"/>
              </a:ext>
            </a:extLst>
          </p:cNvPr>
          <p:cNvSpPr>
            <a:spLocks noGrp="1"/>
          </p:cNvSpPr>
          <p:nvPr>
            <p:ph idx="1"/>
          </p:nvPr>
        </p:nvSpPr>
        <p:spPr/>
        <p:txBody>
          <a:bodyPr>
            <a:normAutofit/>
          </a:bodyPr>
          <a:lstStyle/>
          <a:p>
            <a:pPr marL="0" indent="0" algn="l" rtl="0">
              <a:buNone/>
            </a:pPr>
            <a:endParaRPr lang="fa-IR" sz="1800" dirty="0"/>
          </a:p>
          <a:p>
            <a:pPr marL="0" indent="0" algn="l" rtl="0">
              <a:buNone/>
            </a:pPr>
            <a:r>
              <a:rPr lang="en-US" sz="1800" dirty="0"/>
              <a:t>[1] S. Kabir, “An overview of fault tree analysis and its application in model based dependability analysis,“ </a:t>
            </a:r>
            <a:r>
              <a:rPr lang="en-US" sz="1800" i="1" dirty="0"/>
              <a:t>Expert Systems with Applications</a:t>
            </a:r>
            <a:r>
              <a:rPr lang="en-US" sz="1800" dirty="0"/>
              <a:t>, vol 77, pp114-135, 2017.</a:t>
            </a:r>
          </a:p>
          <a:p>
            <a:pPr marL="0" indent="0" algn="l" rtl="0">
              <a:buNone/>
            </a:pPr>
            <a:r>
              <a:rPr lang="en-US" sz="1800" dirty="0"/>
              <a:t>[2] M. RAUSAND. RELIABILITY OF SAFETY-CRITICAL SYSTEMS, </a:t>
            </a:r>
            <a:r>
              <a:rPr lang="en-US" sz="1800" i="1" dirty="0"/>
              <a:t>Wiley</a:t>
            </a:r>
            <a:r>
              <a:rPr lang="en-US" sz="1800" dirty="0"/>
              <a:t>, 2014.</a:t>
            </a:r>
            <a:endParaRPr lang="en-US" sz="1800" i="1" dirty="0"/>
          </a:p>
          <a:p>
            <a:pPr marL="0" indent="0" algn="l" rtl="0">
              <a:buNone/>
            </a:pPr>
            <a:endParaRPr lang="fa-IR" sz="1800" dirty="0"/>
          </a:p>
        </p:txBody>
      </p:sp>
      <p:sp>
        <p:nvSpPr>
          <p:cNvPr id="4" name="Slide Number Placeholder 3">
            <a:extLst>
              <a:ext uri="{FF2B5EF4-FFF2-40B4-BE49-F238E27FC236}">
                <a16:creationId xmlns:a16="http://schemas.microsoft.com/office/drawing/2014/main" id="{237ADF47-E188-46AB-B2FA-820A114746DD}"/>
              </a:ext>
            </a:extLst>
          </p:cNvPr>
          <p:cNvSpPr>
            <a:spLocks noGrp="1"/>
          </p:cNvSpPr>
          <p:nvPr>
            <p:ph type="sldNum" sz="quarter" idx="12"/>
          </p:nvPr>
        </p:nvSpPr>
        <p:spPr/>
        <p:txBody>
          <a:bodyPr/>
          <a:lstStyle/>
          <a:p>
            <a:fld id="{D57F1E4F-1CFF-5643-939E-02111984F565}" type="slidenum">
              <a:rPr lang="en-US" smtClean="0"/>
              <a:t>42</a:t>
            </a:fld>
            <a:endParaRPr lang="en-US" dirty="0"/>
          </a:p>
        </p:txBody>
      </p:sp>
    </p:spTree>
    <p:extLst>
      <p:ext uri="{BB962C8B-B14F-4D97-AF65-F5344CB8AC3E}">
        <p14:creationId xmlns:p14="http://schemas.microsoft.com/office/powerpoint/2010/main" val="5751010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3B62-E4AA-42D4-AFBE-64FA2EEB5F87}"/>
              </a:ext>
            </a:extLst>
          </p:cNvPr>
          <p:cNvSpPr>
            <a:spLocks noGrp="1"/>
          </p:cNvSpPr>
          <p:nvPr>
            <p:ph type="title"/>
          </p:nvPr>
        </p:nvSpPr>
        <p:spPr/>
        <p:txBody>
          <a:bodyPr/>
          <a:lstStyle/>
          <a:p>
            <a:pPr rtl="0"/>
            <a:r>
              <a:rPr lang="en-US" dirty="0"/>
              <a:t>Questions</a:t>
            </a:r>
            <a:endParaRPr lang="fa-IR" dirty="0"/>
          </a:p>
        </p:txBody>
      </p:sp>
      <p:sp>
        <p:nvSpPr>
          <p:cNvPr id="3" name="Content Placeholder 2">
            <a:extLst>
              <a:ext uri="{FF2B5EF4-FFF2-40B4-BE49-F238E27FC236}">
                <a16:creationId xmlns:a16="http://schemas.microsoft.com/office/drawing/2014/main" id="{3CD9E68B-F755-4457-91EB-2F6006B0B269}"/>
              </a:ext>
            </a:extLst>
          </p:cNvPr>
          <p:cNvSpPr>
            <a:spLocks noGrp="1"/>
          </p:cNvSpPr>
          <p:nvPr>
            <p:ph idx="1"/>
          </p:nvPr>
        </p:nvSpPr>
        <p:spPr/>
        <p:txBody>
          <a:bodyPr>
            <a:normAutofit/>
          </a:bodyPr>
          <a:lstStyle/>
          <a:p>
            <a:pPr algn="l" rtl="0">
              <a:buFont typeface="+mj-lt"/>
              <a:buAutoNum type="arabicParenR"/>
            </a:pPr>
            <a:r>
              <a:rPr lang="en-US" sz="1800" dirty="0"/>
              <a:t>Convert RBD to Fault Tree and Calculate </a:t>
            </a:r>
            <a:r>
              <a:rPr lang="en-US" dirty="0"/>
              <a:t>probability of the top event(system failure)</a:t>
            </a:r>
          </a:p>
          <a:p>
            <a:pPr algn="l" rtl="0">
              <a:buFont typeface="+mj-lt"/>
              <a:buAutoNum type="arabicParenR"/>
            </a:pPr>
            <a:endParaRPr lang="en-US" sz="1800" dirty="0"/>
          </a:p>
          <a:p>
            <a:pPr algn="l" rtl="0">
              <a:buFont typeface="+mj-lt"/>
              <a:buAutoNum type="arabicParenR"/>
            </a:pPr>
            <a:endParaRPr lang="en-US" sz="1800" dirty="0"/>
          </a:p>
          <a:p>
            <a:pPr algn="l" rtl="0">
              <a:buFont typeface="+mj-lt"/>
              <a:buAutoNum type="arabicParenR"/>
            </a:pPr>
            <a:endParaRPr lang="en-US" sz="1800" dirty="0"/>
          </a:p>
          <a:p>
            <a:pPr algn="l" rtl="0">
              <a:buFont typeface="+mj-lt"/>
              <a:buAutoNum type="arabicParenR"/>
            </a:pPr>
            <a:endParaRPr lang="en-US" sz="1800" dirty="0"/>
          </a:p>
          <a:p>
            <a:pPr algn="l" rtl="0">
              <a:buFont typeface="+mj-lt"/>
              <a:buAutoNum type="arabicParenR"/>
            </a:pPr>
            <a:endParaRPr lang="en-US" sz="1800" dirty="0"/>
          </a:p>
          <a:p>
            <a:pPr algn="l" rtl="0">
              <a:buFont typeface="+mj-lt"/>
              <a:buAutoNum type="arabicParenR"/>
            </a:pPr>
            <a:endParaRPr lang="en-US" sz="1800" dirty="0"/>
          </a:p>
          <a:p>
            <a:pPr algn="l" rtl="0">
              <a:buFont typeface="+mj-lt"/>
              <a:buAutoNum type="arabicParenR"/>
            </a:pPr>
            <a:r>
              <a:rPr lang="en-US" sz="1800" dirty="0"/>
              <a:t>Calculate minimal cut set for Q1 Fault tree.</a:t>
            </a:r>
          </a:p>
          <a:p>
            <a:pPr algn="l" rtl="0">
              <a:buFont typeface="+mj-lt"/>
              <a:buAutoNum type="arabicParenR"/>
            </a:pPr>
            <a:r>
              <a:rPr lang="en-US" sz="1800" dirty="0"/>
              <a:t>What is limitations of standard fault tree?</a:t>
            </a:r>
          </a:p>
          <a:p>
            <a:pPr algn="l" rtl="0">
              <a:buFont typeface="+mj-lt"/>
              <a:buAutoNum type="arabicParenR"/>
            </a:pPr>
            <a:endParaRPr lang="fa-IR" sz="1800" dirty="0"/>
          </a:p>
        </p:txBody>
      </p:sp>
      <p:sp>
        <p:nvSpPr>
          <p:cNvPr id="4" name="Slide Number Placeholder 3">
            <a:extLst>
              <a:ext uri="{FF2B5EF4-FFF2-40B4-BE49-F238E27FC236}">
                <a16:creationId xmlns:a16="http://schemas.microsoft.com/office/drawing/2014/main" id="{237ADF47-E188-46AB-B2FA-820A114746DD}"/>
              </a:ext>
            </a:extLst>
          </p:cNvPr>
          <p:cNvSpPr>
            <a:spLocks noGrp="1"/>
          </p:cNvSpPr>
          <p:nvPr>
            <p:ph type="sldNum" sz="quarter" idx="12"/>
          </p:nvPr>
        </p:nvSpPr>
        <p:spPr/>
        <p:txBody>
          <a:bodyPr/>
          <a:lstStyle/>
          <a:p>
            <a:fld id="{D57F1E4F-1CFF-5643-939E-02111984F565}" type="slidenum">
              <a:rPr lang="en-US" smtClean="0"/>
              <a:t>43</a:t>
            </a:fld>
            <a:endParaRPr lang="en-US" dirty="0"/>
          </a:p>
        </p:txBody>
      </p:sp>
      <p:pic>
        <p:nvPicPr>
          <p:cNvPr id="7" name="Picture 6">
            <a:extLst>
              <a:ext uri="{FF2B5EF4-FFF2-40B4-BE49-F238E27FC236}">
                <a16:creationId xmlns:a16="http://schemas.microsoft.com/office/drawing/2014/main" id="{4F3B759E-285B-4685-B0A2-16ECD2A64EA6}"/>
              </a:ext>
            </a:extLst>
          </p:cNvPr>
          <p:cNvPicPr>
            <a:picLocks noChangeAspect="1"/>
          </p:cNvPicPr>
          <p:nvPr/>
        </p:nvPicPr>
        <p:blipFill>
          <a:blip r:embed="rId2"/>
          <a:stretch>
            <a:fillRect/>
          </a:stretch>
        </p:blipFill>
        <p:spPr>
          <a:xfrm>
            <a:off x="2809875" y="2278240"/>
            <a:ext cx="6572250" cy="2590800"/>
          </a:xfrm>
          <a:prstGeom prst="rect">
            <a:avLst/>
          </a:prstGeom>
        </p:spPr>
      </p:pic>
    </p:spTree>
    <p:extLst>
      <p:ext uri="{BB962C8B-B14F-4D97-AF65-F5344CB8AC3E}">
        <p14:creationId xmlns:p14="http://schemas.microsoft.com/office/powerpoint/2010/main" val="30021989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68169-FC65-43DF-AF6F-10593D4FCB3F}"/>
              </a:ext>
            </a:extLst>
          </p:cNvPr>
          <p:cNvSpPr>
            <a:spLocks noGrp="1"/>
          </p:cNvSpPr>
          <p:nvPr>
            <p:ph type="title"/>
          </p:nvPr>
        </p:nvSpPr>
        <p:spPr/>
        <p:txBody>
          <a:bodyPr/>
          <a:lstStyle/>
          <a:p>
            <a:r>
              <a:rPr lang="en-US" dirty="0"/>
              <a:t>1)a:</a:t>
            </a:r>
          </a:p>
        </p:txBody>
      </p:sp>
      <p:sp>
        <p:nvSpPr>
          <p:cNvPr id="4" name="Slide Number Placeholder 3">
            <a:extLst>
              <a:ext uri="{FF2B5EF4-FFF2-40B4-BE49-F238E27FC236}">
                <a16:creationId xmlns:a16="http://schemas.microsoft.com/office/drawing/2014/main" id="{67305AA1-5BBB-4C67-9236-0DEF48806CE1}"/>
              </a:ext>
            </a:extLst>
          </p:cNvPr>
          <p:cNvSpPr>
            <a:spLocks noGrp="1"/>
          </p:cNvSpPr>
          <p:nvPr>
            <p:ph type="sldNum" sz="quarter" idx="12"/>
          </p:nvPr>
        </p:nvSpPr>
        <p:spPr/>
        <p:txBody>
          <a:bodyPr/>
          <a:lstStyle/>
          <a:p>
            <a:fld id="{D57F1E4F-1CFF-5643-939E-02111984F565}" type="slidenum">
              <a:rPr lang="en-US" smtClean="0"/>
              <a:t>44</a:t>
            </a:fld>
            <a:endParaRPr lang="en-US" dirty="0"/>
          </a:p>
        </p:txBody>
      </p:sp>
      <p:sp>
        <p:nvSpPr>
          <p:cNvPr id="9" name="AutoShape 39">
            <a:extLst>
              <a:ext uri="{FF2B5EF4-FFF2-40B4-BE49-F238E27FC236}">
                <a16:creationId xmlns:a16="http://schemas.microsoft.com/office/drawing/2014/main" id="{3514A968-BCE3-44FC-9D3B-39FA8EE7C314}"/>
              </a:ext>
            </a:extLst>
          </p:cNvPr>
          <p:cNvSpPr>
            <a:spLocks noChangeArrowheads="1"/>
          </p:cNvSpPr>
          <p:nvPr/>
        </p:nvSpPr>
        <p:spPr bwMode="auto">
          <a:xfrm rot="16200000" flipH="1">
            <a:off x="6278273" y="1399225"/>
            <a:ext cx="559950" cy="676271"/>
          </a:xfrm>
          <a:prstGeom prst="moon">
            <a:avLst>
              <a:gd name="adj" fmla="val 83847"/>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dirty="0"/>
              <a:t>G1</a:t>
            </a:r>
          </a:p>
        </p:txBody>
      </p:sp>
      <p:sp>
        <p:nvSpPr>
          <p:cNvPr id="10" name="Flowchart: Delay 9">
            <a:extLst>
              <a:ext uri="{FF2B5EF4-FFF2-40B4-BE49-F238E27FC236}">
                <a16:creationId xmlns:a16="http://schemas.microsoft.com/office/drawing/2014/main" id="{BB06E9E1-191D-4309-A63D-145E2F799B8F}"/>
              </a:ext>
            </a:extLst>
          </p:cNvPr>
          <p:cNvSpPr/>
          <p:nvPr/>
        </p:nvSpPr>
        <p:spPr>
          <a:xfrm rot="16200000">
            <a:off x="3046951" y="2755205"/>
            <a:ext cx="612648" cy="612648"/>
          </a:xfrm>
          <a:prstGeom prst="flowChartDelay">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G2</a:t>
            </a:r>
          </a:p>
        </p:txBody>
      </p:sp>
      <p:sp>
        <p:nvSpPr>
          <p:cNvPr id="11" name="Flowchart: Delay 10">
            <a:extLst>
              <a:ext uri="{FF2B5EF4-FFF2-40B4-BE49-F238E27FC236}">
                <a16:creationId xmlns:a16="http://schemas.microsoft.com/office/drawing/2014/main" id="{CC830E89-A195-4334-88EB-2C2D3B436157}"/>
              </a:ext>
            </a:extLst>
          </p:cNvPr>
          <p:cNvSpPr/>
          <p:nvPr/>
        </p:nvSpPr>
        <p:spPr>
          <a:xfrm rot="16200000">
            <a:off x="9060275" y="2722625"/>
            <a:ext cx="612648" cy="612648"/>
          </a:xfrm>
          <a:prstGeom prst="flowChartDelay">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G3</a:t>
            </a:r>
          </a:p>
        </p:txBody>
      </p:sp>
      <p:cxnSp>
        <p:nvCxnSpPr>
          <p:cNvPr id="13" name="Connector: Elbow 12">
            <a:extLst>
              <a:ext uri="{FF2B5EF4-FFF2-40B4-BE49-F238E27FC236}">
                <a16:creationId xmlns:a16="http://schemas.microsoft.com/office/drawing/2014/main" id="{AC0571C4-19EA-4029-AC79-E7F7EA5B98F5}"/>
              </a:ext>
            </a:extLst>
          </p:cNvPr>
          <p:cNvCxnSpPr>
            <a:cxnSpLocks/>
          </p:cNvCxnSpPr>
          <p:nvPr/>
        </p:nvCxnSpPr>
        <p:spPr>
          <a:xfrm rot="5400000">
            <a:off x="4457732" y="857916"/>
            <a:ext cx="834324" cy="301294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B85A2301-194B-4C0E-8327-0CD54DB7A21C}"/>
              </a:ext>
            </a:extLst>
          </p:cNvPr>
          <p:cNvCxnSpPr>
            <a:cxnSpLocks/>
          </p:cNvCxnSpPr>
          <p:nvPr/>
        </p:nvCxnSpPr>
        <p:spPr>
          <a:xfrm rot="16200000" flipH="1">
            <a:off x="7650036" y="1006062"/>
            <a:ext cx="781938" cy="2651187"/>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AutoShape 39">
            <a:extLst>
              <a:ext uri="{FF2B5EF4-FFF2-40B4-BE49-F238E27FC236}">
                <a16:creationId xmlns:a16="http://schemas.microsoft.com/office/drawing/2014/main" id="{A2CFC9A2-BB53-4769-B512-AA61FA2A5473}"/>
              </a:ext>
            </a:extLst>
          </p:cNvPr>
          <p:cNvSpPr>
            <a:spLocks noChangeArrowheads="1"/>
          </p:cNvSpPr>
          <p:nvPr/>
        </p:nvSpPr>
        <p:spPr bwMode="auto">
          <a:xfrm rot="16200000" flipH="1">
            <a:off x="1454721" y="4099566"/>
            <a:ext cx="559950" cy="676271"/>
          </a:xfrm>
          <a:prstGeom prst="moon">
            <a:avLst>
              <a:gd name="adj" fmla="val 83847"/>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dirty="0"/>
              <a:t>G4</a:t>
            </a:r>
          </a:p>
        </p:txBody>
      </p:sp>
      <p:sp>
        <p:nvSpPr>
          <p:cNvPr id="22" name="AutoShape 39">
            <a:extLst>
              <a:ext uri="{FF2B5EF4-FFF2-40B4-BE49-F238E27FC236}">
                <a16:creationId xmlns:a16="http://schemas.microsoft.com/office/drawing/2014/main" id="{D8DF0323-0FEA-4EE1-A724-45660AD5E418}"/>
              </a:ext>
            </a:extLst>
          </p:cNvPr>
          <p:cNvSpPr>
            <a:spLocks noChangeArrowheads="1"/>
          </p:cNvSpPr>
          <p:nvPr/>
        </p:nvSpPr>
        <p:spPr bwMode="auto">
          <a:xfrm rot="16200000" flipH="1">
            <a:off x="3073300" y="4131919"/>
            <a:ext cx="559950" cy="676271"/>
          </a:xfrm>
          <a:prstGeom prst="moon">
            <a:avLst>
              <a:gd name="adj" fmla="val 83847"/>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dirty="0"/>
              <a:t>G5</a:t>
            </a:r>
          </a:p>
        </p:txBody>
      </p:sp>
      <p:sp>
        <p:nvSpPr>
          <p:cNvPr id="23" name="AutoShape 39">
            <a:extLst>
              <a:ext uri="{FF2B5EF4-FFF2-40B4-BE49-F238E27FC236}">
                <a16:creationId xmlns:a16="http://schemas.microsoft.com/office/drawing/2014/main" id="{DD451489-A501-4213-B2AB-3AA5D323FC66}"/>
              </a:ext>
            </a:extLst>
          </p:cNvPr>
          <p:cNvSpPr>
            <a:spLocks noChangeArrowheads="1"/>
          </p:cNvSpPr>
          <p:nvPr/>
        </p:nvSpPr>
        <p:spPr bwMode="auto">
          <a:xfrm rot="16200000" flipH="1">
            <a:off x="5092598" y="4099567"/>
            <a:ext cx="559950" cy="676271"/>
          </a:xfrm>
          <a:prstGeom prst="moon">
            <a:avLst>
              <a:gd name="adj" fmla="val 83847"/>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dirty="0"/>
              <a:t>G6</a:t>
            </a:r>
          </a:p>
        </p:txBody>
      </p:sp>
      <p:cxnSp>
        <p:nvCxnSpPr>
          <p:cNvPr id="27" name="Connector: Elbow 26">
            <a:extLst>
              <a:ext uri="{FF2B5EF4-FFF2-40B4-BE49-F238E27FC236}">
                <a16:creationId xmlns:a16="http://schemas.microsoft.com/office/drawing/2014/main" id="{45188CF3-3F64-4658-8A99-C2ABD47CD91C}"/>
              </a:ext>
            </a:extLst>
          </p:cNvPr>
          <p:cNvCxnSpPr>
            <a:cxnSpLocks/>
          </p:cNvCxnSpPr>
          <p:nvPr/>
        </p:nvCxnSpPr>
        <p:spPr>
          <a:xfrm rot="5400000">
            <a:off x="2106381" y="2996167"/>
            <a:ext cx="783866" cy="1527236"/>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96044A65-D772-45A8-873D-68CC4D6E2D2C}"/>
              </a:ext>
            </a:extLst>
          </p:cNvPr>
          <p:cNvCxnSpPr>
            <a:cxnSpLocks/>
            <a:stCxn id="10" idx="1"/>
            <a:endCxn id="22" idx="1"/>
          </p:cNvCxnSpPr>
          <p:nvPr/>
        </p:nvCxnSpPr>
        <p:spPr>
          <a:xfrm rot="16200000" flipH="1">
            <a:off x="2942162" y="3778965"/>
            <a:ext cx="822227" cy="1"/>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F497A895-3906-4815-8526-978F505CA4BF}"/>
              </a:ext>
            </a:extLst>
          </p:cNvPr>
          <p:cNvCxnSpPr>
            <a:cxnSpLocks/>
          </p:cNvCxnSpPr>
          <p:nvPr/>
        </p:nvCxnSpPr>
        <p:spPr>
          <a:xfrm rot="16200000" flipH="1">
            <a:off x="4047953" y="2827099"/>
            <a:ext cx="783867" cy="1865373"/>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lowchart: Connector 56">
            <a:extLst>
              <a:ext uri="{FF2B5EF4-FFF2-40B4-BE49-F238E27FC236}">
                <a16:creationId xmlns:a16="http://schemas.microsoft.com/office/drawing/2014/main" id="{16354677-6874-4582-BEA8-3EBD7E405BA1}"/>
              </a:ext>
            </a:extLst>
          </p:cNvPr>
          <p:cNvSpPr/>
          <p:nvPr/>
        </p:nvSpPr>
        <p:spPr>
          <a:xfrm>
            <a:off x="1734696" y="5354063"/>
            <a:ext cx="600065" cy="60960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P2</a:t>
            </a:r>
          </a:p>
        </p:txBody>
      </p:sp>
      <p:sp>
        <p:nvSpPr>
          <p:cNvPr id="58" name="Flowchart: Connector 57">
            <a:extLst>
              <a:ext uri="{FF2B5EF4-FFF2-40B4-BE49-F238E27FC236}">
                <a16:creationId xmlns:a16="http://schemas.microsoft.com/office/drawing/2014/main" id="{ECA5F99C-F2A9-4CAC-8CA2-590C825534E6}"/>
              </a:ext>
            </a:extLst>
          </p:cNvPr>
          <p:cNvSpPr/>
          <p:nvPr/>
        </p:nvSpPr>
        <p:spPr>
          <a:xfrm>
            <a:off x="1036321" y="5354063"/>
            <a:ext cx="600065" cy="60960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P1</a:t>
            </a:r>
          </a:p>
        </p:txBody>
      </p:sp>
      <p:sp>
        <p:nvSpPr>
          <p:cNvPr id="59" name="Flowchart: Connector 58">
            <a:extLst>
              <a:ext uri="{FF2B5EF4-FFF2-40B4-BE49-F238E27FC236}">
                <a16:creationId xmlns:a16="http://schemas.microsoft.com/office/drawing/2014/main" id="{98BCF548-C444-4D68-AEE7-BD39177029CA}"/>
              </a:ext>
            </a:extLst>
          </p:cNvPr>
          <p:cNvSpPr/>
          <p:nvPr/>
        </p:nvSpPr>
        <p:spPr>
          <a:xfrm>
            <a:off x="2661867" y="5354063"/>
            <a:ext cx="600065" cy="60960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P1</a:t>
            </a:r>
          </a:p>
        </p:txBody>
      </p:sp>
      <p:sp>
        <p:nvSpPr>
          <p:cNvPr id="60" name="Flowchart: Connector 59">
            <a:extLst>
              <a:ext uri="{FF2B5EF4-FFF2-40B4-BE49-F238E27FC236}">
                <a16:creationId xmlns:a16="http://schemas.microsoft.com/office/drawing/2014/main" id="{0EEA6C4F-60C5-4EAD-9C92-4F694E9AA6B7}"/>
              </a:ext>
            </a:extLst>
          </p:cNvPr>
          <p:cNvSpPr/>
          <p:nvPr/>
        </p:nvSpPr>
        <p:spPr>
          <a:xfrm>
            <a:off x="3359566" y="5354063"/>
            <a:ext cx="600065" cy="60960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P3</a:t>
            </a:r>
          </a:p>
        </p:txBody>
      </p:sp>
      <p:sp>
        <p:nvSpPr>
          <p:cNvPr id="61" name="Flowchart: Connector 60">
            <a:extLst>
              <a:ext uri="{FF2B5EF4-FFF2-40B4-BE49-F238E27FC236}">
                <a16:creationId xmlns:a16="http://schemas.microsoft.com/office/drawing/2014/main" id="{648F9270-F45A-4F3D-B6A6-F31D76E1CC28}"/>
              </a:ext>
            </a:extLst>
          </p:cNvPr>
          <p:cNvSpPr/>
          <p:nvPr/>
        </p:nvSpPr>
        <p:spPr>
          <a:xfrm>
            <a:off x="4658206" y="5354063"/>
            <a:ext cx="600065" cy="60960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P2</a:t>
            </a:r>
          </a:p>
        </p:txBody>
      </p:sp>
      <p:sp>
        <p:nvSpPr>
          <p:cNvPr id="62" name="Flowchart: Connector 61">
            <a:extLst>
              <a:ext uri="{FF2B5EF4-FFF2-40B4-BE49-F238E27FC236}">
                <a16:creationId xmlns:a16="http://schemas.microsoft.com/office/drawing/2014/main" id="{5CC08672-C197-46CA-B3ED-5564C145707B}"/>
              </a:ext>
            </a:extLst>
          </p:cNvPr>
          <p:cNvSpPr/>
          <p:nvPr/>
        </p:nvSpPr>
        <p:spPr>
          <a:xfrm>
            <a:off x="5421916" y="5354063"/>
            <a:ext cx="600065" cy="60960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P3</a:t>
            </a:r>
          </a:p>
        </p:txBody>
      </p:sp>
      <p:sp>
        <p:nvSpPr>
          <p:cNvPr id="63" name="Flowchart: Connector 62">
            <a:extLst>
              <a:ext uri="{FF2B5EF4-FFF2-40B4-BE49-F238E27FC236}">
                <a16:creationId xmlns:a16="http://schemas.microsoft.com/office/drawing/2014/main" id="{CEDC639F-684D-46B1-AB6C-755CE9F43958}"/>
              </a:ext>
            </a:extLst>
          </p:cNvPr>
          <p:cNvSpPr/>
          <p:nvPr/>
        </p:nvSpPr>
        <p:spPr>
          <a:xfrm>
            <a:off x="8717718" y="5285192"/>
            <a:ext cx="600065" cy="60960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S1</a:t>
            </a:r>
          </a:p>
        </p:txBody>
      </p:sp>
      <p:sp>
        <p:nvSpPr>
          <p:cNvPr id="64" name="Flowchart: Connector 63">
            <a:extLst>
              <a:ext uri="{FF2B5EF4-FFF2-40B4-BE49-F238E27FC236}">
                <a16:creationId xmlns:a16="http://schemas.microsoft.com/office/drawing/2014/main" id="{5019802F-8A27-4D3B-B039-ADC488E179E2}"/>
              </a:ext>
            </a:extLst>
          </p:cNvPr>
          <p:cNvSpPr/>
          <p:nvPr/>
        </p:nvSpPr>
        <p:spPr>
          <a:xfrm>
            <a:off x="9464233" y="5285192"/>
            <a:ext cx="600065" cy="60960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S2</a:t>
            </a:r>
          </a:p>
        </p:txBody>
      </p:sp>
      <p:sp>
        <p:nvSpPr>
          <p:cNvPr id="65" name="Flowchart: Connector 64">
            <a:extLst>
              <a:ext uri="{FF2B5EF4-FFF2-40B4-BE49-F238E27FC236}">
                <a16:creationId xmlns:a16="http://schemas.microsoft.com/office/drawing/2014/main" id="{F8348F19-A5D9-48EF-9954-1094F67F2392}"/>
              </a:ext>
            </a:extLst>
          </p:cNvPr>
          <p:cNvSpPr/>
          <p:nvPr/>
        </p:nvSpPr>
        <p:spPr>
          <a:xfrm>
            <a:off x="6290889" y="5377261"/>
            <a:ext cx="600065" cy="60960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a:t>
            </a:r>
          </a:p>
        </p:txBody>
      </p:sp>
      <p:cxnSp>
        <p:nvCxnSpPr>
          <p:cNvPr id="69" name="Connector: Elbow 68">
            <a:extLst>
              <a:ext uri="{FF2B5EF4-FFF2-40B4-BE49-F238E27FC236}">
                <a16:creationId xmlns:a16="http://schemas.microsoft.com/office/drawing/2014/main" id="{3C4098FF-0E06-4C9B-9FEA-BE0B98072826}"/>
              </a:ext>
            </a:extLst>
          </p:cNvPr>
          <p:cNvCxnSpPr>
            <a:stCxn id="58" idx="0"/>
            <a:endCxn id="21" idx="3"/>
          </p:cNvCxnSpPr>
          <p:nvPr/>
        </p:nvCxnSpPr>
        <p:spPr>
          <a:xfrm rot="5400000" flipH="1" flipV="1">
            <a:off x="1172108" y="4791475"/>
            <a:ext cx="726835" cy="39834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1C0769EE-5212-4614-BC34-638EC9C1A139}"/>
              </a:ext>
            </a:extLst>
          </p:cNvPr>
          <p:cNvCxnSpPr>
            <a:cxnSpLocks/>
            <a:stCxn id="57" idx="0"/>
            <a:endCxn id="21" idx="3"/>
          </p:cNvCxnSpPr>
          <p:nvPr/>
        </p:nvCxnSpPr>
        <p:spPr>
          <a:xfrm rot="16200000" flipV="1">
            <a:off x="1521296" y="4840630"/>
            <a:ext cx="726835" cy="30003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D0A3799E-1CBC-4C3F-BABB-1F20B39D13FF}"/>
              </a:ext>
            </a:extLst>
          </p:cNvPr>
          <p:cNvCxnSpPr>
            <a:cxnSpLocks/>
            <a:stCxn id="59" idx="0"/>
            <a:endCxn id="22" idx="3"/>
          </p:cNvCxnSpPr>
          <p:nvPr/>
        </p:nvCxnSpPr>
        <p:spPr>
          <a:xfrm rot="5400000" flipH="1" flipV="1">
            <a:off x="2810347" y="4811134"/>
            <a:ext cx="694482" cy="391376"/>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A80F4D57-9F7E-4FAA-9AA2-2700435B2052}"/>
              </a:ext>
            </a:extLst>
          </p:cNvPr>
          <p:cNvCxnSpPr>
            <a:cxnSpLocks/>
            <a:stCxn id="60" idx="0"/>
            <a:endCxn id="22" idx="3"/>
          </p:cNvCxnSpPr>
          <p:nvPr/>
        </p:nvCxnSpPr>
        <p:spPr>
          <a:xfrm rot="16200000" flipV="1">
            <a:off x="3159197" y="4853660"/>
            <a:ext cx="694482" cy="306323"/>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DC147D3E-D883-45DF-9C09-CF7C6213638C}"/>
              </a:ext>
            </a:extLst>
          </p:cNvPr>
          <p:cNvCxnSpPr>
            <a:cxnSpLocks/>
            <a:stCxn id="61" idx="0"/>
            <a:endCxn id="23" idx="3"/>
          </p:cNvCxnSpPr>
          <p:nvPr/>
        </p:nvCxnSpPr>
        <p:spPr>
          <a:xfrm rot="5400000" flipH="1" flipV="1">
            <a:off x="4801989" y="4783479"/>
            <a:ext cx="726834" cy="414335"/>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95D32A0B-C44D-42BA-AACA-5F5E931EB916}"/>
              </a:ext>
            </a:extLst>
          </p:cNvPr>
          <p:cNvCxnSpPr>
            <a:cxnSpLocks/>
            <a:stCxn id="62" idx="0"/>
            <a:endCxn id="23" idx="3"/>
          </p:cNvCxnSpPr>
          <p:nvPr/>
        </p:nvCxnSpPr>
        <p:spPr>
          <a:xfrm rot="16200000" flipV="1">
            <a:off x="5183845" y="4815958"/>
            <a:ext cx="726834" cy="349375"/>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EA6AF8A4-D629-4A4C-AF86-92686B7496BC}"/>
              </a:ext>
            </a:extLst>
          </p:cNvPr>
          <p:cNvCxnSpPr>
            <a:cxnSpLocks/>
            <a:stCxn id="63" idx="0"/>
            <a:endCxn id="11" idx="1"/>
          </p:cNvCxnSpPr>
          <p:nvPr/>
        </p:nvCxnSpPr>
        <p:spPr>
          <a:xfrm rot="5400000" flipH="1" flipV="1">
            <a:off x="8217216" y="4135809"/>
            <a:ext cx="1949919" cy="34884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7104909F-3C6D-4F82-B9A0-A08E6C273312}"/>
              </a:ext>
            </a:extLst>
          </p:cNvPr>
          <p:cNvCxnSpPr>
            <a:cxnSpLocks/>
            <a:stCxn id="64" idx="0"/>
            <a:endCxn id="11" idx="1"/>
          </p:cNvCxnSpPr>
          <p:nvPr/>
        </p:nvCxnSpPr>
        <p:spPr>
          <a:xfrm rot="16200000" flipV="1">
            <a:off x="8590474" y="4111399"/>
            <a:ext cx="1949919" cy="39766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724F8AF1-0036-4488-8EAC-0AD3E0A59FA9}"/>
              </a:ext>
            </a:extLst>
          </p:cNvPr>
          <p:cNvSpPr/>
          <p:nvPr/>
        </p:nvSpPr>
        <p:spPr>
          <a:xfrm>
            <a:off x="5621321" y="264024"/>
            <a:ext cx="1873853" cy="92439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G(system failure)</a:t>
            </a:r>
          </a:p>
        </p:txBody>
      </p:sp>
      <p:cxnSp>
        <p:nvCxnSpPr>
          <p:cNvPr id="101" name="Straight Connector 100">
            <a:extLst>
              <a:ext uri="{FF2B5EF4-FFF2-40B4-BE49-F238E27FC236}">
                <a16:creationId xmlns:a16="http://schemas.microsoft.com/office/drawing/2014/main" id="{1E5C61F2-6D5A-40EC-B838-376FF038DDBD}"/>
              </a:ext>
            </a:extLst>
          </p:cNvPr>
          <p:cNvCxnSpPr>
            <a:stCxn id="99" idx="2"/>
            <a:endCxn id="9" idx="1"/>
          </p:cNvCxnSpPr>
          <p:nvPr/>
        </p:nvCxnSpPr>
        <p:spPr>
          <a:xfrm>
            <a:off x="6558248" y="1188418"/>
            <a:ext cx="1" cy="2689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6829AED-BE0A-47EF-9D97-3D205F3B8E88}"/>
              </a:ext>
            </a:extLst>
          </p:cNvPr>
          <p:cNvCxnSpPr>
            <a:stCxn id="9" idx="3"/>
            <a:endCxn id="65" idx="0"/>
          </p:cNvCxnSpPr>
          <p:nvPr/>
        </p:nvCxnSpPr>
        <p:spPr>
          <a:xfrm>
            <a:off x="6558249" y="1926887"/>
            <a:ext cx="32673" cy="34503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9066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8662E-DE00-4CAC-9C24-45E1682B4154}"/>
              </a:ext>
            </a:extLst>
          </p:cNvPr>
          <p:cNvSpPr>
            <a:spLocks noGrp="1"/>
          </p:cNvSpPr>
          <p:nvPr>
            <p:ph type="title"/>
          </p:nvPr>
        </p:nvSpPr>
        <p:spPr/>
        <p:txBody>
          <a:bodyPr/>
          <a:lstStyle/>
          <a:p>
            <a:r>
              <a:rPr lang="en-US" dirty="0"/>
              <a:t>1)b:</a:t>
            </a:r>
          </a:p>
        </p:txBody>
      </p:sp>
      <p:sp>
        <p:nvSpPr>
          <p:cNvPr id="3" name="Content Placeholder 2">
            <a:extLst>
              <a:ext uri="{FF2B5EF4-FFF2-40B4-BE49-F238E27FC236}">
                <a16:creationId xmlns:a16="http://schemas.microsoft.com/office/drawing/2014/main" id="{D0089D4B-4A2A-4EA0-A711-D5133A3F860C}"/>
              </a:ext>
            </a:extLst>
          </p:cNvPr>
          <p:cNvSpPr>
            <a:spLocks noGrp="1"/>
          </p:cNvSpPr>
          <p:nvPr>
            <p:ph idx="1"/>
          </p:nvPr>
        </p:nvSpPr>
        <p:spPr/>
        <p:txBody>
          <a:bodyPr/>
          <a:lstStyle/>
          <a:p>
            <a:r>
              <a:rPr lang="en-US" dirty="0"/>
              <a:t>Q </a:t>
            </a:r>
            <a:r>
              <a:rPr lang="en-US" baseline="-25000" dirty="0"/>
              <a:t>p1, p2</a:t>
            </a:r>
            <a:r>
              <a:rPr lang="en-US" dirty="0"/>
              <a:t> = 1- (1-q1) * (1-q2)</a:t>
            </a:r>
          </a:p>
          <a:p>
            <a:r>
              <a:rPr lang="en-US" dirty="0"/>
              <a:t>Q </a:t>
            </a:r>
            <a:r>
              <a:rPr lang="en-US" baseline="-25000" dirty="0"/>
              <a:t>p1, p3</a:t>
            </a:r>
            <a:r>
              <a:rPr lang="en-US" dirty="0"/>
              <a:t> = 1- (1-q1) * (1-q3)                Q </a:t>
            </a:r>
            <a:r>
              <a:rPr lang="en-US" baseline="-25000" dirty="0"/>
              <a:t>p1,p2 , p1,p3, p2,p3 = </a:t>
            </a:r>
            <a:r>
              <a:rPr lang="en-US" dirty="0"/>
              <a:t>Q </a:t>
            </a:r>
            <a:r>
              <a:rPr lang="en-US" baseline="-25000" dirty="0"/>
              <a:t>p1, p2 * </a:t>
            </a:r>
            <a:r>
              <a:rPr lang="en-US" dirty="0"/>
              <a:t>Q </a:t>
            </a:r>
            <a:r>
              <a:rPr lang="en-US" baseline="-25000" dirty="0"/>
              <a:t>p1, p3 * </a:t>
            </a:r>
            <a:r>
              <a:rPr lang="en-US" dirty="0"/>
              <a:t>Q </a:t>
            </a:r>
            <a:r>
              <a:rPr lang="en-US" baseline="-25000" dirty="0"/>
              <a:t>p2, p3</a:t>
            </a:r>
            <a:endParaRPr lang="en-US" dirty="0"/>
          </a:p>
          <a:p>
            <a:r>
              <a:rPr lang="en-US" dirty="0"/>
              <a:t>Q </a:t>
            </a:r>
            <a:r>
              <a:rPr lang="en-US" baseline="-25000" dirty="0"/>
              <a:t>p2, p3</a:t>
            </a:r>
            <a:r>
              <a:rPr lang="en-US" dirty="0"/>
              <a:t> = 1- (1-q2) * (1-q3)</a:t>
            </a:r>
          </a:p>
          <a:p>
            <a:pPr marL="0" indent="0">
              <a:buNone/>
            </a:pPr>
            <a:endParaRPr lang="en-US" dirty="0"/>
          </a:p>
          <a:p>
            <a:pPr marL="0" indent="0">
              <a:buNone/>
            </a:pPr>
            <a:r>
              <a:rPr lang="en-US" dirty="0"/>
              <a:t>Q </a:t>
            </a:r>
            <a:r>
              <a:rPr lang="en-US" baseline="-25000" dirty="0"/>
              <a:t>s1, s2</a:t>
            </a:r>
            <a:r>
              <a:rPr lang="en-US" dirty="0"/>
              <a:t> = 1- (1-s1) * (1-s2)</a:t>
            </a:r>
          </a:p>
          <a:p>
            <a:pPr marL="0" indent="0">
              <a:buNone/>
            </a:pPr>
            <a:endParaRPr lang="en-US" dirty="0"/>
          </a:p>
          <a:p>
            <a:pPr marL="0" indent="0">
              <a:buNone/>
            </a:pPr>
            <a:r>
              <a:rPr lang="en-US" dirty="0"/>
              <a:t>Q</a:t>
            </a:r>
            <a:r>
              <a:rPr lang="en-US" baseline="-25000" dirty="0"/>
              <a:t>G = </a:t>
            </a:r>
            <a:r>
              <a:rPr lang="en-US" dirty="0"/>
              <a:t>1- (1- Q </a:t>
            </a:r>
            <a:r>
              <a:rPr lang="en-US" baseline="-25000" dirty="0"/>
              <a:t>p1,p2 , p1,p3, p2,p3</a:t>
            </a:r>
            <a:r>
              <a:rPr lang="en-US" dirty="0"/>
              <a:t>) * (1-Q</a:t>
            </a:r>
            <a:r>
              <a:rPr lang="en-US" baseline="-25000" dirty="0"/>
              <a:t>L</a:t>
            </a:r>
            <a:r>
              <a:rPr lang="en-US" dirty="0"/>
              <a:t>) * (1- Q </a:t>
            </a:r>
            <a:r>
              <a:rPr lang="en-US" baseline="-25000" dirty="0"/>
              <a:t>s1, s2</a:t>
            </a:r>
            <a:r>
              <a:rPr lang="en-US" dirty="0"/>
              <a:t>)</a:t>
            </a:r>
          </a:p>
          <a:p>
            <a:pPr marL="0" indent="0">
              <a:buNone/>
            </a:pPr>
            <a:endParaRPr lang="en-US" dirty="0"/>
          </a:p>
        </p:txBody>
      </p:sp>
      <p:sp>
        <p:nvSpPr>
          <p:cNvPr id="4" name="Slide Number Placeholder 3">
            <a:extLst>
              <a:ext uri="{FF2B5EF4-FFF2-40B4-BE49-F238E27FC236}">
                <a16:creationId xmlns:a16="http://schemas.microsoft.com/office/drawing/2014/main" id="{3EEFCB05-79A5-4198-9149-5B3276F2273A}"/>
              </a:ext>
            </a:extLst>
          </p:cNvPr>
          <p:cNvSpPr>
            <a:spLocks noGrp="1"/>
          </p:cNvSpPr>
          <p:nvPr>
            <p:ph type="sldNum" sz="quarter" idx="12"/>
          </p:nvPr>
        </p:nvSpPr>
        <p:spPr/>
        <p:txBody>
          <a:bodyPr/>
          <a:lstStyle/>
          <a:p>
            <a:fld id="{D57F1E4F-1CFF-5643-939E-02111984F565}" type="slidenum">
              <a:rPr lang="en-US" smtClean="0"/>
              <a:t>45</a:t>
            </a:fld>
            <a:endParaRPr lang="en-US" dirty="0"/>
          </a:p>
        </p:txBody>
      </p:sp>
      <p:sp>
        <p:nvSpPr>
          <p:cNvPr id="6" name="Right Brace 5">
            <a:extLst>
              <a:ext uri="{FF2B5EF4-FFF2-40B4-BE49-F238E27FC236}">
                <a16:creationId xmlns:a16="http://schemas.microsoft.com/office/drawing/2014/main" id="{8D5792BA-F357-41D5-A8FE-F0254127DC2C}"/>
              </a:ext>
            </a:extLst>
          </p:cNvPr>
          <p:cNvSpPr/>
          <p:nvPr/>
        </p:nvSpPr>
        <p:spPr>
          <a:xfrm>
            <a:off x="3990975" y="1845734"/>
            <a:ext cx="585788" cy="133561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195748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E59E0-31C6-4E09-AECB-4B8B86B761A2}"/>
              </a:ext>
            </a:extLst>
          </p:cNvPr>
          <p:cNvSpPr>
            <a:spLocks noGrp="1"/>
          </p:cNvSpPr>
          <p:nvPr>
            <p:ph type="title"/>
          </p:nvPr>
        </p:nvSpPr>
        <p:spPr/>
        <p:txBody>
          <a:bodyPr/>
          <a:lstStyle/>
          <a:p>
            <a:r>
              <a:rPr lang="en-US" dirty="0"/>
              <a:t>2)</a:t>
            </a:r>
          </a:p>
        </p:txBody>
      </p:sp>
      <p:sp>
        <p:nvSpPr>
          <p:cNvPr id="4" name="Slide Number Placeholder 3">
            <a:extLst>
              <a:ext uri="{FF2B5EF4-FFF2-40B4-BE49-F238E27FC236}">
                <a16:creationId xmlns:a16="http://schemas.microsoft.com/office/drawing/2014/main" id="{7F0D3F15-3FD3-497E-B221-6D168E1EE333}"/>
              </a:ext>
            </a:extLst>
          </p:cNvPr>
          <p:cNvSpPr>
            <a:spLocks noGrp="1"/>
          </p:cNvSpPr>
          <p:nvPr>
            <p:ph type="sldNum" sz="quarter" idx="12"/>
          </p:nvPr>
        </p:nvSpPr>
        <p:spPr/>
        <p:txBody>
          <a:bodyPr/>
          <a:lstStyle/>
          <a:p>
            <a:fld id="{D57F1E4F-1CFF-5643-939E-02111984F565}" type="slidenum">
              <a:rPr lang="en-US" smtClean="0"/>
              <a:t>46</a:t>
            </a:fld>
            <a:endParaRPr lang="en-US" dirty="0"/>
          </a:p>
        </p:txBody>
      </p:sp>
      <p:pic>
        <p:nvPicPr>
          <p:cNvPr id="8" name="Picture 7">
            <a:extLst>
              <a:ext uri="{FF2B5EF4-FFF2-40B4-BE49-F238E27FC236}">
                <a16:creationId xmlns:a16="http://schemas.microsoft.com/office/drawing/2014/main" id="{AC84B8F8-210D-4747-839E-C83D4325E80A}"/>
              </a:ext>
            </a:extLst>
          </p:cNvPr>
          <p:cNvPicPr>
            <a:picLocks noChangeAspect="1"/>
          </p:cNvPicPr>
          <p:nvPr/>
        </p:nvPicPr>
        <p:blipFill>
          <a:blip r:embed="rId2"/>
          <a:stretch>
            <a:fillRect/>
          </a:stretch>
        </p:blipFill>
        <p:spPr>
          <a:xfrm>
            <a:off x="1344917" y="2110729"/>
            <a:ext cx="301016" cy="255292"/>
          </a:xfrm>
          <a:prstGeom prst="rect">
            <a:avLst/>
          </a:prstGeom>
        </p:spPr>
      </p:pic>
      <p:sp>
        <p:nvSpPr>
          <p:cNvPr id="9" name="Arrow: Down 8">
            <a:extLst>
              <a:ext uri="{FF2B5EF4-FFF2-40B4-BE49-F238E27FC236}">
                <a16:creationId xmlns:a16="http://schemas.microsoft.com/office/drawing/2014/main" id="{A486AA1B-8DB6-4A29-B9AF-452FBA99BDE4}"/>
              </a:ext>
            </a:extLst>
          </p:cNvPr>
          <p:cNvSpPr/>
          <p:nvPr/>
        </p:nvSpPr>
        <p:spPr>
          <a:xfrm rot="16200000">
            <a:off x="1826987" y="1994260"/>
            <a:ext cx="484632" cy="557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dirty="0"/>
          </a:p>
        </p:txBody>
      </p:sp>
      <p:pic>
        <p:nvPicPr>
          <p:cNvPr id="10" name="Picture 9">
            <a:extLst>
              <a:ext uri="{FF2B5EF4-FFF2-40B4-BE49-F238E27FC236}">
                <a16:creationId xmlns:a16="http://schemas.microsoft.com/office/drawing/2014/main" id="{902DA4E5-E435-4FAC-A346-084C82EF6437}"/>
              </a:ext>
            </a:extLst>
          </p:cNvPr>
          <p:cNvPicPr>
            <a:picLocks noChangeAspect="1"/>
          </p:cNvPicPr>
          <p:nvPr/>
        </p:nvPicPr>
        <p:blipFill>
          <a:blip r:embed="rId3"/>
          <a:stretch>
            <a:fillRect/>
          </a:stretch>
        </p:blipFill>
        <p:spPr>
          <a:xfrm>
            <a:off x="2719942" y="1857547"/>
            <a:ext cx="419136" cy="830652"/>
          </a:xfrm>
          <a:prstGeom prst="rect">
            <a:avLst/>
          </a:prstGeom>
        </p:spPr>
      </p:pic>
      <p:pic>
        <p:nvPicPr>
          <p:cNvPr id="12" name="Picture 11">
            <a:extLst>
              <a:ext uri="{FF2B5EF4-FFF2-40B4-BE49-F238E27FC236}">
                <a16:creationId xmlns:a16="http://schemas.microsoft.com/office/drawing/2014/main" id="{40A1C2AB-934E-432B-B967-76853DF65796}"/>
              </a:ext>
            </a:extLst>
          </p:cNvPr>
          <p:cNvPicPr>
            <a:picLocks noChangeAspect="1"/>
          </p:cNvPicPr>
          <p:nvPr/>
        </p:nvPicPr>
        <p:blipFill>
          <a:blip r:embed="rId4"/>
          <a:stretch>
            <a:fillRect/>
          </a:stretch>
        </p:blipFill>
        <p:spPr>
          <a:xfrm>
            <a:off x="4338056" y="1906194"/>
            <a:ext cx="754445" cy="823031"/>
          </a:xfrm>
          <a:prstGeom prst="rect">
            <a:avLst/>
          </a:prstGeom>
        </p:spPr>
      </p:pic>
      <p:pic>
        <p:nvPicPr>
          <p:cNvPr id="14" name="Picture 13">
            <a:extLst>
              <a:ext uri="{FF2B5EF4-FFF2-40B4-BE49-F238E27FC236}">
                <a16:creationId xmlns:a16="http://schemas.microsoft.com/office/drawing/2014/main" id="{C9E8F1A2-2CC7-42A4-849F-3D1BD0266C76}"/>
              </a:ext>
            </a:extLst>
          </p:cNvPr>
          <p:cNvPicPr>
            <a:picLocks noChangeAspect="1"/>
          </p:cNvPicPr>
          <p:nvPr/>
        </p:nvPicPr>
        <p:blipFill>
          <a:blip r:embed="rId5"/>
          <a:stretch>
            <a:fillRect/>
          </a:stretch>
        </p:blipFill>
        <p:spPr>
          <a:xfrm>
            <a:off x="6317603" y="1841269"/>
            <a:ext cx="819221" cy="1162151"/>
          </a:xfrm>
          <a:prstGeom prst="rect">
            <a:avLst/>
          </a:prstGeom>
        </p:spPr>
      </p:pic>
      <p:pic>
        <p:nvPicPr>
          <p:cNvPr id="16" name="Picture 15">
            <a:extLst>
              <a:ext uri="{FF2B5EF4-FFF2-40B4-BE49-F238E27FC236}">
                <a16:creationId xmlns:a16="http://schemas.microsoft.com/office/drawing/2014/main" id="{1CC2FEE5-E57B-41C0-90F2-BBB2045D0A71}"/>
              </a:ext>
            </a:extLst>
          </p:cNvPr>
          <p:cNvPicPr>
            <a:picLocks noChangeAspect="1"/>
          </p:cNvPicPr>
          <p:nvPr/>
        </p:nvPicPr>
        <p:blipFill>
          <a:blip r:embed="rId6"/>
          <a:stretch>
            <a:fillRect/>
          </a:stretch>
        </p:blipFill>
        <p:spPr>
          <a:xfrm>
            <a:off x="8361926" y="1825159"/>
            <a:ext cx="777307" cy="1726080"/>
          </a:xfrm>
          <a:prstGeom prst="rect">
            <a:avLst/>
          </a:prstGeom>
        </p:spPr>
      </p:pic>
      <p:sp>
        <p:nvSpPr>
          <p:cNvPr id="17" name="Arrow: Down 16">
            <a:extLst>
              <a:ext uri="{FF2B5EF4-FFF2-40B4-BE49-F238E27FC236}">
                <a16:creationId xmlns:a16="http://schemas.microsoft.com/office/drawing/2014/main" id="{E223A67F-2883-4034-A047-054031497EB8}"/>
              </a:ext>
            </a:extLst>
          </p:cNvPr>
          <p:cNvSpPr/>
          <p:nvPr/>
        </p:nvSpPr>
        <p:spPr>
          <a:xfrm rot="16200000">
            <a:off x="3448337" y="1994260"/>
            <a:ext cx="484632" cy="557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dirty="0"/>
          </a:p>
        </p:txBody>
      </p:sp>
      <p:sp>
        <p:nvSpPr>
          <p:cNvPr id="18" name="Arrow: Down 17">
            <a:extLst>
              <a:ext uri="{FF2B5EF4-FFF2-40B4-BE49-F238E27FC236}">
                <a16:creationId xmlns:a16="http://schemas.microsoft.com/office/drawing/2014/main" id="{366BDB5D-B5D5-4FC0-AF56-6D2358450091}"/>
              </a:ext>
            </a:extLst>
          </p:cNvPr>
          <p:cNvSpPr/>
          <p:nvPr/>
        </p:nvSpPr>
        <p:spPr>
          <a:xfrm rot="16200000">
            <a:off x="5425110" y="1994260"/>
            <a:ext cx="484632" cy="557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dirty="0"/>
          </a:p>
        </p:txBody>
      </p:sp>
      <p:sp>
        <p:nvSpPr>
          <p:cNvPr id="19" name="Arrow: Down 18">
            <a:extLst>
              <a:ext uri="{FF2B5EF4-FFF2-40B4-BE49-F238E27FC236}">
                <a16:creationId xmlns:a16="http://schemas.microsoft.com/office/drawing/2014/main" id="{7EB66240-8740-4558-8EE2-6DBFF9CF413C}"/>
              </a:ext>
            </a:extLst>
          </p:cNvPr>
          <p:cNvSpPr/>
          <p:nvPr/>
        </p:nvSpPr>
        <p:spPr>
          <a:xfrm rot="16200000">
            <a:off x="7451500" y="1994260"/>
            <a:ext cx="484632" cy="557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dirty="0"/>
          </a:p>
        </p:txBody>
      </p:sp>
      <p:sp>
        <p:nvSpPr>
          <p:cNvPr id="20" name="Arrow: Down 19">
            <a:extLst>
              <a:ext uri="{FF2B5EF4-FFF2-40B4-BE49-F238E27FC236}">
                <a16:creationId xmlns:a16="http://schemas.microsoft.com/office/drawing/2014/main" id="{3710DFF3-DEDC-4C7B-A7F3-77F9DE852CFE}"/>
              </a:ext>
            </a:extLst>
          </p:cNvPr>
          <p:cNvSpPr/>
          <p:nvPr/>
        </p:nvSpPr>
        <p:spPr>
          <a:xfrm rot="16200000">
            <a:off x="1679052" y="4656497"/>
            <a:ext cx="484632" cy="557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dirty="0"/>
          </a:p>
        </p:txBody>
      </p:sp>
      <p:pic>
        <p:nvPicPr>
          <p:cNvPr id="21" name="Picture 20">
            <a:extLst>
              <a:ext uri="{FF2B5EF4-FFF2-40B4-BE49-F238E27FC236}">
                <a16:creationId xmlns:a16="http://schemas.microsoft.com/office/drawing/2014/main" id="{06CB5CCF-533E-4CCF-AC08-880BE957C4CC}"/>
              </a:ext>
            </a:extLst>
          </p:cNvPr>
          <p:cNvPicPr>
            <a:picLocks noChangeAspect="1"/>
          </p:cNvPicPr>
          <p:nvPr/>
        </p:nvPicPr>
        <p:blipFill>
          <a:blip r:embed="rId7"/>
          <a:stretch>
            <a:fillRect/>
          </a:stretch>
        </p:blipFill>
        <p:spPr>
          <a:xfrm>
            <a:off x="2528042" y="3287901"/>
            <a:ext cx="883997" cy="2968247"/>
          </a:xfrm>
          <a:prstGeom prst="rect">
            <a:avLst/>
          </a:prstGeom>
        </p:spPr>
      </p:pic>
      <p:sp>
        <p:nvSpPr>
          <p:cNvPr id="22" name="Arrow: Down 21">
            <a:extLst>
              <a:ext uri="{FF2B5EF4-FFF2-40B4-BE49-F238E27FC236}">
                <a16:creationId xmlns:a16="http://schemas.microsoft.com/office/drawing/2014/main" id="{85916FCC-69A6-45C8-A59F-841AAE5B4750}"/>
              </a:ext>
            </a:extLst>
          </p:cNvPr>
          <p:cNvSpPr/>
          <p:nvPr/>
        </p:nvSpPr>
        <p:spPr>
          <a:xfrm rot="16200000">
            <a:off x="3448337" y="4652688"/>
            <a:ext cx="484632" cy="557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dirty="0"/>
          </a:p>
        </p:txBody>
      </p:sp>
      <p:pic>
        <p:nvPicPr>
          <p:cNvPr id="23" name="Picture 22">
            <a:extLst>
              <a:ext uri="{FF2B5EF4-FFF2-40B4-BE49-F238E27FC236}">
                <a16:creationId xmlns:a16="http://schemas.microsoft.com/office/drawing/2014/main" id="{339B5B59-67AA-45DD-9AF9-42971EFD991B}"/>
              </a:ext>
            </a:extLst>
          </p:cNvPr>
          <p:cNvPicPr>
            <a:picLocks noChangeAspect="1"/>
          </p:cNvPicPr>
          <p:nvPr/>
        </p:nvPicPr>
        <p:blipFill>
          <a:blip r:embed="rId8"/>
          <a:stretch>
            <a:fillRect/>
          </a:stretch>
        </p:blipFill>
        <p:spPr>
          <a:xfrm>
            <a:off x="4159784" y="3284090"/>
            <a:ext cx="693480" cy="2972058"/>
          </a:xfrm>
          <a:prstGeom prst="rect">
            <a:avLst/>
          </a:prstGeom>
        </p:spPr>
      </p:pic>
      <p:pic>
        <p:nvPicPr>
          <p:cNvPr id="24" name="Picture 23">
            <a:extLst>
              <a:ext uri="{FF2B5EF4-FFF2-40B4-BE49-F238E27FC236}">
                <a16:creationId xmlns:a16="http://schemas.microsoft.com/office/drawing/2014/main" id="{3E17AC21-66D9-4CC1-8FE0-7CC534368ACE}"/>
              </a:ext>
            </a:extLst>
          </p:cNvPr>
          <p:cNvPicPr>
            <a:picLocks noChangeAspect="1"/>
          </p:cNvPicPr>
          <p:nvPr/>
        </p:nvPicPr>
        <p:blipFill>
          <a:blip r:embed="rId9"/>
          <a:stretch>
            <a:fillRect/>
          </a:stretch>
        </p:blipFill>
        <p:spPr>
          <a:xfrm>
            <a:off x="4810104" y="3314573"/>
            <a:ext cx="712532" cy="2941575"/>
          </a:xfrm>
          <a:prstGeom prst="rect">
            <a:avLst/>
          </a:prstGeom>
        </p:spPr>
      </p:pic>
      <p:sp>
        <p:nvSpPr>
          <p:cNvPr id="25" name="Arrow: Down 24">
            <a:extLst>
              <a:ext uri="{FF2B5EF4-FFF2-40B4-BE49-F238E27FC236}">
                <a16:creationId xmlns:a16="http://schemas.microsoft.com/office/drawing/2014/main" id="{D2D73D9C-5CE9-4033-8BB1-D70CC96FED30}"/>
              </a:ext>
            </a:extLst>
          </p:cNvPr>
          <p:cNvSpPr/>
          <p:nvPr/>
        </p:nvSpPr>
        <p:spPr>
          <a:xfrm rot="16200000">
            <a:off x="5790745" y="4652686"/>
            <a:ext cx="484632" cy="557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dirty="0"/>
          </a:p>
        </p:txBody>
      </p:sp>
      <p:pic>
        <p:nvPicPr>
          <p:cNvPr id="26" name="Picture 25">
            <a:extLst>
              <a:ext uri="{FF2B5EF4-FFF2-40B4-BE49-F238E27FC236}">
                <a16:creationId xmlns:a16="http://schemas.microsoft.com/office/drawing/2014/main" id="{CE5CEA5E-9B98-4130-BA7C-933AC79668E0}"/>
              </a:ext>
            </a:extLst>
          </p:cNvPr>
          <p:cNvPicPr>
            <a:picLocks noChangeAspect="1"/>
          </p:cNvPicPr>
          <p:nvPr/>
        </p:nvPicPr>
        <p:blipFill>
          <a:blip r:embed="rId10"/>
          <a:stretch>
            <a:fillRect/>
          </a:stretch>
        </p:blipFill>
        <p:spPr>
          <a:xfrm>
            <a:off x="6445915" y="3949942"/>
            <a:ext cx="689670" cy="1748942"/>
          </a:xfrm>
          <a:prstGeom prst="rect">
            <a:avLst/>
          </a:prstGeom>
        </p:spPr>
      </p:pic>
      <p:sp>
        <p:nvSpPr>
          <p:cNvPr id="27" name="Arrow: Down 26">
            <a:extLst>
              <a:ext uri="{FF2B5EF4-FFF2-40B4-BE49-F238E27FC236}">
                <a16:creationId xmlns:a16="http://schemas.microsoft.com/office/drawing/2014/main" id="{4728AF10-7191-4A64-8FCC-5C3D3B43C09E}"/>
              </a:ext>
            </a:extLst>
          </p:cNvPr>
          <p:cNvSpPr/>
          <p:nvPr/>
        </p:nvSpPr>
        <p:spPr>
          <a:xfrm rot="16200000">
            <a:off x="7451500" y="4652687"/>
            <a:ext cx="484632" cy="557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dirty="0"/>
          </a:p>
        </p:txBody>
      </p:sp>
      <p:pic>
        <p:nvPicPr>
          <p:cNvPr id="28" name="Picture 27">
            <a:extLst>
              <a:ext uri="{FF2B5EF4-FFF2-40B4-BE49-F238E27FC236}">
                <a16:creationId xmlns:a16="http://schemas.microsoft.com/office/drawing/2014/main" id="{CEB8ABCF-5F31-4779-889E-0F398C4A2617}"/>
              </a:ext>
            </a:extLst>
          </p:cNvPr>
          <p:cNvPicPr>
            <a:picLocks noChangeAspect="1"/>
          </p:cNvPicPr>
          <p:nvPr/>
        </p:nvPicPr>
        <p:blipFill>
          <a:blip r:embed="rId11"/>
          <a:stretch>
            <a:fillRect/>
          </a:stretch>
        </p:blipFill>
        <p:spPr>
          <a:xfrm>
            <a:off x="8356492" y="4218767"/>
            <a:ext cx="529636" cy="1425063"/>
          </a:xfrm>
          <a:prstGeom prst="rect">
            <a:avLst/>
          </a:prstGeom>
        </p:spPr>
      </p:pic>
    </p:spTree>
    <p:extLst>
      <p:ext uri="{BB962C8B-B14F-4D97-AF65-F5344CB8AC3E}">
        <p14:creationId xmlns:p14="http://schemas.microsoft.com/office/powerpoint/2010/main" val="15911994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E59E0-31C6-4E09-AECB-4B8B86B761A2}"/>
              </a:ext>
            </a:extLst>
          </p:cNvPr>
          <p:cNvSpPr>
            <a:spLocks noGrp="1"/>
          </p:cNvSpPr>
          <p:nvPr>
            <p:ph type="title"/>
          </p:nvPr>
        </p:nvSpPr>
        <p:spPr/>
        <p:txBody>
          <a:bodyPr/>
          <a:lstStyle/>
          <a:p>
            <a:r>
              <a:rPr lang="en-US" dirty="0"/>
              <a:t>2)</a:t>
            </a:r>
          </a:p>
        </p:txBody>
      </p:sp>
      <p:sp>
        <p:nvSpPr>
          <p:cNvPr id="3" name="Content Placeholder 2">
            <a:extLst>
              <a:ext uri="{FF2B5EF4-FFF2-40B4-BE49-F238E27FC236}">
                <a16:creationId xmlns:a16="http://schemas.microsoft.com/office/drawing/2014/main" id="{56FF4E0F-B339-4ED0-B08D-6CF568C80574}"/>
              </a:ext>
            </a:extLst>
          </p:cNvPr>
          <p:cNvSpPr>
            <a:spLocks noGrp="1"/>
          </p:cNvSpPr>
          <p:nvPr>
            <p:ph idx="1"/>
          </p:nvPr>
        </p:nvSpPr>
        <p:spPr/>
        <p:txBody>
          <a:bodyPr/>
          <a:lstStyle/>
          <a:p>
            <a:r>
              <a:rPr lang="en-US" dirty="0"/>
              <a:t>C1 = {P1, P2}</a:t>
            </a:r>
          </a:p>
          <a:p>
            <a:r>
              <a:rPr lang="en-US" dirty="0"/>
              <a:t>C2 = {P1,P3}</a:t>
            </a:r>
          </a:p>
          <a:p>
            <a:r>
              <a:rPr lang="en-US" dirty="0"/>
              <a:t>C3 = {P2, P3}</a:t>
            </a:r>
          </a:p>
          <a:p>
            <a:r>
              <a:rPr lang="en-US" dirty="0"/>
              <a:t>C4 = {L}</a:t>
            </a:r>
          </a:p>
          <a:p>
            <a:r>
              <a:rPr lang="en-US" dirty="0"/>
              <a:t>C5 = {S1,S2}</a:t>
            </a:r>
          </a:p>
        </p:txBody>
      </p:sp>
      <p:sp>
        <p:nvSpPr>
          <p:cNvPr id="4" name="Slide Number Placeholder 3">
            <a:extLst>
              <a:ext uri="{FF2B5EF4-FFF2-40B4-BE49-F238E27FC236}">
                <a16:creationId xmlns:a16="http://schemas.microsoft.com/office/drawing/2014/main" id="{7F0D3F15-3FD3-497E-B221-6D168E1EE333}"/>
              </a:ext>
            </a:extLst>
          </p:cNvPr>
          <p:cNvSpPr>
            <a:spLocks noGrp="1"/>
          </p:cNvSpPr>
          <p:nvPr>
            <p:ph type="sldNum" sz="quarter" idx="12"/>
          </p:nvPr>
        </p:nvSpPr>
        <p:spPr/>
        <p:txBody>
          <a:bodyPr/>
          <a:lstStyle/>
          <a:p>
            <a:fld id="{D57F1E4F-1CFF-5643-939E-02111984F565}" type="slidenum">
              <a:rPr lang="en-US" smtClean="0"/>
              <a:t>47</a:t>
            </a:fld>
            <a:endParaRPr lang="en-US" dirty="0"/>
          </a:p>
        </p:txBody>
      </p:sp>
    </p:spTree>
    <p:extLst>
      <p:ext uri="{BB962C8B-B14F-4D97-AF65-F5344CB8AC3E}">
        <p14:creationId xmlns:p14="http://schemas.microsoft.com/office/powerpoint/2010/main" val="34823326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0136-6D80-4F0C-A8E5-8A85D0536018}"/>
              </a:ext>
            </a:extLst>
          </p:cNvPr>
          <p:cNvSpPr>
            <a:spLocks noGrp="1"/>
          </p:cNvSpPr>
          <p:nvPr>
            <p:ph type="title"/>
          </p:nvPr>
        </p:nvSpPr>
        <p:spPr/>
        <p:txBody>
          <a:bodyPr/>
          <a:lstStyle/>
          <a:p>
            <a:r>
              <a:rPr lang="en-US" dirty="0"/>
              <a:t>3)Answer is in Slide 19</a:t>
            </a:r>
          </a:p>
        </p:txBody>
      </p:sp>
      <p:sp>
        <p:nvSpPr>
          <p:cNvPr id="3" name="Content Placeholder 2">
            <a:extLst>
              <a:ext uri="{FF2B5EF4-FFF2-40B4-BE49-F238E27FC236}">
                <a16:creationId xmlns:a16="http://schemas.microsoft.com/office/drawing/2014/main" id="{5ED5783F-5E3D-4F07-8993-FA40C79D9181}"/>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Modern large and complex systems often have the capability to response to failure by partial self-repair. </a:t>
            </a:r>
            <a:r>
              <a:rPr lang="en-US" u="sng" dirty="0"/>
              <a:t>Dynamic behavior of systems </a:t>
            </a:r>
            <a:r>
              <a:rPr lang="en-US" dirty="0"/>
              <a:t>lead to different dynamic failure characteristics such as </a:t>
            </a:r>
            <a:r>
              <a:rPr lang="en-US" u="sng" dirty="0"/>
              <a:t>functional dependent events </a:t>
            </a:r>
            <a:r>
              <a:rPr lang="en-US" dirty="0"/>
              <a:t>and </a:t>
            </a:r>
            <a:r>
              <a:rPr lang="en-US" u="sng" dirty="0"/>
              <a:t>priorities of failure events</a:t>
            </a:r>
            <a:r>
              <a:rPr lang="en-US" dirty="0"/>
              <a:t>. Classical combinatorial fault trees are unable to model such dynamic scenarios. </a:t>
            </a:r>
          </a:p>
          <a:p>
            <a:pPr>
              <a:buFont typeface="Arial" panose="020B0604020202020204" pitchFamily="34" charset="0"/>
              <a:buChar char="•"/>
            </a:pPr>
            <a:r>
              <a:rPr lang="en-US" dirty="0"/>
              <a:t>Another limitation of SFT is that its </a:t>
            </a:r>
            <a:r>
              <a:rPr lang="en-US" u="sng" dirty="0"/>
              <a:t>quantitative analysis is performed based on fixed values of failure data </a:t>
            </a:r>
            <a:r>
              <a:rPr lang="en-US" dirty="0"/>
              <a:t>of system components.</a:t>
            </a:r>
          </a:p>
          <a:p>
            <a:pPr>
              <a:buFont typeface="Arial" panose="020B0604020202020204" pitchFamily="34" charset="0"/>
              <a:buChar char="•"/>
            </a:pPr>
            <a:r>
              <a:rPr lang="en-US" dirty="0"/>
              <a:t>Another issue with fault tree analysis is that it is primarily a </a:t>
            </a:r>
            <a:r>
              <a:rPr lang="en-US" u="sng" dirty="0"/>
              <a:t>manual process</a:t>
            </a:r>
            <a:r>
              <a:rPr lang="en-US" dirty="0"/>
              <a:t>.</a:t>
            </a:r>
          </a:p>
          <a:p>
            <a:pPr>
              <a:buFont typeface="Arial" panose="020B0604020202020204" pitchFamily="34" charset="0"/>
              <a:buChar char="•"/>
            </a:pPr>
            <a:r>
              <a:rPr lang="en-US" dirty="0">
                <a:solidFill>
                  <a:schemeClr val="tx1"/>
                </a:solidFill>
              </a:rPr>
              <a:t>in the manual process the analyses are performed based on the informal system models. As the system design evolves, these </a:t>
            </a:r>
            <a:r>
              <a:rPr lang="en-US" u="sng" dirty="0">
                <a:solidFill>
                  <a:schemeClr val="tx1"/>
                </a:solidFill>
              </a:rPr>
              <a:t>informal models could rapidly become outdated</a:t>
            </a:r>
            <a:r>
              <a:rPr lang="en-US" dirty="0">
                <a:solidFill>
                  <a:schemeClr val="tx1"/>
                </a:solidFill>
              </a:rPr>
              <a:t>. </a:t>
            </a:r>
          </a:p>
          <a:p>
            <a:pPr>
              <a:buFont typeface="Arial" panose="020B0604020202020204" pitchFamily="34" charset="0"/>
              <a:buChar char="•"/>
            </a:pPr>
            <a:r>
              <a:rPr lang="en-US" dirty="0"/>
              <a:t>as the </a:t>
            </a:r>
            <a:r>
              <a:rPr lang="en-US" u="sng" dirty="0"/>
              <a:t>system grows in size</a:t>
            </a:r>
            <a:r>
              <a:rPr lang="en-US" dirty="0"/>
              <a:t>, the manual nature of the analysis </a:t>
            </a:r>
            <a:r>
              <a:rPr lang="en-US" u="sng" dirty="0"/>
              <a:t>process increases the risk of introducing error or producing incomplete </a:t>
            </a:r>
            <a:r>
              <a:rPr lang="en-US" dirty="0"/>
              <a:t>results.</a:t>
            </a:r>
          </a:p>
          <a:p>
            <a:pPr>
              <a:buFont typeface="Arial" panose="020B0604020202020204" pitchFamily="34" charset="0"/>
              <a:buChar char="•"/>
            </a:pPr>
            <a:r>
              <a:rPr lang="en-US" dirty="0">
                <a:solidFill>
                  <a:schemeClr val="tx1"/>
                </a:solidFill>
              </a:rPr>
              <a:t>Need </a:t>
            </a:r>
            <a:r>
              <a:rPr lang="en-US" u="sng" dirty="0">
                <a:solidFill>
                  <a:schemeClr val="tx1"/>
                </a:solidFill>
              </a:rPr>
              <a:t>more Time and cost </a:t>
            </a:r>
            <a:endParaRPr lang="en-US" u="sng" dirty="0"/>
          </a:p>
        </p:txBody>
      </p:sp>
      <p:sp>
        <p:nvSpPr>
          <p:cNvPr id="4" name="Slide Number Placeholder 3">
            <a:extLst>
              <a:ext uri="{FF2B5EF4-FFF2-40B4-BE49-F238E27FC236}">
                <a16:creationId xmlns:a16="http://schemas.microsoft.com/office/drawing/2014/main" id="{5C5E6F88-AF66-42A1-9F81-6032844412F3}"/>
              </a:ext>
            </a:extLst>
          </p:cNvPr>
          <p:cNvSpPr>
            <a:spLocks noGrp="1"/>
          </p:cNvSpPr>
          <p:nvPr>
            <p:ph type="sldNum" sz="quarter" idx="12"/>
          </p:nvPr>
        </p:nvSpPr>
        <p:spPr/>
        <p:txBody>
          <a:bodyPr/>
          <a:lstStyle/>
          <a:p>
            <a:fld id="{D57F1E4F-1CFF-5643-939E-02111984F565}" type="slidenum">
              <a:rPr lang="en-US" smtClean="0"/>
              <a:t>48</a:t>
            </a:fld>
            <a:endParaRPr lang="en-US" dirty="0"/>
          </a:p>
        </p:txBody>
      </p:sp>
    </p:spTree>
    <p:extLst>
      <p:ext uri="{BB962C8B-B14F-4D97-AF65-F5344CB8AC3E}">
        <p14:creationId xmlns:p14="http://schemas.microsoft.com/office/powerpoint/2010/main" val="3073306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AFF5-38C6-46BB-B863-5E044D041CC8}"/>
              </a:ext>
            </a:extLst>
          </p:cNvPr>
          <p:cNvSpPr>
            <a:spLocks noGrp="1"/>
          </p:cNvSpPr>
          <p:nvPr>
            <p:ph type="title"/>
          </p:nvPr>
        </p:nvSpPr>
        <p:spPr/>
        <p:txBody>
          <a:bodyPr/>
          <a:lstStyle/>
          <a:p>
            <a:r>
              <a:rPr lang="en-US" dirty="0"/>
              <a:t>Agenda</a:t>
            </a:r>
            <a:endParaRPr lang="fa-IR" dirty="0"/>
          </a:p>
        </p:txBody>
      </p:sp>
      <p:sp>
        <p:nvSpPr>
          <p:cNvPr id="3" name="Content Placeholder 2">
            <a:extLst>
              <a:ext uri="{FF2B5EF4-FFF2-40B4-BE49-F238E27FC236}">
                <a16:creationId xmlns:a16="http://schemas.microsoft.com/office/drawing/2014/main" id="{7EE1E0A5-0A70-41D2-BE46-0A719DF01734}"/>
              </a:ext>
            </a:extLst>
          </p:cNvPr>
          <p:cNvSpPr>
            <a:spLocks noGrp="1"/>
          </p:cNvSpPr>
          <p:nvPr>
            <p:ph idx="1"/>
          </p:nvPr>
        </p:nvSpPr>
        <p:spPr/>
        <p:txBody>
          <a:bodyPr/>
          <a:lstStyle/>
          <a:p>
            <a:pPr algn="l" rtl="0">
              <a:buFont typeface="Arial" panose="020B0604020202020204" pitchFamily="34" charset="0"/>
              <a:buChar char="•"/>
            </a:pPr>
            <a:r>
              <a:rPr lang="en-US" dirty="0">
                <a:solidFill>
                  <a:schemeClr val="tx1">
                    <a:lumMod val="50000"/>
                  </a:schemeClr>
                </a:solidFill>
              </a:rPr>
              <a:t>Introduction </a:t>
            </a:r>
          </a:p>
          <a:p>
            <a:pPr algn="l" rtl="0">
              <a:buFont typeface="Arial" panose="020B0604020202020204" pitchFamily="34" charset="0"/>
              <a:buChar char="•"/>
            </a:pPr>
            <a:r>
              <a:rPr lang="en-US" dirty="0"/>
              <a:t>History</a:t>
            </a:r>
            <a:r>
              <a:rPr lang="en-US" dirty="0">
                <a:solidFill>
                  <a:schemeClr val="tx1">
                    <a:lumMod val="50000"/>
                  </a:schemeClr>
                </a:solidFill>
              </a:rPr>
              <a:t> </a:t>
            </a:r>
          </a:p>
          <a:p>
            <a:pPr algn="l" rtl="0">
              <a:buFont typeface="Arial" panose="020B0604020202020204" pitchFamily="34" charset="0"/>
              <a:buChar char="•"/>
            </a:pPr>
            <a:r>
              <a:rPr lang="en-US" dirty="0">
                <a:solidFill>
                  <a:schemeClr val="tx1">
                    <a:lumMod val="50000"/>
                  </a:schemeClr>
                </a:solidFill>
              </a:rPr>
              <a:t>Standard fault tree</a:t>
            </a:r>
          </a:p>
          <a:p>
            <a:pPr algn="l" rtl="0">
              <a:buFont typeface="Arial" panose="020B0604020202020204" pitchFamily="34" charset="0"/>
              <a:buChar char="•"/>
            </a:pPr>
            <a:r>
              <a:rPr lang="en-US" dirty="0">
                <a:solidFill>
                  <a:schemeClr val="tx1">
                    <a:lumMod val="50000"/>
                  </a:schemeClr>
                </a:solidFill>
              </a:rPr>
              <a:t>Extensions</a:t>
            </a:r>
          </a:p>
          <a:p>
            <a:pPr algn="l" rtl="0">
              <a:buFont typeface="Arial" panose="020B0604020202020204" pitchFamily="34" charset="0"/>
              <a:buChar char="•"/>
            </a:pPr>
            <a:r>
              <a:rPr lang="en-US" dirty="0">
                <a:solidFill>
                  <a:schemeClr val="tx1">
                    <a:lumMod val="50000"/>
                  </a:schemeClr>
                </a:solidFill>
              </a:rPr>
              <a:t>Model based dependability analysis</a:t>
            </a:r>
          </a:p>
          <a:p>
            <a:pPr algn="l" rtl="0">
              <a:buFont typeface="Arial" panose="020B0604020202020204" pitchFamily="34" charset="0"/>
              <a:buChar char="•"/>
            </a:pPr>
            <a:r>
              <a:rPr lang="en-US" dirty="0">
                <a:solidFill>
                  <a:schemeClr val="tx1">
                    <a:lumMod val="50000"/>
                  </a:schemeClr>
                </a:solidFill>
              </a:rPr>
              <a:t>Conclusion </a:t>
            </a:r>
            <a:endParaRPr lang="fa-IR" dirty="0">
              <a:solidFill>
                <a:schemeClr val="tx1">
                  <a:lumMod val="50000"/>
                </a:schemeClr>
              </a:solidFill>
            </a:endParaRPr>
          </a:p>
        </p:txBody>
      </p:sp>
      <p:sp>
        <p:nvSpPr>
          <p:cNvPr id="4" name="Slide Number Placeholder 3">
            <a:extLst>
              <a:ext uri="{FF2B5EF4-FFF2-40B4-BE49-F238E27FC236}">
                <a16:creationId xmlns:a16="http://schemas.microsoft.com/office/drawing/2014/main" id="{C0DA4C3B-A506-47F3-B884-E75228BE2A8F}"/>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087785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AAF42-6CC4-4555-BEBC-1A77AB198052}"/>
              </a:ext>
            </a:extLst>
          </p:cNvPr>
          <p:cNvSpPr>
            <a:spLocks noGrp="1"/>
          </p:cNvSpPr>
          <p:nvPr>
            <p:ph type="title"/>
          </p:nvPr>
        </p:nvSpPr>
        <p:spPr/>
        <p:txBody>
          <a:bodyPr/>
          <a:lstStyle/>
          <a:p>
            <a:r>
              <a:rPr lang="en-US" dirty="0"/>
              <a:t>History</a:t>
            </a:r>
            <a:endParaRPr lang="fa-IR" dirty="0"/>
          </a:p>
        </p:txBody>
      </p:sp>
      <p:sp>
        <p:nvSpPr>
          <p:cNvPr id="3" name="Content Placeholder 2">
            <a:extLst>
              <a:ext uri="{FF2B5EF4-FFF2-40B4-BE49-F238E27FC236}">
                <a16:creationId xmlns:a16="http://schemas.microsoft.com/office/drawing/2014/main" id="{2134185C-D9EC-4986-BAFE-3F1A12BFBDBD}"/>
              </a:ext>
            </a:extLst>
          </p:cNvPr>
          <p:cNvSpPr>
            <a:spLocks noGrp="1"/>
          </p:cNvSpPr>
          <p:nvPr>
            <p:ph idx="1"/>
          </p:nvPr>
        </p:nvSpPr>
        <p:spPr/>
        <p:txBody>
          <a:bodyPr/>
          <a:lstStyle/>
          <a:p>
            <a:pPr algn="l" rtl="0">
              <a:buFont typeface="Arial" panose="020B0604020202020204" pitchFamily="34" charset="0"/>
              <a:buChar char="•"/>
            </a:pPr>
            <a:endParaRPr lang="en-US" i="1" dirty="0"/>
          </a:p>
          <a:p>
            <a:pPr algn="l" rtl="0">
              <a:buFont typeface="Arial" panose="020B0604020202020204" pitchFamily="34" charset="0"/>
              <a:buChar char="•"/>
            </a:pPr>
            <a:r>
              <a:rPr lang="en-US" i="1" dirty="0"/>
              <a:t>Fault tree analysis </a:t>
            </a:r>
            <a:r>
              <a:rPr lang="en-US" dirty="0"/>
              <a:t>(FTA) was introduced in 1962 at Bell Telephone Laboratories</a:t>
            </a:r>
          </a:p>
          <a:p>
            <a:pPr algn="l" rtl="0">
              <a:buFont typeface="Arial" panose="020B0604020202020204" pitchFamily="34" charset="0"/>
              <a:buChar char="•"/>
            </a:pPr>
            <a:r>
              <a:rPr lang="en-US" dirty="0"/>
              <a:t>Help in the design of US Air Force’s Minuteman missile system</a:t>
            </a:r>
          </a:p>
          <a:p>
            <a:pPr algn="l" rtl="0">
              <a:buFont typeface="Arial" panose="020B0604020202020204" pitchFamily="34" charset="0"/>
              <a:buChar char="•"/>
            </a:pPr>
            <a:r>
              <a:rPr lang="en-US" dirty="0"/>
              <a:t>It has been used in variety of fields: aerospace, and nuclear industries</a:t>
            </a:r>
          </a:p>
          <a:p>
            <a:pPr algn="l" rtl="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374FF828-C747-41A3-A676-5A4A218DE32D}"/>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3902439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AFF5-38C6-46BB-B863-5E044D041CC8}"/>
              </a:ext>
            </a:extLst>
          </p:cNvPr>
          <p:cNvSpPr>
            <a:spLocks noGrp="1"/>
          </p:cNvSpPr>
          <p:nvPr>
            <p:ph type="title"/>
          </p:nvPr>
        </p:nvSpPr>
        <p:spPr/>
        <p:txBody>
          <a:bodyPr/>
          <a:lstStyle/>
          <a:p>
            <a:r>
              <a:rPr lang="en-US" dirty="0"/>
              <a:t>Agenda</a:t>
            </a:r>
            <a:endParaRPr lang="fa-IR" dirty="0"/>
          </a:p>
        </p:txBody>
      </p:sp>
      <p:sp>
        <p:nvSpPr>
          <p:cNvPr id="3" name="Content Placeholder 2">
            <a:extLst>
              <a:ext uri="{FF2B5EF4-FFF2-40B4-BE49-F238E27FC236}">
                <a16:creationId xmlns:a16="http://schemas.microsoft.com/office/drawing/2014/main" id="{7EE1E0A5-0A70-41D2-BE46-0A719DF01734}"/>
              </a:ext>
            </a:extLst>
          </p:cNvPr>
          <p:cNvSpPr>
            <a:spLocks noGrp="1"/>
          </p:cNvSpPr>
          <p:nvPr>
            <p:ph idx="1"/>
          </p:nvPr>
        </p:nvSpPr>
        <p:spPr/>
        <p:txBody>
          <a:bodyPr>
            <a:normAutofit lnSpcReduction="10000"/>
          </a:bodyPr>
          <a:lstStyle/>
          <a:p>
            <a:pPr algn="l" rtl="0">
              <a:buFont typeface="Arial" panose="020B0604020202020204" pitchFamily="34" charset="0"/>
              <a:buChar char="•"/>
            </a:pPr>
            <a:r>
              <a:rPr lang="en-US" dirty="0">
                <a:solidFill>
                  <a:schemeClr val="tx1">
                    <a:lumMod val="50000"/>
                  </a:schemeClr>
                </a:solidFill>
              </a:rPr>
              <a:t>Introduction </a:t>
            </a:r>
            <a:endParaRPr lang="en-US" b="1" dirty="0">
              <a:solidFill>
                <a:schemeClr val="tx1">
                  <a:lumMod val="50000"/>
                </a:schemeClr>
              </a:solidFill>
            </a:endParaRPr>
          </a:p>
          <a:p>
            <a:pPr algn="l" rtl="0">
              <a:buFont typeface="Arial" panose="020B0604020202020204" pitchFamily="34" charset="0"/>
              <a:buChar char="•"/>
            </a:pPr>
            <a:r>
              <a:rPr lang="en-US" dirty="0">
                <a:solidFill>
                  <a:schemeClr val="tx1">
                    <a:lumMod val="50000"/>
                  </a:schemeClr>
                </a:solidFill>
              </a:rPr>
              <a:t>History</a:t>
            </a:r>
          </a:p>
          <a:p>
            <a:pPr algn="l" rtl="0">
              <a:buFont typeface="Arial" panose="020B0604020202020204" pitchFamily="34" charset="0"/>
              <a:buChar char="•"/>
            </a:pPr>
            <a:r>
              <a:rPr lang="en-US" dirty="0"/>
              <a:t>Standard fault tree(SFT)</a:t>
            </a:r>
          </a:p>
          <a:p>
            <a:pPr lvl="1" algn="l" rtl="0">
              <a:buFont typeface="Arial" panose="020B0604020202020204" pitchFamily="34" charset="0"/>
              <a:buChar char="•"/>
            </a:pPr>
            <a:r>
              <a:rPr lang="en-US" dirty="0"/>
              <a:t>Symbology</a:t>
            </a:r>
          </a:p>
          <a:p>
            <a:pPr lvl="1" algn="l" rtl="0">
              <a:buFont typeface="Arial" panose="020B0604020202020204" pitchFamily="34" charset="0"/>
              <a:buChar char="•"/>
            </a:pPr>
            <a:r>
              <a:rPr lang="en-US" dirty="0"/>
              <a:t>Analysis</a:t>
            </a:r>
          </a:p>
          <a:p>
            <a:pPr lvl="1" algn="l" rtl="0">
              <a:buFont typeface="Arial" panose="020B0604020202020204" pitchFamily="34" charset="0"/>
              <a:buChar char="•"/>
            </a:pPr>
            <a:r>
              <a:rPr lang="en-US" dirty="0"/>
              <a:t>Limitations</a:t>
            </a:r>
          </a:p>
          <a:p>
            <a:pPr algn="l" rtl="0">
              <a:buFont typeface="Arial" panose="020B0604020202020204" pitchFamily="34" charset="0"/>
              <a:buChar char="•"/>
            </a:pPr>
            <a:r>
              <a:rPr lang="en-US" dirty="0">
                <a:solidFill>
                  <a:schemeClr val="tx1">
                    <a:lumMod val="50000"/>
                  </a:schemeClr>
                </a:solidFill>
              </a:rPr>
              <a:t>Extensions</a:t>
            </a:r>
          </a:p>
          <a:p>
            <a:pPr algn="l" rtl="0">
              <a:buFont typeface="Arial" panose="020B0604020202020204" pitchFamily="34" charset="0"/>
              <a:buChar char="•"/>
            </a:pPr>
            <a:r>
              <a:rPr lang="en-US" dirty="0">
                <a:solidFill>
                  <a:schemeClr val="tx1">
                    <a:lumMod val="50000"/>
                  </a:schemeClr>
                </a:solidFill>
              </a:rPr>
              <a:t>Model based dependability analysis</a:t>
            </a:r>
          </a:p>
          <a:p>
            <a:pPr algn="l" rtl="0">
              <a:buFont typeface="Arial" panose="020B0604020202020204" pitchFamily="34" charset="0"/>
              <a:buChar char="•"/>
            </a:pPr>
            <a:r>
              <a:rPr lang="en-US" dirty="0">
                <a:solidFill>
                  <a:schemeClr val="tx1">
                    <a:lumMod val="50000"/>
                  </a:schemeClr>
                </a:solidFill>
              </a:rPr>
              <a:t>Application of FTA in MBDA </a:t>
            </a:r>
          </a:p>
          <a:p>
            <a:pPr algn="l" rtl="0">
              <a:buFont typeface="Arial" panose="020B0604020202020204" pitchFamily="34" charset="0"/>
              <a:buChar char="•"/>
            </a:pPr>
            <a:r>
              <a:rPr lang="en-US" dirty="0">
                <a:solidFill>
                  <a:schemeClr val="tx1">
                    <a:lumMod val="50000"/>
                  </a:schemeClr>
                </a:solidFill>
              </a:rPr>
              <a:t>Conclusion </a:t>
            </a:r>
            <a:endParaRPr lang="fa-IR" dirty="0">
              <a:solidFill>
                <a:schemeClr val="tx1">
                  <a:lumMod val="50000"/>
                </a:schemeClr>
              </a:solidFill>
            </a:endParaRPr>
          </a:p>
        </p:txBody>
      </p:sp>
      <p:sp>
        <p:nvSpPr>
          <p:cNvPr id="4" name="Slide Number Placeholder 3">
            <a:extLst>
              <a:ext uri="{FF2B5EF4-FFF2-40B4-BE49-F238E27FC236}">
                <a16:creationId xmlns:a16="http://schemas.microsoft.com/office/drawing/2014/main" id="{C0DA4C3B-A506-47F3-B884-E75228BE2A8F}"/>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424582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E49D-DE1E-4ADD-A641-07DA1D5B676C}"/>
              </a:ext>
            </a:extLst>
          </p:cNvPr>
          <p:cNvSpPr>
            <a:spLocks noGrp="1"/>
          </p:cNvSpPr>
          <p:nvPr>
            <p:ph type="title"/>
          </p:nvPr>
        </p:nvSpPr>
        <p:spPr/>
        <p:txBody>
          <a:bodyPr/>
          <a:lstStyle/>
          <a:p>
            <a:r>
              <a:rPr lang="en-US" dirty="0"/>
              <a:t>SFT</a:t>
            </a:r>
            <a:endParaRPr lang="fa-IR" dirty="0"/>
          </a:p>
        </p:txBody>
      </p:sp>
      <p:sp>
        <p:nvSpPr>
          <p:cNvPr id="3" name="Content Placeholder 2">
            <a:extLst>
              <a:ext uri="{FF2B5EF4-FFF2-40B4-BE49-F238E27FC236}">
                <a16:creationId xmlns:a16="http://schemas.microsoft.com/office/drawing/2014/main" id="{99BC635F-7498-4310-9F19-F7F1DCB73393}"/>
              </a:ext>
            </a:extLst>
          </p:cNvPr>
          <p:cNvSpPr>
            <a:spLocks noGrp="1"/>
          </p:cNvSpPr>
          <p:nvPr>
            <p:ph idx="1"/>
          </p:nvPr>
        </p:nvSpPr>
        <p:spPr/>
        <p:txBody>
          <a:bodyPr/>
          <a:lstStyle/>
          <a:p>
            <a:pPr marL="0" indent="0" algn="l" rtl="0">
              <a:buNone/>
            </a:pPr>
            <a:r>
              <a:rPr lang="en-US" dirty="0"/>
              <a:t>Fault tree consists of three types of nodes: events, gates and transfer symbols. </a:t>
            </a:r>
          </a:p>
          <a:p>
            <a:pPr marL="0" indent="0" algn="l" rtl="0">
              <a:buNone/>
            </a:pPr>
            <a:r>
              <a:rPr lang="en-US" dirty="0"/>
              <a:t>FTA is a binary analysis. All events, from the TOP event down to the basic events, are assumed to be binary events that either occur or do not occur.</a:t>
            </a:r>
          </a:p>
          <a:p>
            <a:pPr marL="0" indent="0" algn="l" rtl="0">
              <a:buNone/>
            </a:pPr>
            <a:r>
              <a:rPr lang="en-US" dirty="0"/>
              <a:t>The fault tree diagram is a deterministic model.</a:t>
            </a:r>
          </a:p>
          <a:p>
            <a:pPr marL="0" indent="0" algn="l" rtl="0">
              <a:buNone/>
            </a:pPr>
            <a:r>
              <a:rPr lang="en-US" dirty="0"/>
              <a:t>Fault tree is </a:t>
            </a:r>
            <a:r>
              <a:rPr lang="en-US" i="1" dirty="0"/>
              <a:t>single </a:t>
            </a:r>
            <a:r>
              <a:rPr lang="en-US" dirty="0"/>
              <a:t>event oriented</a:t>
            </a:r>
          </a:p>
          <a:p>
            <a:pPr marL="0" indent="0" algn="l" rtl="0">
              <a:buNone/>
            </a:pPr>
            <a:endParaRPr lang="fa-IR" dirty="0"/>
          </a:p>
        </p:txBody>
      </p:sp>
      <p:sp>
        <p:nvSpPr>
          <p:cNvPr id="4" name="Slide Number Placeholder 3">
            <a:extLst>
              <a:ext uri="{FF2B5EF4-FFF2-40B4-BE49-F238E27FC236}">
                <a16:creationId xmlns:a16="http://schemas.microsoft.com/office/drawing/2014/main" id="{60366D80-E54A-4E9D-9CEC-FF704C0D1C4A}"/>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287772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E49D-DE1E-4ADD-A641-07DA1D5B676C}"/>
              </a:ext>
            </a:extLst>
          </p:cNvPr>
          <p:cNvSpPr>
            <a:spLocks noGrp="1"/>
          </p:cNvSpPr>
          <p:nvPr>
            <p:ph type="title"/>
          </p:nvPr>
        </p:nvSpPr>
        <p:spPr/>
        <p:txBody>
          <a:bodyPr/>
          <a:lstStyle/>
          <a:p>
            <a:r>
              <a:rPr lang="en-US" dirty="0"/>
              <a:t>SFT(Symbology)</a:t>
            </a:r>
            <a:endParaRPr lang="fa-IR" dirty="0"/>
          </a:p>
        </p:txBody>
      </p:sp>
      <p:sp>
        <p:nvSpPr>
          <p:cNvPr id="3" name="Content Placeholder 2">
            <a:extLst>
              <a:ext uri="{FF2B5EF4-FFF2-40B4-BE49-F238E27FC236}">
                <a16:creationId xmlns:a16="http://schemas.microsoft.com/office/drawing/2014/main" id="{99BC635F-7498-4310-9F19-F7F1DCB73393}"/>
              </a:ext>
            </a:extLst>
          </p:cNvPr>
          <p:cNvSpPr>
            <a:spLocks noGrp="1"/>
          </p:cNvSpPr>
          <p:nvPr>
            <p:ph idx="1"/>
          </p:nvPr>
        </p:nvSpPr>
        <p:spPr/>
        <p:txBody>
          <a:bodyPr/>
          <a:lstStyle/>
          <a:p>
            <a:pPr marL="0" indent="0" algn="l" rtl="0">
              <a:buNone/>
            </a:pPr>
            <a:r>
              <a:rPr lang="en-US" dirty="0"/>
              <a:t>Events</a:t>
            </a:r>
          </a:p>
          <a:p>
            <a:pPr algn="l" rtl="0">
              <a:buFont typeface="Century Gothic" panose="020B0502020202020204" pitchFamily="34" charset="0"/>
              <a:buChar char="•"/>
            </a:pPr>
            <a:r>
              <a:rPr lang="en-US" dirty="0"/>
              <a:t>Basic event: An initiating fault that does not require any further development or expansion.</a:t>
            </a:r>
          </a:p>
          <a:p>
            <a:pPr algn="l" rtl="0">
              <a:buFont typeface="Arial" panose="020B0604020202020204" pitchFamily="34" charset="0"/>
              <a:buChar char="•"/>
            </a:pPr>
            <a:r>
              <a:rPr lang="en-US" dirty="0"/>
              <a:t>Intermediate event : Logical combinations of other events occurring further down the tree.</a:t>
            </a:r>
          </a:p>
        </p:txBody>
      </p:sp>
      <p:sp>
        <p:nvSpPr>
          <p:cNvPr id="4" name="Slide Number Placeholder 3">
            <a:extLst>
              <a:ext uri="{FF2B5EF4-FFF2-40B4-BE49-F238E27FC236}">
                <a16:creationId xmlns:a16="http://schemas.microsoft.com/office/drawing/2014/main" id="{60366D80-E54A-4E9D-9CEC-FF704C0D1C4A}"/>
              </a:ext>
            </a:extLst>
          </p:cNvPr>
          <p:cNvSpPr>
            <a:spLocks noGrp="1"/>
          </p:cNvSpPr>
          <p:nvPr>
            <p:ph type="sldNum" sz="quarter" idx="12"/>
          </p:nvPr>
        </p:nvSpPr>
        <p:spPr/>
        <p:txBody>
          <a:bodyPr/>
          <a:lstStyle/>
          <a:p>
            <a:fld id="{D57F1E4F-1CFF-5643-939E-02111984F565}" type="slidenum">
              <a:rPr lang="en-US" smtClean="0"/>
              <a:t>9</a:t>
            </a:fld>
            <a:endParaRPr lang="en-US" dirty="0"/>
          </a:p>
        </p:txBody>
      </p:sp>
      <p:pic>
        <p:nvPicPr>
          <p:cNvPr id="5" name="Picture 4">
            <a:extLst>
              <a:ext uri="{FF2B5EF4-FFF2-40B4-BE49-F238E27FC236}">
                <a16:creationId xmlns:a16="http://schemas.microsoft.com/office/drawing/2014/main" id="{C0DA5C90-B950-429E-8B96-E6709E0D8ED5}"/>
              </a:ext>
            </a:extLst>
          </p:cNvPr>
          <p:cNvPicPr>
            <a:picLocks noChangeAspect="1"/>
          </p:cNvPicPr>
          <p:nvPr/>
        </p:nvPicPr>
        <p:blipFill>
          <a:blip r:embed="rId3"/>
          <a:stretch>
            <a:fillRect/>
          </a:stretch>
        </p:blipFill>
        <p:spPr>
          <a:xfrm>
            <a:off x="3407557" y="3857414"/>
            <a:ext cx="5437845" cy="1309608"/>
          </a:xfrm>
          <a:prstGeom prst="rect">
            <a:avLst/>
          </a:prstGeom>
        </p:spPr>
      </p:pic>
    </p:spTree>
    <p:extLst>
      <p:ext uri="{BB962C8B-B14F-4D97-AF65-F5344CB8AC3E}">
        <p14:creationId xmlns:p14="http://schemas.microsoft.com/office/powerpoint/2010/main" val="34369731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925</TotalTime>
  <Words>4981</Words>
  <Application>Microsoft Office PowerPoint</Application>
  <PresentationFormat>Widescreen</PresentationFormat>
  <Paragraphs>431</Paragraphs>
  <Slides>48</Slides>
  <Notes>27</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Century Gothic</vt:lpstr>
      <vt:lpstr>Comic Sans MS</vt:lpstr>
      <vt:lpstr>Retrospect</vt:lpstr>
      <vt:lpstr>Fault Tree Analysis</vt:lpstr>
      <vt:lpstr>Agenda</vt:lpstr>
      <vt:lpstr>Introduction</vt:lpstr>
      <vt:lpstr>Introduction</vt:lpstr>
      <vt:lpstr>Agenda</vt:lpstr>
      <vt:lpstr>History</vt:lpstr>
      <vt:lpstr>Agenda</vt:lpstr>
      <vt:lpstr>SFT</vt:lpstr>
      <vt:lpstr>SFT(Symbology)</vt:lpstr>
      <vt:lpstr>SFT(Symbology)</vt:lpstr>
      <vt:lpstr>SFT(Symbology)</vt:lpstr>
      <vt:lpstr>PowerPoint Presentation</vt:lpstr>
      <vt:lpstr>SFT(Analysis)  </vt:lpstr>
      <vt:lpstr>SFT(Analysis) </vt:lpstr>
      <vt:lpstr>PowerPoint Presentation</vt:lpstr>
      <vt:lpstr>SFT(Analysis)  </vt:lpstr>
      <vt:lpstr>SFT(Analysis)  </vt:lpstr>
      <vt:lpstr>SFT(Limitations)</vt:lpstr>
      <vt:lpstr>SFT(Limitations)</vt:lpstr>
      <vt:lpstr>Agenda</vt:lpstr>
      <vt:lpstr>Component fault trees </vt:lpstr>
      <vt:lpstr>Component fault trees </vt:lpstr>
      <vt:lpstr>Dynamic fault trees</vt:lpstr>
      <vt:lpstr>Dynamic fault trees</vt:lpstr>
      <vt:lpstr>Pandora temporal fault trees </vt:lpstr>
      <vt:lpstr>Pandora temporal fault trees </vt:lpstr>
      <vt:lpstr>State event fault trees </vt:lpstr>
      <vt:lpstr>State event fault trees </vt:lpstr>
      <vt:lpstr>Fuzzy fault trees </vt:lpstr>
      <vt:lpstr>Fuzzy fault trees </vt:lpstr>
      <vt:lpstr>Agenda</vt:lpstr>
      <vt:lpstr>MBDA</vt:lpstr>
      <vt:lpstr>FPTN</vt:lpstr>
      <vt:lpstr>FPTN</vt:lpstr>
      <vt:lpstr>FPTN</vt:lpstr>
      <vt:lpstr>FPTN</vt:lpstr>
      <vt:lpstr>FPTN</vt:lpstr>
      <vt:lpstr>HiP-HOPS  </vt:lpstr>
      <vt:lpstr>HiP-HOPS  </vt:lpstr>
      <vt:lpstr>Agenda</vt:lpstr>
      <vt:lpstr>Conclusion</vt:lpstr>
      <vt:lpstr>Resources</vt:lpstr>
      <vt:lpstr>Questions</vt:lpstr>
      <vt:lpstr>1)a:</vt:lpstr>
      <vt:lpstr>1)b:</vt:lpstr>
      <vt:lpstr>2)</vt:lpstr>
      <vt:lpstr>2)</vt:lpstr>
      <vt:lpstr>3)Answer is in Slide 19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dc:creator>
  <cp:lastModifiedBy>ehsan saeedizade</cp:lastModifiedBy>
  <cp:revision>256</cp:revision>
  <dcterms:created xsi:type="dcterms:W3CDTF">2019-06-02T14:27:49Z</dcterms:created>
  <dcterms:modified xsi:type="dcterms:W3CDTF">2019-06-16T12:40:38Z</dcterms:modified>
</cp:coreProperties>
</file>