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87" r:id="rId4"/>
    <p:sldId id="286" r:id="rId5"/>
    <p:sldId id="306" r:id="rId6"/>
    <p:sldId id="294" r:id="rId7"/>
    <p:sldId id="273" r:id="rId8"/>
    <p:sldId id="290" r:id="rId9"/>
    <p:sldId id="291" r:id="rId10"/>
    <p:sldId id="310" r:id="rId11"/>
    <p:sldId id="299" r:id="rId12"/>
    <p:sldId id="307" r:id="rId13"/>
    <p:sldId id="298" r:id="rId14"/>
    <p:sldId id="312" r:id="rId15"/>
    <p:sldId id="300" r:id="rId16"/>
    <p:sldId id="303" r:id="rId17"/>
    <p:sldId id="313" r:id="rId18"/>
    <p:sldId id="314" r:id="rId19"/>
    <p:sldId id="316" r:id="rId20"/>
    <p:sldId id="315" r:id="rId21"/>
    <p:sldId id="302" r:id="rId22"/>
    <p:sldId id="295" r:id="rId23"/>
    <p:sldId id="297" r:id="rId24"/>
    <p:sldId id="29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75E81-F8C5-43A5-9CD7-332BC3AEEAED}" v="232" dt="2023-03-07T16:21:37.693"/>
    <p1510:client id="{19DA4221-F0EE-4249-BE5A-2AEE555EA2DF}" v="152" dt="2023-02-27T17:24:37.217"/>
    <p1510:client id="{370618B7-F842-45D2-80DD-32CAE2F4411C}" v="42" dt="2023-03-14T12:43:36.482"/>
    <p1510:client id="{49C1B5F3-2AE7-44D1-80B5-69C73E9180EF}" v="1663" dt="2023-03-24T14:15:06.664"/>
    <p1510:client id="{4F561360-6B31-4E03-B5D0-C9FB86781EB9}" v="425" dt="2023-03-09T13:47:03.298"/>
    <p1510:client id="{5C39C53A-0BC6-4C1F-A7A4-842BE66AFBB0}" v="3718" dt="2023-03-08T14:28:26.672"/>
    <p1510:client id="{791D2B1B-70DE-4EC9-981F-84ED01F017BD}" v="4668" dt="2023-03-14T12:49:34.806"/>
    <p1510:client id="{7A578412-823A-4BCD-BD08-5F0F6A03B999}" v="14" dt="2023-03-06T14:47:30.073"/>
    <p1510:client id="{83096506-A4AF-4AF3-8CC5-685D3307FF7A}" v="1190" dt="2023-03-06T14:28:54.625"/>
    <p1510:client id="{836AEB7E-B0B4-4457-B9F8-B9A1E08FC14E}" v="3443" dt="2023-03-09T12:27:13.358"/>
    <p1510:client id="{87A81F2F-FA0C-4279-B009-845C1AE45043}" v="2" dt="2023-02-27T17:24:39.665"/>
    <p1510:client id="{8A400E89-130E-4D37-94D4-381875D58EAD}" v="75" dt="2023-03-13T13:06:11.078"/>
    <p1510:client id="{9764721D-975D-4457-B8B4-A114664A6183}" v="775" dt="2023-02-27T17:02:22.522"/>
    <p1510:client id="{B76E9DFD-ED31-4D91-943A-A755B69DF206}" v="1" dt="2023-03-10T13:01:03.104"/>
    <p1510:client id="{B94D67A1-1C32-4B9E-8BF4-A07261C88327}" v="54" dt="2023-03-24T11:30:27.471"/>
    <p1510:client id="{C198F1F2-1A6E-4071-8201-FF09A47B0CC4}" v="158" dt="2023-03-13T14:08:32.300"/>
    <p1510:client id="{F5704113-92C7-4C24-BA9B-C5DAC9935977}" v="125" dt="2023-02-27T17:43:34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3358DF-0CB1-4BD4-BC35-F8A02B70FAB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E989DF6-C090-4A20-AAF5-B390D83580F1}">
      <dgm:prSet/>
      <dgm:spPr/>
      <dgm:t>
        <a:bodyPr/>
        <a:lstStyle/>
        <a:p>
          <a:r>
            <a:rPr lang="en-GB"/>
            <a:t>For our </a:t>
          </a:r>
          <a:r>
            <a:rPr lang="en-GB" err="1"/>
            <a:t>realtime</a:t>
          </a:r>
          <a:r>
            <a:rPr lang="en-GB"/>
            <a:t> processing we used Kafka. It is quick for writing, and processing.</a:t>
          </a:r>
          <a:endParaRPr lang="en-US"/>
        </a:p>
      </dgm:t>
    </dgm:pt>
    <dgm:pt modelId="{BEE67722-DAAD-4DBD-87A2-5A8F3E2F247C}" type="parTrans" cxnId="{8A792EEF-7494-4389-879C-F04C4165EFB4}">
      <dgm:prSet/>
      <dgm:spPr/>
      <dgm:t>
        <a:bodyPr/>
        <a:lstStyle/>
        <a:p>
          <a:endParaRPr lang="en-US"/>
        </a:p>
      </dgm:t>
    </dgm:pt>
    <dgm:pt modelId="{D33F4CAA-3BA3-40E6-B14E-8698EC7A95F7}" type="sibTrans" cxnId="{8A792EEF-7494-4389-879C-F04C4165EFB4}">
      <dgm:prSet/>
      <dgm:spPr/>
      <dgm:t>
        <a:bodyPr/>
        <a:lstStyle/>
        <a:p>
          <a:endParaRPr lang="en-US"/>
        </a:p>
      </dgm:t>
    </dgm:pt>
    <dgm:pt modelId="{577D1009-DF36-46B3-9EE6-C69A01CDD1B8}">
      <dgm:prSet/>
      <dgm:spPr/>
      <dgm:t>
        <a:bodyPr/>
        <a:lstStyle/>
        <a:p>
          <a:r>
            <a:rPr lang="en-GB"/>
            <a:t>Our producer is called by our API driver program, and publishes a single row of JSON each time to the consumer.</a:t>
          </a:r>
          <a:endParaRPr lang="en-US"/>
        </a:p>
      </dgm:t>
    </dgm:pt>
    <dgm:pt modelId="{DB83EC27-EFCC-446C-96A3-47D1E30CA0DD}" type="parTrans" cxnId="{33B59CDE-2E86-4699-A696-BF972593F798}">
      <dgm:prSet/>
      <dgm:spPr/>
      <dgm:t>
        <a:bodyPr/>
        <a:lstStyle/>
        <a:p>
          <a:endParaRPr lang="en-US"/>
        </a:p>
      </dgm:t>
    </dgm:pt>
    <dgm:pt modelId="{4982C1A5-D01E-4987-A758-B7FE6C021484}" type="sibTrans" cxnId="{33B59CDE-2E86-4699-A696-BF972593F798}">
      <dgm:prSet/>
      <dgm:spPr/>
      <dgm:t>
        <a:bodyPr/>
        <a:lstStyle/>
        <a:p>
          <a:endParaRPr lang="en-US"/>
        </a:p>
      </dgm:t>
    </dgm:pt>
    <dgm:pt modelId="{CC70962B-D770-445F-8E21-EEC3D70CB9B2}">
      <dgm:prSet/>
      <dgm:spPr/>
      <dgm:t>
        <a:bodyPr/>
        <a:lstStyle/>
        <a:p>
          <a:r>
            <a:rPr lang="en-GB"/>
            <a:t>Our consumer collects the data, and gathers it into a </a:t>
          </a:r>
          <a:r>
            <a:rPr lang="en-GB" err="1"/>
            <a:t>dataframe</a:t>
          </a:r>
          <a:r>
            <a:rPr lang="en-GB"/>
            <a:t> that can be used for the power prediction algorithm as referred to in our analysis.</a:t>
          </a:r>
          <a:endParaRPr lang="en-US"/>
        </a:p>
      </dgm:t>
    </dgm:pt>
    <dgm:pt modelId="{88F67F8D-31B5-43D1-8F54-85A897E9018B}" type="parTrans" cxnId="{62A5B818-839F-4DD9-A453-3D30ABB2936B}">
      <dgm:prSet/>
      <dgm:spPr/>
      <dgm:t>
        <a:bodyPr/>
        <a:lstStyle/>
        <a:p>
          <a:endParaRPr lang="en-US"/>
        </a:p>
      </dgm:t>
    </dgm:pt>
    <dgm:pt modelId="{A84EEED2-30E1-4083-BAFF-DB1E8B5088CE}" type="sibTrans" cxnId="{62A5B818-839F-4DD9-A453-3D30ABB2936B}">
      <dgm:prSet/>
      <dgm:spPr/>
      <dgm:t>
        <a:bodyPr/>
        <a:lstStyle/>
        <a:p>
          <a:endParaRPr lang="en-US"/>
        </a:p>
      </dgm:t>
    </dgm:pt>
    <dgm:pt modelId="{9E51F3EF-811D-4BA1-AB5A-A418E62478E2}">
      <dgm:prSet/>
      <dgm:spPr/>
      <dgm:t>
        <a:bodyPr/>
        <a:lstStyle/>
        <a:p>
          <a:pPr rtl="0"/>
          <a:r>
            <a:rPr lang="en-GB"/>
            <a:t>We utilised "UTF-8" encoding/decoding</a:t>
          </a:r>
          <a:r>
            <a:rPr lang="en-GB">
              <a:latin typeface="Calibri Light" panose="020F0302020204030204"/>
            </a:rPr>
            <a:t> as a </a:t>
          </a:r>
          <a:r>
            <a:rPr lang="en-GB" err="1">
              <a:latin typeface="Calibri Light" panose="020F0302020204030204"/>
            </a:rPr>
            <a:t>serialiser</a:t>
          </a:r>
          <a:r>
            <a:rPr lang="en-GB">
              <a:latin typeface="Calibri Light" panose="020F0302020204030204"/>
            </a:rPr>
            <a:t>/</a:t>
          </a:r>
          <a:r>
            <a:rPr lang="en-GB" err="1">
              <a:latin typeface="Calibri Light" panose="020F0302020204030204"/>
            </a:rPr>
            <a:t>deserialiser</a:t>
          </a:r>
          <a:r>
            <a:rPr lang="en-GB">
              <a:latin typeface="Calibri Light" panose="020F0302020204030204"/>
            </a:rPr>
            <a:t>.</a:t>
          </a:r>
          <a:endParaRPr lang="en-US"/>
        </a:p>
      </dgm:t>
    </dgm:pt>
    <dgm:pt modelId="{DC1B77AF-536E-4ED4-B519-1211C1FBE2E2}" type="parTrans" cxnId="{D78B67F0-5D50-4C25-AA21-D3D1EE03381D}">
      <dgm:prSet/>
      <dgm:spPr/>
      <dgm:t>
        <a:bodyPr/>
        <a:lstStyle/>
        <a:p>
          <a:endParaRPr lang="en-US"/>
        </a:p>
      </dgm:t>
    </dgm:pt>
    <dgm:pt modelId="{9405434E-02AB-45DA-BDAF-A0D92B562249}" type="sibTrans" cxnId="{D78B67F0-5D50-4C25-AA21-D3D1EE03381D}">
      <dgm:prSet/>
      <dgm:spPr/>
      <dgm:t>
        <a:bodyPr/>
        <a:lstStyle/>
        <a:p>
          <a:endParaRPr lang="en-US"/>
        </a:p>
      </dgm:t>
    </dgm:pt>
    <dgm:pt modelId="{49C181A0-08EA-41B1-B10A-29F771450BE0}">
      <dgm:prSet/>
      <dgm:spPr/>
      <dgm:t>
        <a:bodyPr/>
        <a:lstStyle/>
        <a:p>
          <a:r>
            <a:rPr lang="en-GB"/>
            <a:t>Kafka allows us to stream a lot of data all at once to be processed when required.</a:t>
          </a:r>
          <a:endParaRPr lang="en-US"/>
        </a:p>
      </dgm:t>
    </dgm:pt>
    <dgm:pt modelId="{FF3147B2-2FB1-4E58-8961-A81A81F6082B}" type="parTrans" cxnId="{30CDF735-C7C5-409B-B72C-BACE2683D55E}">
      <dgm:prSet/>
      <dgm:spPr/>
      <dgm:t>
        <a:bodyPr/>
        <a:lstStyle/>
        <a:p>
          <a:endParaRPr lang="en-US"/>
        </a:p>
      </dgm:t>
    </dgm:pt>
    <dgm:pt modelId="{C3552F1A-CAB9-43DE-8AEA-6F44B6BC7AC0}" type="sibTrans" cxnId="{30CDF735-C7C5-409B-B72C-BACE2683D55E}">
      <dgm:prSet/>
      <dgm:spPr/>
      <dgm:t>
        <a:bodyPr/>
        <a:lstStyle/>
        <a:p>
          <a:endParaRPr lang="en-US"/>
        </a:p>
      </dgm:t>
    </dgm:pt>
    <dgm:pt modelId="{4472CC43-2078-4CA0-9405-3CFDEB4C9DB3}" type="pres">
      <dgm:prSet presAssocID="{373358DF-0CB1-4BD4-BC35-F8A02B70FAB7}" presName="vert0" presStyleCnt="0">
        <dgm:presLayoutVars>
          <dgm:dir/>
          <dgm:animOne val="branch"/>
          <dgm:animLvl val="lvl"/>
        </dgm:presLayoutVars>
      </dgm:prSet>
      <dgm:spPr/>
    </dgm:pt>
    <dgm:pt modelId="{AA481C44-0E67-43A7-937D-848BBEDA4510}" type="pres">
      <dgm:prSet presAssocID="{FE989DF6-C090-4A20-AAF5-B390D83580F1}" presName="thickLine" presStyleLbl="alignNode1" presStyleIdx="0" presStyleCnt="5"/>
      <dgm:spPr/>
    </dgm:pt>
    <dgm:pt modelId="{3F866934-B1C6-4CD3-97DF-E3585B32BC1F}" type="pres">
      <dgm:prSet presAssocID="{FE989DF6-C090-4A20-AAF5-B390D83580F1}" presName="horz1" presStyleCnt="0"/>
      <dgm:spPr/>
    </dgm:pt>
    <dgm:pt modelId="{94DAFE8D-8596-4127-8AAB-9E2BE0FBC3FC}" type="pres">
      <dgm:prSet presAssocID="{FE989DF6-C090-4A20-AAF5-B390D83580F1}" presName="tx1" presStyleLbl="revTx" presStyleIdx="0" presStyleCnt="5"/>
      <dgm:spPr/>
    </dgm:pt>
    <dgm:pt modelId="{2AECA3E2-338E-490D-A800-A6B613585D10}" type="pres">
      <dgm:prSet presAssocID="{FE989DF6-C090-4A20-AAF5-B390D83580F1}" presName="vert1" presStyleCnt="0"/>
      <dgm:spPr/>
    </dgm:pt>
    <dgm:pt modelId="{1FECC46E-7165-48A7-831E-D01B34696D0E}" type="pres">
      <dgm:prSet presAssocID="{577D1009-DF36-46B3-9EE6-C69A01CDD1B8}" presName="thickLine" presStyleLbl="alignNode1" presStyleIdx="1" presStyleCnt="5"/>
      <dgm:spPr/>
    </dgm:pt>
    <dgm:pt modelId="{275A8705-813B-47CB-928F-C4845B94C0C7}" type="pres">
      <dgm:prSet presAssocID="{577D1009-DF36-46B3-9EE6-C69A01CDD1B8}" presName="horz1" presStyleCnt="0"/>
      <dgm:spPr/>
    </dgm:pt>
    <dgm:pt modelId="{D62ABA06-C6E7-42EC-885B-74E9C2C31719}" type="pres">
      <dgm:prSet presAssocID="{577D1009-DF36-46B3-9EE6-C69A01CDD1B8}" presName="tx1" presStyleLbl="revTx" presStyleIdx="1" presStyleCnt="5"/>
      <dgm:spPr/>
    </dgm:pt>
    <dgm:pt modelId="{6BAA4DC7-039D-4279-8FB6-86A137295FAD}" type="pres">
      <dgm:prSet presAssocID="{577D1009-DF36-46B3-9EE6-C69A01CDD1B8}" presName="vert1" presStyleCnt="0"/>
      <dgm:spPr/>
    </dgm:pt>
    <dgm:pt modelId="{9C105C3E-46EB-4885-A36E-282C0F0FE517}" type="pres">
      <dgm:prSet presAssocID="{CC70962B-D770-445F-8E21-EEC3D70CB9B2}" presName="thickLine" presStyleLbl="alignNode1" presStyleIdx="2" presStyleCnt="5"/>
      <dgm:spPr/>
    </dgm:pt>
    <dgm:pt modelId="{8349A917-D0B8-40E2-A8AB-95E397F711DC}" type="pres">
      <dgm:prSet presAssocID="{CC70962B-D770-445F-8E21-EEC3D70CB9B2}" presName="horz1" presStyleCnt="0"/>
      <dgm:spPr/>
    </dgm:pt>
    <dgm:pt modelId="{9DA3159B-50C9-49E7-8250-BDB2246E2A59}" type="pres">
      <dgm:prSet presAssocID="{CC70962B-D770-445F-8E21-EEC3D70CB9B2}" presName="tx1" presStyleLbl="revTx" presStyleIdx="2" presStyleCnt="5"/>
      <dgm:spPr/>
    </dgm:pt>
    <dgm:pt modelId="{37CCE0B8-844A-4977-857A-901B21139021}" type="pres">
      <dgm:prSet presAssocID="{CC70962B-D770-445F-8E21-EEC3D70CB9B2}" presName="vert1" presStyleCnt="0"/>
      <dgm:spPr/>
    </dgm:pt>
    <dgm:pt modelId="{C3358C7C-7E05-4EDE-A37B-CEC85820E7DF}" type="pres">
      <dgm:prSet presAssocID="{9E51F3EF-811D-4BA1-AB5A-A418E62478E2}" presName="thickLine" presStyleLbl="alignNode1" presStyleIdx="3" presStyleCnt="5"/>
      <dgm:spPr/>
    </dgm:pt>
    <dgm:pt modelId="{4402CBF1-7EF7-47AC-BD70-DA904F8B870D}" type="pres">
      <dgm:prSet presAssocID="{9E51F3EF-811D-4BA1-AB5A-A418E62478E2}" presName="horz1" presStyleCnt="0"/>
      <dgm:spPr/>
    </dgm:pt>
    <dgm:pt modelId="{9315C791-1790-4D4E-A5B3-41DCB60382AC}" type="pres">
      <dgm:prSet presAssocID="{9E51F3EF-811D-4BA1-AB5A-A418E62478E2}" presName="tx1" presStyleLbl="revTx" presStyleIdx="3" presStyleCnt="5"/>
      <dgm:spPr/>
    </dgm:pt>
    <dgm:pt modelId="{E546026C-247B-4EB2-BA3A-44C51FDFEA9A}" type="pres">
      <dgm:prSet presAssocID="{9E51F3EF-811D-4BA1-AB5A-A418E62478E2}" presName="vert1" presStyleCnt="0"/>
      <dgm:spPr/>
    </dgm:pt>
    <dgm:pt modelId="{EA908D3A-F124-4E00-B5FF-B78C3F909D17}" type="pres">
      <dgm:prSet presAssocID="{49C181A0-08EA-41B1-B10A-29F771450BE0}" presName="thickLine" presStyleLbl="alignNode1" presStyleIdx="4" presStyleCnt="5"/>
      <dgm:spPr/>
    </dgm:pt>
    <dgm:pt modelId="{35873FC0-1222-43A7-A220-D8E72914E565}" type="pres">
      <dgm:prSet presAssocID="{49C181A0-08EA-41B1-B10A-29F771450BE0}" presName="horz1" presStyleCnt="0"/>
      <dgm:spPr/>
    </dgm:pt>
    <dgm:pt modelId="{A5697542-DBE6-4840-AD0F-E1D587C58203}" type="pres">
      <dgm:prSet presAssocID="{49C181A0-08EA-41B1-B10A-29F771450BE0}" presName="tx1" presStyleLbl="revTx" presStyleIdx="4" presStyleCnt="5"/>
      <dgm:spPr/>
    </dgm:pt>
    <dgm:pt modelId="{A1C9AB8C-1645-48DD-A8BA-8FFF2AED0E10}" type="pres">
      <dgm:prSet presAssocID="{49C181A0-08EA-41B1-B10A-29F771450BE0}" presName="vert1" presStyleCnt="0"/>
      <dgm:spPr/>
    </dgm:pt>
  </dgm:ptLst>
  <dgm:cxnLst>
    <dgm:cxn modelId="{62A5B818-839F-4DD9-A453-3D30ABB2936B}" srcId="{373358DF-0CB1-4BD4-BC35-F8A02B70FAB7}" destId="{CC70962B-D770-445F-8E21-EEC3D70CB9B2}" srcOrd="2" destOrd="0" parTransId="{88F67F8D-31B5-43D1-8F54-85A897E9018B}" sibTransId="{A84EEED2-30E1-4083-BAFF-DB1E8B5088CE}"/>
    <dgm:cxn modelId="{1E8A2D35-36D9-4D8B-AFF1-C2E831F97362}" type="presOf" srcId="{FE989DF6-C090-4A20-AAF5-B390D83580F1}" destId="{94DAFE8D-8596-4127-8AAB-9E2BE0FBC3FC}" srcOrd="0" destOrd="0" presId="urn:microsoft.com/office/officeart/2008/layout/LinedList"/>
    <dgm:cxn modelId="{30CDF735-C7C5-409B-B72C-BACE2683D55E}" srcId="{373358DF-0CB1-4BD4-BC35-F8A02B70FAB7}" destId="{49C181A0-08EA-41B1-B10A-29F771450BE0}" srcOrd="4" destOrd="0" parTransId="{FF3147B2-2FB1-4E58-8961-A81A81F6082B}" sibTransId="{C3552F1A-CAB9-43DE-8AEA-6F44B6BC7AC0}"/>
    <dgm:cxn modelId="{D237E537-7E43-4961-A333-BEE9FD2BF5DC}" type="presOf" srcId="{49C181A0-08EA-41B1-B10A-29F771450BE0}" destId="{A5697542-DBE6-4840-AD0F-E1D587C58203}" srcOrd="0" destOrd="0" presId="urn:microsoft.com/office/officeart/2008/layout/LinedList"/>
    <dgm:cxn modelId="{90E85B54-DCC7-4869-97CD-F6A76510ADA3}" type="presOf" srcId="{CC70962B-D770-445F-8E21-EEC3D70CB9B2}" destId="{9DA3159B-50C9-49E7-8250-BDB2246E2A59}" srcOrd="0" destOrd="0" presId="urn:microsoft.com/office/officeart/2008/layout/LinedList"/>
    <dgm:cxn modelId="{CD3CCE55-39D5-46C0-87C8-06F03674AD48}" type="presOf" srcId="{9E51F3EF-811D-4BA1-AB5A-A418E62478E2}" destId="{9315C791-1790-4D4E-A5B3-41DCB60382AC}" srcOrd="0" destOrd="0" presId="urn:microsoft.com/office/officeart/2008/layout/LinedList"/>
    <dgm:cxn modelId="{D833D4BA-9BF5-4865-BE22-56832982824C}" type="presOf" srcId="{577D1009-DF36-46B3-9EE6-C69A01CDD1B8}" destId="{D62ABA06-C6E7-42EC-885B-74E9C2C31719}" srcOrd="0" destOrd="0" presId="urn:microsoft.com/office/officeart/2008/layout/LinedList"/>
    <dgm:cxn modelId="{E7BB0CC0-6B0A-4D42-8063-92575983A00F}" type="presOf" srcId="{373358DF-0CB1-4BD4-BC35-F8A02B70FAB7}" destId="{4472CC43-2078-4CA0-9405-3CFDEB4C9DB3}" srcOrd="0" destOrd="0" presId="urn:microsoft.com/office/officeart/2008/layout/LinedList"/>
    <dgm:cxn modelId="{33B59CDE-2E86-4699-A696-BF972593F798}" srcId="{373358DF-0CB1-4BD4-BC35-F8A02B70FAB7}" destId="{577D1009-DF36-46B3-9EE6-C69A01CDD1B8}" srcOrd="1" destOrd="0" parTransId="{DB83EC27-EFCC-446C-96A3-47D1E30CA0DD}" sibTransId="{4982C1A5-D01E-4987-A758-B7FE6C021484}"/>
    <dgm:cxn modelId="{8A792EEF-7494-4389-879C-F04C4165EFB4}" srcId="{373358DF-0CB1-4BD4-BC35-F8A02B70FAB7}" destId="{FE989DF6-C090-4A20-AAF5-B390D83580F1}" srcOrd="0" destOrd="0" parTransId="{BEE67722-DAAD-4DBD-87A2-5A8F3E2F247C}" sibTransId="{D33F4CAA-3BA3-40E6-B14E-8698EC7A95F7}"/>
    <dgm:cxn modelId="{D78B67F0-5D50-4C25-AA21-D3D1EE03381D}" srcId="{373358DF-0CB1-4BD4-BC35-F8A02B70FAB7}" destId="{9E51F3EF-811D-4BA1-AB5A-A418E62478E2}" srcOrd="3" destOrd="0" parTransId="{DC1B77AF-536E-4ED4-B519-1211C1FBE2E2}" sibTransId="{9405434E-02AB-45DA-BDAF-A0D92B562249}"/>
    <dgm:cxn modelId="{F7525374-BC44-488F-8406-9F964DC4E990}" type="presParOf" srcId="{4472CC43-2078-4CA0-9405-3CFDEB4C9DB3}" destId="{AA481C44-0E67-43A7-937D-848BBEDA4510}" srcOrd="0" destOrd="0" presId="urn:microsoft.com/office/officeart/2008/layout/LinedList"/>
    <dgm:cxn modelId="{7273694A-B033-41D9-8517-F1D3C1897B6D}" type="presParOf" srcId="{4472CC43-2078-4CA0-9405-3CFDEB4C9DB3}" destId="{3F866934-B1C6-4CD3-97DF-E3585B32BC1F}" srcOrd="1" destOrd="0" presId="urn:microsoft.com/office/officeart/2008/layout/LinedList"/>
    <dgm:cxn modelId="{600205F9-08C6-4581-8BF2-A849CE058D32}" type="presParOf" srcId="{3F866934-B1C6-4CD3-97DF-E3585B32BC1F}" destId="{94DAFE8D-8596-4127-8AAB-9E2BE0FBC3FC}" srcOrd="0" destOrd="0" presId="urn:microsoft.com/office/officeart/2008/layout/LinedList"/>
    <dgm:cxn modelId="{ADC2E2ED-BCDE-4881-ACDE-5F419C836E37}" type="presParOf" srcId="{3F866934-B1C6-4CD3-97DF-E3585B32BC1F}" destId="{2AECA3E2-338E-490D-A800-A6B613585D10}" srcOrd="1" destOrd="0" presId="urn:microsoft.com/office/officeart/2008/layout/LinedList"/>
    <dgm:cxn modelId="{D7F338EF-B3FC-44E7-9F48-0A0F9FF46FF5}" type="presParOf" srcId="{4472CC43-2078-4CA0-9405-3CFDEB4C9DB3}" destId="{1FECC46E-7165-48A7-831E-D01B34696D0E}" srcOrd="2" destOrd="0" presId="urn:microsoft.com/office/officeart/2008/layout/LinedList"/>
    <dgm:cxn modelId="{79240141-653E-4B45-8E79-E235852A1B40}" type="presParOf" srcId="{4472CC43-2078-4CA0-9405-3CFDEB4C9DB3}" destId="{275A8705-813B-47CB-928F-C4845B94C0C7}" srcOrd="3" destOrd="0" presId="urn:microsoft.com/office/officeart/2008/layout/LinedList"/>
    <dgm:cxn modelId="{EABED160-5336-40A0-B975-F7D6ACE80AFA}" type="presParOf" srcId="{275A8705-813B-47CB-928F-C4845B94C0C7}" destId="{D62ABA06-C6E7-42EC-885B-74E9C2C31719}" srcOrd="0" destOrd="0" presId="urn:microsoft.com/office/officeart/2008/layout/LinedList"/>
    <dgm:cxn modelId="{9F9425E9-7F2C-4964-AFDA-5291DE3BBB76}" type="presParOf" srcId="{275A8705-813B-47CB-928F-C4845B94C0C7}" destId="{6BAA4DC7-039D-4279-8FB6-86A137295FAD}" srcOrd="1" destOrd="0" presId="urn:microsoft.com/office/officeart/2008/layout/LinedList"/>
    <dgm:cxn modelId="{404409C4-4645-4737-9138-A2DB631C16A7}" type="presParOf" srcId="{4472CC43-2078-4CA0-9405-3CFDEB4C9DB3}" destId="{9C105C3E-46EB-4885-A36E-282C0F0FE517}" srcOrd="4" destOrd="0" presId="urn:microsoft.com/office/officeart/2008/layout/LinedList"/>
    <dgm:cxn modelId="{759EC5DC-BF17-4E63-8852-91341C38A10A}" type="presParOf" srcId="{4472CC43-2078-4CA0-9405-3CFDEB4C9DB3}" destId="{8349A917-D0B8-40E2-A8AB-95E397F711DC}" srcOrd="5" destOrd="0" presId="urn:microsoft.com/office/officeart/2008/layout/LinedList"/>
    <dgm:cxn modelId="{17A0EF81-B727-47A9-A1CF-661895C4A3C6}" type="presParOf" srcId="{8349A917-D0B8-40E2-A8AB-95E397F711DC}" destId="{9DA3159B-50C9-49E7-8250-BDB2246E2A59}" srcOrd="0" destOrd="0" presId="urn:microsoft.com/office/officeart/2008/layout/LinedList"/>
    <dgm:cxn modelId="{A724EAE1-495F-428E-8037-ABE00B3F99AC}" type="presParOf" srcId="{8349A917-D0B8-40E2-A8AB-95E397F711DC}" destId="{37CCE0B8-844A-4977-857A-901B21139021}" srcOrd="1" destOrd="0" presId="urn:microsoft.com/office/officeart/2008/layout/LinedList"/>
    <dgm:cxn modelId="{CB9A70E9-42AE-4E35-9695-538F0C72D868}" type="presParOf" srcId="{4472CC43-2078-4CA0-9405-3CFDEB4C9DB3}" destId="{C3358C7C-7E05-4EDE-A37B-CEC85820E7DF}" srcOrd="6" destOrd="0" presId="urn:microsoft.com/office/officeart/2008/layout/LinedList"/>
    <dgm:cxn modelId="{566AA45A-833D-4838-9B9B-879D78846435}" type="presParOf" srcId="{4472CC43-2078-4CA0-9405-3CFDEB4C9DB3}" destId="{4402CBF1-7EF7-47AC-BD70-DA904F8B870D}" srcOrd="7" destOrd="0" presId="urn:microsoft.com/office/officeart/2008/layout/LinedList"/>
    <dgm:cxn modelId="{0DB98829-5297-41B3-9091-7349C51B217F}" type="presParOf" srcId="{4402CBF1-7EF7-47AC-BD70-DA904F8B870D}" destId="{9315C791-1790-4D4E-A5B3-41DCB60382AC}" srcOrd="0" destOrd="0" presId="urn:microsoft.com/office/officeart/2008/layout/LinedList"/>
    <dgm:cxn modelId="{A5ED8225-0DE4-496A-B51E-F0554323B4B6}" type="presParOf" srcId="{4402CBF1-7EF7-47AC-BD70-DA904F8B870D}" destId="{E546026C-247B-4EB2-BA3A-44C51FDFEA9A}" srcOrd="1" destOrd="0" presId="urn:microsoft.com/office/officeart/2008/layout/LinedList"/>
    <dgm:cxn modelId="{AAAC2156-8F37-4244-9EC2-3FF40E19B6E4}" type="presParOf" srcId="{4472CC43-2078-4CA0-9405-3CFDEB4C9DB3}" destId="{EA908D3A-F124-4E00-B5FF-B78C3F909D17}" srcOrd="8" destOrd="0" presId="urn:microsoft.com/office/officeart/2008/layout/LinedList"/>
    <dgm:cxn modelId="{00534DA6-A84D-40CB-899A-D00488A147F4}" type="presParOf" srcId="{4472CC43-2078-4CA0-9405-3CFDEB4C9DB3}" destId="{35873FC0-1222-43A7-A220-D8E72914E565}" srcOrd="9" destOrd="0" presId="urn:microsoft.com/office/officeart/2008/layout/LinedList"/>
    <dgm:cxn modelId="{C0800F2B-C58E-4FD6-BADE-EF686B6566C7}" type="presParOf" srcId="{35873FC0-1222-43A7-A220-D8E72914E565}" destId="{A5697542-DBE6-4840-AD0F-E1D587C58203}" srcOrd="0" destOrd="0" presId="urn:microsoft.com/office/officeart/2008/layout/LinedList"/>
    <dgm:cxn modelId="{70D7D8DC-18DF-4931-AFF6-B61F2DAC3123}" type="presParOf" srcId="{35873FC0-1222-43A7-A220-D8E72914E565}" destId="{A1C9AB8C-1645-48DD-A8BA-8FFF2AED0E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81C44-0E67-43A7-937D-848BBEDA4510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AFE8D-8596-4127-8AAB-9E2BE0FBC3FC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For our </a:t>
          </a:r>
          <a:r>
            <a:rPr lang="en-GB" sz="2200" kern="1200" err="1"/>
            <a:t>realtime</a:t>
          </a:r>
          <a:r>
            <a:rPr lang="en-GB" sz="2200" kern="1200"/>
            <a:t> processing we used Kafka. It is quick for writing, and processing.</a:t>
          </a:r>
          <a:endParaRPr lang="en-US" sz="2200" kern="1200"/>
        </a:p>
      </dsp:txBody>
      <dsp:txXfrm>
        <a:off x="0" y="675"/>
        <a:ext cx="6900512" cy="1106957"/>
      </dsp:txXfrm>
    </dsp:sp>
    <dsp:sp modelId="{1FECC46E-7165-48A7-831E-D01B34696D0E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ABA06-C6E7-42EC-885B-74E9C2C31719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Our producer is called by our API driver program, and publishes a single row of JSON each time to the consumer.</a:t>
          </a:r>
          <a:endParaRPr lang="en-US" sz="2200" kern="1200"/>
        </a:p>
      </dsp:txBody>
      <dsp:txXfrm>
        <a:off x="0" y="1107633"/>
        <a:ext cx="6900512" cy="1106957"/>
      </dsp:txXfrm>
    </dsp:sp>
    <dsp:sp modelId="{9C105C3E-46EB-4885-A36E-282C0F0FE517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3159B-50C9-49E7-8250-BDB2246E2A59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Our consumer collects the data, and gathers it into a </a:t>
          </a:r>
          <a:r>
            <a:rPr lang="en-GB" sz="2200" kern="1200" err="1"/>
            <a:t>dataframe</a:t>
          </a:r>
          <a:r>
            <a:rPr lang="en-GB" sz="2200" kern="1200"/>
            <a:t> that can be used for the power prediction algorithm as referred to in our analysis.</a:t>
          </a:r>
          <a:endParaRPr lang="en-US" sz="2200" kern="1200"/>
        </a:p>
      </dsp:txBody>
      <dsp:txXfrm>
        <a:off x="0" y="2214591"/>
        <a:ext cx="6900512" cy="1106957"/>
      </dsp:txXfrm>
    </dsp:sp>
    <dsp:sp modelId="{C3358C7C-7E05-4EDE-A37B-CEC85820E7DF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5C791-1790-4D4E-A5B3-41DCB60382AC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We utilised "UTF-8" encoding/decoding</a:t>
          </a:r>
          <a:r>
            <a:rPr lang="en-GB" sz="2200" kern="1200">
              <a:latin typeface="Calibri Light" panose="020F0302020204030204"/>
            </a:rPr>
            <a:t> as a </a:t>
          </a:r>
          <a:r>
            <a:rPr lang="en-GB" sz="2200" kern="1200" err="1">
              <a:latin typeface="Calibri Light" panose="020F0302020204030204"/>
            </a:rPr>
            <a:t>serialiser</a:t>
          </a:r>
          <a:r>
            <a:rPr lang="en-GB" sz="2200" kern="1200">
              <a:latin typeface="Calibri Light" panose="020F0302020204030204"/>
            </a:rPr>
            <a:t>/</a:t>
          </a:r>
          <a:r>
            <a:rPr lang="en-GB" sz="2200" kern="1200" err="1">
              <a:latin typeface="Calibri Light" panose="020F0302020204030204"/>
            </a:rPr>
            <a:t>deserialiser</a:t>
          </a:r>
          <a:r>
            <a:rPr lang="en-GB" sz="2200" kern="1200">
              <a:latin typeface="Calibri Light" panose="020F0302020204030204"/>
            </a:rPr>
            <a:t>.</a:t>
          </a:r>
          <a:endParaRPr lang="en-US" sz="2200" kern="1200"/>
        </a:p>
      </dsp:txBody>
      <dsp:txXfrm>
        <a:off x="0" y="3321549"/>
        <a:ext cx="6900512" cy="1106957"/>
      </dsp:txXfrm>
    </dsp:sp>
    <dsp:sp modelId="{EA908D3A-F124-4E00-B5FF-B78C3F909D17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97542-DBE6-4840-AD0F-E1D587C58203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Kafka allows us to stream a lot of data all at once to be processed when required.</a:t>
          </a:r>
          <a:endParaRPr lang="en-US" sz="2200" kern="1200"/>
        </a:p>
      </dsp:txBody>
      <dsp:txXfrm>
        <a:off x="0" y="4428507"/>
        <a:ext cx="6900512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6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2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6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5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9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2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1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2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7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772508122000382&#8203;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eatherapi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  <a:cs typeface="Calibri Light"/>
              </a:rPr>
              <a:t>Wind Power Generation Analysis</a:t>
            </a:r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cs typeface="Calibri"/>
              </a:rPr>
              <a:t>Group 1 JAN23 BDD – Mohsin, Alexandra.</a:t>
            </a:r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88F90020-369C-0035-F0C2-5B707E428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2719604"/>
            <a:ext cx="4141760" cy="2333191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D2691F2-4D65-92C7-969A-6863FB79D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E73153-CCC4-2507-3CD0-6C01B551A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AAAE-0E59-1B1C-1BB1-5CAC9556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39166" cy="5963822"/>
          </a:xfrm>
        </p:spPr>
        <p:txBody>
          <a:bodyPr/>
          <a:lstStyle/>
          <a:p>
            <a:r>
              <a:rPr lang="en-US">
                <a:cs typeface="Calibri Light"/>
              </a:rPr>
              <a:t>Data Ingestion</a:t>
            </a:r>
            <a:endParaRPr lang="en-US"/>
          </a:p>
        </p:txBody>
      </p:sp>
      <p:pic>
        <p:nvPicPr>
          <p:cNvPr id="6" name="Picture 7" descr="Text&#10;&#10;Description automatically generated">
            <a:extLst>
              <a:ext uri="{FF2B5EF4-FFF2-40B4-BE49-F238E27FC236}">
                <a16:creationId xmlns:a16="http://schemas.microsoft.com/office/drawing/2014/main" id="{F9F63C60-4F26-BAF2-8876-97171FFCB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47" y="206777"/>
            <a:ext cx="5966663" cy="636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2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324C1-5C26-A943-851C-CD1F4626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cs typeface="Calibri Light"/>
              </a:rPr>
              <a:t>Kafka</a:t>
            </a:r>
            <a:endParaRPr lang="en-US" sz="5400">
              <a:ea typeface="Calibri Light"/>
              <a:cs typeface="Calibri Light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3FCF086-5768-5FEC-D35C-60037CB3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" y="3175"/>
            <a:ext cx="1836491" cy="1036452"/>
          </a:xfrm>
          <a:prstGeom prst="rect">
            <a:avLst/>
          </a:prstGeom>
        </p:spPr>
      </p:pic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CEC8406-21C3-8041-603B-6AFDB16551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58002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835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black and white screen&#10;&#10;Description automatically generated with low confidence">
            <a:extLst>
              <a:ext uri="{FF2B5EF4-FFF2-40B4-BE49-F238E27FC236}">
                <a16:creationId xmlns:a16="http://schemas.microsoft.com/office/drawing/2014/main" id="{C5DBA219-DBA6-E5CA-BDC5-535339F7C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8" y="-3213"/>
            <a:ext cx="12099822" cy="685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32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324C1-5C26-A943-851C-CD1F4626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" y="2181606"/>
            <a:ext cx="3037900" cy="6866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cs typeface="Calibri Light"/>
              </a:rPr>
              <a:t>Data Cleaning</a:t>
            </a:r>
            <a:endParaRPr lang="en-US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3FCF086-5768-5FEC-D35C-60037CB3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" y="3175"/>
            <a:ext cx="3875088" cy="218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5B1F-7EE5-7A64-730B-C0D5540A2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382" y="1540113"/>
            <a:ext cx="6892200" cy="6497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cs typeface="Calibri"/>
              </a:rPr>
              <a:t>The historical data needed to be cleaned for the regression model for the data to be used to accurately visualise much of the data shown in the historical data models. </a:t>
            </a:r>
            <a:endParaRPr lang="en-US"/>
          </a:p>
          <a:p>
            <a:pPr marL="342900" indent="-342900"/>
            <a:r>
              <a:rPr lang="en-GB" sz="2000">
                <a:cs typeface="Calibri"/>
              </a:rPr>
              <a:t>This includes handling null values, missing values, or mismatch of types – all of which could be potentially present in larger datasets that would be difficult to otherwise showcase.</a:t>
            </a:r>
          </a:p>
          <a:p>
            <a:pPr marL="342900" indent="-342900"/>
            <a:r>
              <a:rPr lang="en-GB" sz="2000">
                <a:cs typeface="Calibri"/>
              </a:rPr>
              <a:t>To remove nulls completely would give incorrect or incomplete data, which could</a:t>
            </a:r>
            <a:br>
              <a:rPr lang="en-GB" sz="2000">
                <a:cs typeface="Calibri"/>
              </a:rPr>
            </a:br>
            <a:r>
              <a:rPr lang="en-GB" sz="2000">
                <a:cs typeface="Calibri"/>
              </a:rPr>
              <a:t>negatively impact the results of the Regression model.</a:t>
            </a:r>
          </a:p>
          <a:p>
            <a:pPr marL="342900" indent="-342900"/>
            <a:r>
              <a:rPr lang="en-GB" sz="2000">
                <a:cs typeface="Calibri"/>
              </a:rPr>
              <a:t>We utilised four cleaning files to clean the data – one for each of the historical datasets as the files that would soon make up the dimension tables were clean.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52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324C1-5C26-A943-851C-CD1F4626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" y="2181606"/>
            <a:ext cx="3037900" cy="6866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cs typeface="Calibri Light"/>
              </a:rPr>
              <a:t>Data Cleaning</a:t>
            </a:r>
            <a:endParaRPr lang="en-US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3FCF086-5768-5FEC-D35C-60037CB3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" y="3175"/>
            <a:ext cx="3875088" cy="218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344762D5-96BB-1064-2B1F-40914A8B7E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" t="-1885" b="22656"/>
          <a:stretch/>
        </p:blipFill>
        <p:spPr>
          <a:xfrm>
            <a:off x="447059" y="3358248"/>
            <a:ext cx="11398728" cy="13348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642B34-EB0B-EEC8-6CA3-50A794F9425D}"/>
              </a:ext>
            </a:extLst>
          </p:cNvPr>
          <p:cNvSpPr txBox="1"/>
          <p:nvPr/>
        </p:nvSpPr>
        <p:spPr>
          <a:xfrm>
            <a:off x="4215894" y="244877"/>
            <a:ext cx="746310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The schema for each file was created in </a:t>
            </a:r>
            <a:r>
              <a:rPr lang="en-GB" err="1">
                <a:cs typeface="Calibri"/>
              </a:rPr>
              <a:t>PySpark</a:t>
            </a:r>
            <a:r>
              <a:rPr lang="en-GB">
                <a:cs typeface="Calibri"/>
              </a:rPr>
              <a:t>, before we calculated the averages of the numerical values so that we could fill any null numerical values in.</a:t>
            </a:r>
            <a:endParaRPr lang="en-US"/>
          </a:p>
          <a:p>
            <a:r>
              <a:rPr lang="en-GB">
                <a:cs typeface="Calibri"/>
              </a:rPr>
              <a:t>We also checked for non-negative values within the power generation and chose to replace them with 0.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When we had finished cleaning the data, the four databases produced by the files were manipulated in Hive into a single table through the use of the Union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884293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324C1-5C26-A943-851C-CD1F4626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07" y="1815450"/>
            <a:ext cx="3037900" cy="6866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Analysis</a:t>
            </a:r>
            <a:endParaRPr lang="en-US" dirty="0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3FCF086-5768-5FEC-D35C-60037CB3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9" y="3175"/>
            <a:ext cx="2796413" cy="1580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5B1F-7EE5-7A64-730B-C0D5540A2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" y="2682985"/>
            <a:ext cx="3973598" cy="3801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600">
                <a:ea typeface="Calibri"/>
                <a:cs typeface="Calibri"/>
              </a:rPr>
              <a:t>We utilised a PySpark library that is often used in predicting future values from past values.</a:t>
            </a:r>
          </a:p>
          <a:p>
            <a:r>
              <a:rPr lang="en-GB" sz="1600">
                <a:ea typeface="Calibri"/>
                <a:cs typeface="Calibri"/>
              </a:rPr>
              <a:t>Utilising a library abstracted the 'data scientist' work from ourselves so we could focus on the pipelines, as is our job.</a:t>
            </a:r>
          </a:p>
          <a:p>
            <a:r>
              <a:rPr lang="en-GB" sz="1600">
                <a:ea typeface="Calibri"/>
                <a:cs typeface="Calibri"/>
              </a:rPr>
              <a:t>We trained the model using the batch-processed and cleaned historical data, and utilise the </a:t>
            </a:r>
            <a:r>
              <a:rPr lang="en-GB" sz="1600" err="1">
                <a:ea typeface="Calibri"/>
                <a:cs typeface="Calibri"/>
              </a:rPr>
              <a:t>realtime</a:t>
            </a:r>
            <a:r>
              <a:rPr lang="en-GB" sz="1600">
                <a:ea typeface="Calibri"/>
                <a:cs typeface="Calibri"/>
              </a:rPr>
              <a:t> API data to make predictions.</a:t>
            </a:r>
          </a:p>
          <a:p>
            <a:r>
              <a:rPr lang="en-GB" sz="1600">
                <a:ea typeface="Calibri"/>
                <a:cs typeface="Calibri"/>
              </a:rPr>
              <a:t>80% of the data was used for training, 20% was used to test.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92EB7-01AB-8121-24D0-B48C1143D320}"/>
              </a:ext>
            </a:extLst>
          </p:cNvPr>
          <p:cNvSpPr txBox="1"/>
          <p:nvPr/>
        </p:nvSpPr>
        <p:spPr>
          <a:xfrm>
            <a:off x="7128642" y="5872654"/>
            <a:ext cx="18104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  <a:hlinkClick r:id="rId3"/>
              </a:rPr>
              <a:t>Feature Selection</a:t>
            </a:r>
            <a:endParaRPr lang="en-GB">
              <a:ea typeface="+mn-lt"/>
              <a:cs typeface="+mn-lt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D7D8BD33-A13C-41D8-BF91-67BFB98A4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748" y="682014"/>
            <a:ext cx="6608417" cy="463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68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324C1-5C26-A943-851C-CD1F4626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621" y="257094"/>
            <a:ext cx="8975749" cy="6866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cs typeface="Calibri Light"/>
              </a:rPr>
              <a:t>Model Training</a:t>
            </a: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3FCF086-5768-5FEC-D35C-60037CB3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" y="3175"/>
            <a:ext cx="1689730" cy="94794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4FA6A-1776-EA27-AE80-AA06F561E794}"/>
              </a:ext>
            </a:extLst>
          </p:cNvPr>
          <p:cNvSpPr txBox="1"/>
          <p:nvPr/>
        </p:nvSpPr>
        <p:spPr>
          <a:xfrm>
            <a:off x="110152" y="1289843"/>
            <a:ext cx="11887199" cy="75713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4000" dirty="0">
                <a:cs typeface="Calibri"/>
              </a:rPr>
              <a:t>We utilised Spark ML library and </a:t>
            </a:r>
            <a:r>
              <a:rPr lang="en-GB" sz="4000" err="1">
                <a:latin typeface="Calibri"/>
                <a:cs typeface="Calibri"/>
              </a:rPr>
              <a:t>RandomForestRegressor</a:t>
            </a:r>
            <a:r>
              <a:rPr lang="en-GB" sz="4000" dirty="0">
                <a:latin typeface="Calibri"/>
                <a:cs typeface="Calibri"/>
              </a:rPr>
              <a:t>()</a:t>
            </a:r>
          </a:p>
          <a:p>
            <a:pPr marL="285750" indent="-285750">
              <a:buFont typeface="Arial"/>
              <a:buChar char="•"/>
            </a:pPr>
            <a:r>
              <a:rPr lang="en-GB" sz="4000" dirty="0">
                <a:latin typeface="Calibri"/>
                <a:cs typeface="Calibri"/>
              </a:rPr>
              <a:t>Data from </a:t>
            </a:r>
            <a:r>
              <a:rPr lang="en-GB" sz="4000" dirty="0" err="1">
                <a:latin typeface="Calibri"/>
                <a:cs typeface="Calibri"/>
              </a:rPr>
              <a:t>fact_table</a:t>
            </a:r>
            <a:r>
              <a:rPr lang="en-GB" sz="4000" dirty="0">
                <a:latin typeface="Calibri"/>
                <a:cs typeface="Calibri"/>
              </a:rPr>
              <a:t> is loaded</a:t>
            </a:r>
          </a:p>
          <a:p>
            <a:pPr marL="285750" indent="-285750">
              <a:buFont typeface="Arial"/>
              <a:buChar char="•"/>
            </a:pPr>
            <a:r>
              <a:rPr lang="en-GB" sz="4000" dirty="0">
                <a:latin typeface="Calibri"/>
                <a:cs typeface="Calibri"/>
              </a:rPr>
              <a:t>Datetime column converted to Day of year</a:t>
            </a:r>
          </a:p>
          <a:p>
            <a:pPr marL="285750" indent="-285750">
              <a:buFont typeface="Arial"/>
              <a:buChar char="•"/>
            </a:pPr>
            <a:r>
              <a:rPr lang="en-GB" sz="4000" err="1">
                <a:latin typeface="Calibri"/>
                <a:cs typeface="Calibri"/>
              </a:rPr>
              <a:t>Dayofyear</a:t>
            </a:r>
            <a:r>
              <a:rPr lang="en-GB" sz="4000" dirty="0">
                <a:latin typeface="Calibri"/>
                <a:cs typeface="Calibri"/>
              </a:rPr>
              <a:t>, </a:t>
            </a:r>
            <a:r>
              <a:rPr lang="en-GB" sz="4000" err="1">
                <a:latin typeface="Calibri"/>
                <a:cs typeface="Calibri"/>
              </a:rPr>
              <a:t>wind_speed</a:t>
            </a:r>
            <a:r>
              <a:rPr lang="en-GB" sz="4000" dirty="0">
                <a:latin typeface="Calibri"/>
                <a:cs typeface="Calibri"/>
              </a:rPr>
              <a:t>, </a:t>
            </a:r>
            <a:r>
              <a:rPr lang="en-GB" sz="4000" err="1">
                <a:latin typeface="Calibri"/>
                <a:cs typeface="Calibri"/>
              </a:rPr>
              <a:t>wind_direction</a:t>
            </a:r>
            <a:r>
              <a:rPr lang="en-GB" sz="4000" dirty="0">
                <a:latin typeface="Calibri"/>
                <a:cs typeface="Calibri"/>
              </a:rPr>
              <a:t> and temperature are used to train the regressor model</a:t>
            </a:r>
          </a:p>
          <a:p>
            <a:pPr marL="285750" indent="-285750">
              <a:buFont typeface="Arial"/>
              <a:buChar char="•"/>
            </a:pPr>
            <a:r>
              <a:rPr lang="en-GB" sz="4000" dirty="0">
                <a:latin typeface="Calibri"/>
                <a:cs typeface="Calibri"/>
              </a:rPr>
              <a:t>Trained Model is saved in HDFS </a:t>
            </a:r>
          </a:p>
          <a:p>
            <a:pPr marL="285750" indent="-285750">
              <a:buFont typeface="Arial"/>
              <a:buChar char="•"/>
            </a:pPr>
            <a:r>
              <a:rPr lang="en-GB" sz="4000" dirty="0">
                <a:latin typeface="Calibri"/>
                <a:cs typeface="Calibri"/>
              </a:rPr>
              <a:t>Some studies has used more sophisticated regressors for this purpose.</a:t>
            </a:r>
          </a:p>
          <a:p>
            <a:pPr marL="285750" indent="-285750">
              <a:buFont typeface="Arial"/>
              <a:buChar char="•"/>
            </a:pPr>
            <a:endParaRPr lang="en-GB" dirty="0">
              <a:latin typeface="Consolas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latin typeface="Consolas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>
              <a:latin typeface="Consolas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>
              <a:latin typeface="Consolas"/>
              <a:cs typeface="Calibri"/>
            </a:endParaRPr>
          </a:p>
          <a:p>
            <a:endParaRPr lang="en-GB">
              <a:latin typeface="Consolas"/>
              <a:cs typeface="Calibri"/>
            </a:endParaRPr>
          </a:p>
          <a:p>
            <a:endParaRPr lang="en-GB">
              <a:latin typeface="Consolas"/>
              <a:cs typeface="Calibri"/>
            </a:endParaRP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8345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324C1-5C26-A943-851C-CD1F4626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621" y="257094"/>
            <a:ext cx="8975749" cy="6866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Realtime prediction and data loading</a:t>
            </a:r>
            <a:endParaRPr lang="en-US" dirty="0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3FCF086-5768-5FEC-D35C-60037CB3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" y="3175"/>
            <a:ext cx="1689730" cy="94794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4FA6A-1776-EA27-AE80-AA06F561E794}"/>
              </a:ext>
            </a:extLst>
          </p:cNvPr>
          <p:cNvSpPr txBox="1"/>
          <p:nvPr/>
        </p:nvSpPr>
        <p:spPr>
          <a:xfrm>
            <a:off x="110152" y="1289843"/>
            <a:ext cx="11887199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3600" dirty="0">
                <a:cs typeface="Calibri"/>
              </a:rPr>
              <a:t>We utilised Spark ML library and </a:t>
            </a:r>
            <a:r>
              <a:rPr lang="en-GB" sz="3600" dirty="0" err="1">
                <a:latin typeface="Calibri"/>
                <a:cs typeface="Calibri"/>
              </a:rPr>
              <a:t>RandomForestRegressor</a:t>
            </a:r>
            <a:r>
              <a:rPr lang="en-GB" sz="3600" dirty="0">
                <a:latin typeface="Calibri"/>
                <a:cs typeface="Calibri"/>
              </a:rPr>
              <a:t>()</a:t>
            </a:r>
            <a:endParaRPr lang="en-US" sz="36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3600" dirty="0">
                <a:latin typeface="Calibri"/>
                <a:cs typeface="Calibri"/>
              </a:rPr>
              <a:t>Fetch trained model from HDFS</a:t>
            </a:r>
          </a:p>
          <a:p>
            <a:pPr marL="285750" indent="-285750">
              <a:buFont typeface="Arial"/>
              <a:buChar char="•"/>
            </a:pPr>
            <a:r>
              <a:rPr lang="en-GB" sz="3600" dirty="0">
                <a:latin typeface="Calibri"/>
                <a:cs typeface="Calibri"/>
              </a:rPr>
              <a:t>Spark streaming is used</a:t>
            </a:r>
          </a:p>
          <a:p>
            <a:pPr marL="285750" indent="-285750">
              <a:buFont typeface="Arial"/>
              <a:buChar char="•"/>
            </a:pPr>
            <a:r>
              <a:rPr lang="en-GB" sz="3600" dirty="0">
                <a:latin typeface="Calibri"/>
                <a:cs typeface="Calibri"/>
              </a:rPr>
              <a:t>Read stream from </a:t>
            </a:r>
            <a:r>
              <a:rPr lang="en-GB" sz="3600" dirty="0" err="1">
                <a:latin typeface="Calibri"/>
                <a:cs typeface="Calibri"/>
              </a:rPr>
              <a:t>kafka</a:t>
            </a:r>
            <a:endParaRPr lang="en-GB" sz="36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3600" dirty="0">
                <a:latin typeface="Calibri"/>
                <a:cs typeface="Calibri"/>
              </a:rPr>
              <a:t>Predict active power using model</a:t>
            </a:r>
          </a:p>
          <a:p>
            <a:pPr marL="285750" indent="-285750">
              <a:buFont typeface="Arial"/>
              <a:buChar char="•"/>
            </a:pPr>
            <a:r>
              <a:rPr lang="en-GB" sz="3600" dirty="0">
                <a:latin typeface="Calibri"/>
                <a:cs typeface="Calibri"/>
              </a:rPr>
              <a:t>Write real time data stream to HDFS (Hive external tables)</a:t>
            </a:r>
          </a:p>
          <a:p>
            <a:pPr marL="285750" indent="-285750">
              <a:buFont typeface="Arial"/>
              <a:buChar char="•"/>
            </a:pPr>
            <a:r>
              <a:rPr lang="en-GB" sz="3600" dirty="0">
                <a:latin typeface="Calibri"/>
                <a:cs typeface="Calibri"/>
              </a:rPr>
              <a:t>Write Predicted data stream to HDFS (Hive external tables)</a:t>
            </a:r>
            <a:br>
              <a:rPr lang="en-GB" dirty="0">
                <a:latin typeface="Consolas"/>
                <a:cs typeface="Calibri"/>
              </a:rPr>
            </a:br>
            <a:endParaRPr lang="en-GB">
              <a:latin typeface="Consolas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>
              <a:latin typeface="Consolas"/>
              <a:cs typeface="Calibri"/>
            </a:endParaRPr>
          </a:p>
          <a:p>
            <a:endParaRPr lang="en-GB">
              <a:latin typeface="Consolas"/>
              <a:cs typeface="Calibri"/>
            </a:endParaRPr>
          </a:p>
          <a:p>
            <a:endParaRPr lang="en-GB">
              <a:latin typeface="Consolas"/>
              <a:cs typeface="Calibri"/>
            </a:endParaRP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8757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324C1-5C26-A943-851C-CD1F4626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621" y="257094"/>
            <a:ext cx="8975749" cy="6866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Transformation</a:t>
            </a:r>
            <a:endParaRPr lang="en-US" dirty="0" err="1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3FCF086-5768-5FEC-D35C-60037CB3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" y="3175"/>
            <a:ext cx="1689730" cy="94794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4FA6A-1776-EA27-AE80-AA06F561E794}"/>
              </a:ext>
            </a:extLst>
          </p:cNvPr>
          <p:cNvSpPr txBox="1"/>
          <p:nvPr/>
        </p:nvSpPr>
        <p:spPr>
          <a:xfrm>
            <a:off x="110152" y="1289843"/>
            <a:ext cx="1188719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3600" dirty="0">
                <a:cs typeface="Calibri"/>
              </a:rPr>
              <a:t>We utilised Spark SQL for this</a:t>
            </a:r>
            <a:endParaRPr lang="en-US" sz="36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3600" dirty="0">
                <a:latin typeface="Calibri"/>
                <a:cs typeface="Calibri"/>
              </a:rPr>
              <a:t>Hive tables are joined to build analysis here</a:t>
            </a:r>
          </a:p>
          <a:p>
            <a:pPr marL="285750" indent="-285750">
              <a:buFont typeface="Arial"/>
              <a:buChar char="•"/>
            </a:pPr>
            <a:r>
              <a:rPr lang="en-GB" sz="3600" dirty="0">
                <a:latin typeface="Calibri"/>
                <a:cs typeface="Calibri"/>
              </a:rPr>
              <a:t>Only future data is fetched from External tables made in last section and joined to obtained wind speed vs active power for all regions countries with datetime stamp.</a:t>
            </a:r>
          </a:p>
          <a:p>
            <a:pPr marL="285750" indent="-285750">
              <a:buFont typeface="Arial"/>
              <a:buChar char="•"/>
            </a:pPr>
            <a:endParaRPr lang="en-GB" sz="36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>
              <a:latin typeface="Consolas"/>
              <a:cs typeface="Calibri"/>
            </a:endParaRPr>
          </a:p>
          <a:p>
            <a:endParaRPr lang="en-GB">
              <a:latin typeface="Consolas"/>
              <a:cs typeface="Calibri"/>
            </a:endParaRPr>
          </a:p>
          <a:p>
            <a:endParaRPr lang="en-GB">
              <a:latin typeface="Consolas"/>
              <a:cs typeface="Calibri"/>
            </a:endParaRPr>
          </a:p>
          <a:p>
            <a:endParaRPr lang="en-GB">
              <a:cs typeface="Calibri"/>
            </a:endParaRPr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C872E57E-38F0-B94E-41A8-30ABA4277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313" y="4084465"/>
            <a:ext cx="5945808" cy="156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72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3B11-5E72-8EC2-58EF-FDB5DC1D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 Warehouse for real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D8C441-C208-5F8C-4A5B-3F6F4E2EC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482615"/>
              </p:ext>
            </p:extLst>
          </p:nvPr>
        </p:nvGraphicFramePr>
        <p:xfrm>
          <a:off x="838200" y="1825625"/>
          <a:ext cx="1694505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505">
                  <a:extLst>
                    <a:ext uri="{9D8B030D-6E8A-4147-A177-3AD203B41FA5}">
                      <a16:colId xmlns:a16="http://schemas.microsoft.com/office/drawing/2014/main" val="1795529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WeatherA-pi_data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32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74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92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Wind_speed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9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Wind_direction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25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Outside 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873889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24C5B18-91F4-44E9-2DA4-BA2A058FA5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6476305"/>
              </p:ext>
            </p:extLst>
          </p:nvPr>
        </p:nvGraphicFramePr>
        <p:xfrm>
          <a:off x="5518426" y="1867590"/>
          <a:ext cx="16945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505">
                  <a:extLst>
                    <a:ext uri="{9D8B030D-6E8A-4147-A177-3AD203B41FA5}">
                      <a16:colId xmlns:a16="http://schemas.microsoft.com/office/drawing/2014/main" val="1795529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Pred_data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32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Active_power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749669"/>
                  </a:ext>
                </a:extLst>
              </a:tr>
            </a:tbl>
          </a:graphicData>
        </a:graphic>
      </p:graphicFrame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383A6AEE-BF5C-4DB7-3F34-E9EEA336A62A}"/>
              </a:ext>
            </a:extLst>
          </p:cNvPr>
          <p:cNvSpPr/>
          <p:nvPr/>
        </p:nvSpPr>
        <p:spPr>
          <a:xfrm>
            <a:off x="2528956" y="1816653"/>
            <a:ext cx="2992782" cy="7951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JOIN</a:t>
            </a:r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40CAA8F-6839-3B0D-C929-761CD4704A09}"/>
              </a:ext>
            </a:extLst>
          </p:cNvPr>
          <p:cNvSpPr/>
          <p:nvPr/>
        </p:nvSpPr>
        <p:spPr>
          <a:xfrm>
            <a:off x="4022587" y="2440608"/>
            <a:ext cx="618433" cy="2827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Future data</a:t>
            </a:r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C29CB18D-47B5-33F6-89BE-F042376D7D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5818615"/>
              </p:ext>
            </p:extLst>
          </p:nvPr>
        </p:nvGraphicFramePr>
        <p:xfrm>
          <a:off x="4668078" y="3402634"/>
          <a:ext cx="1694505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505">
                  <a:extLst>
                    <a:ext uri="{9D8B030D-6E8A-4147-A177-3AD203B41FA5}">
                      <a16:colId xmlns:a16="http://schemas.microsoft.com/office/drawing/2014/main" val="1795529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Analyzed_weather_data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32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74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92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Wind_speed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9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Active_power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25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(overwritten on every analysis)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873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72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324C1-5C26-A943-851C-CD1F4626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163" y="449924"/>
            <a:ext cx="4913728" cy="727440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Problem statement</a:t>
            </a:r>
            <a:endParaRPr lang="en-US" sz="4000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3FCF086-5768-5FEC-D35C-60037CB3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30" y="2121366"/>
            <a:ext cx="1857360" cy="10455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5B1F-7EE5-7A64-730B-C0D5540A2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166" y="1356907"/>
            <a:ext cx="8436738" cy="46818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Power generation capacity of renewable energy resources is dependent on weather conditions.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cs typeface="Calibri"/>
              </a:rPr>
              <a:t>This dependence has created some problem. Key problems are:-</a:t>
            </a:r>
            <a:endParaRPr lang="en-US" sz="2000">
              <a:ea typeface="Calibri"/>
              <a:cs typeface="Calibri"/>
            </a:endParaRPr>
          </a:p>
          <a:p>
            <a:pPr lvl="1"/>
            <a:r>
              <a:rPr lang="en-US" sz="2000">
                <a:cs typeface="Calibri"/>
              </a:rPr>
              <a:t> Difficulty to plan for power demand and supply scenarios.</a:t>
            </a:r>
            <a:endParaRPr lang="en-US" sz="2000">
              <a:ea typeface="Calibri"/>
              <a:cs typeface="Calibri"/>
            </a:endParaRPr>
          </a:p>
          <a:p>
            <a:pPr lvl="1"/>
            <a:r>
              <a:rPr lang="en-US" sz="2000">
                <a:cs typeface="Calibri"/>
              </a:rPr>
              <a:t> Ensure power system stability as well. Blackouts can occur.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cs typeface="Calibri"/>
              </a:rPr>
              <a:t>To solve these problems we can use following analysis</a:t>
            </a:r>
            <a:endParaRPr lang="en-US" sz="2000">
              <a:ea typeface="Calibri"/>
              <a:cs typeface="Calibri"/>
            </a:endParaRPr>
          </a:p>
          <a:p>
            <a:pPr lvl="1"/>
            <a:r>
              <a:rPr lang="en-US" sz="2000">
                <a:cs typeface="Calibri"/>
              </a:rPr>
              <a:t>Predict</a:t>
            </a:r>
            <a:r>
              <a:rPr lang="en-US" sz="2000"/>
              <a:t> power generation based on weather prediction</a:t>
            </a:r>
            <a:endParaRPr lang="en-US" sz="2000">
              <a:cs typeface="Calibri"/>
            </a:endParaRPr>
          </a:p>
          <a:p>
            <a:pPr lvl="1"/>
            <a:r>
              <a:rPr lang="en-US" sz="2000">
                <a:cs typeface="Calibri"/>
              </a:rPr>
              <a:t>Analyse old power trends by site </a:t>
            </a:r>
            <a:endParaRPr lang="en-US" sz="2000">
              <a:ea typeface="Calibri"/>
              <a:cs typeface="Calibri"/>
            </a:endParaRPr>
          </a:p>
          <a:p>
            <a:pPr lvl="1"/>
            <a:r>
              <a:rPr lang="en-US" sz="2000">
                <a:cs typeface="Calibri"/>
              </a:rPr>
              <a:t>Analyse old weather data by regions</a:t>
            </a:r>
            <a:endParaRPr lang="en-US" sz="2000">
              <a:ea typeface="Calibri"/>
              <a:cs typeface="Calibri"/>
            </a:endParaRPr>
          </a:p>
          <a:p>
            <a:pPr lvl="1"/>
            <a:r>
              <a:rPr lang="en-US" sz="2000">
                <a:ea typeface="Calibri"/>
                <a:cs typeface="Calibri"/>
              </a:rPr>
              <a:t>Analyse performance based on wind turbine types/manufacturers.</a:t>
            </a:r>
          </a:p>
          <a:p>
            <a:pPr lvl="1"/>
            <a:r>
              <a:rPr lang="en-US" sz="2000">
                <a:ea typeface="Calibri"/>
                <a:cs typeface="Calibri"/>
              </a:rPr>
              <a:t>Analyse fault likelihood and cost per turbine type/manufacturer.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30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F19D-284B-E71F-6AA2-35B9ABC5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Visualization</a:t>
            </a:r>
            <a:endParaRPr lang="en-US" dirty="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8349C41E-47E1-068B-CD8B-BEB0CDFE6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660" y="1825625"/>
            <a:ext cx="6796680" cy="4351338"/>
          </a:xfrm>
        </p:spPr>
      </p:pic>
    </p:spTree>
    <p:extLst>
      <p:ext uri="{BB962C8B-B14F-4D97-AF65-F5344CB8AC3E}">
        <p14:creationId xmlns:p14="http://schemas.microsoft.com/office/powerpoint/2010/main" val="429823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324C1-5C26-A943-851C-CD1F4626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407" y="-239362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Technologies Used</a:t>
            </a:r>
            <a:endParaRPr lang="en-US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3FCF086-5768-5FEC-D35C-60037CB3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6" y="79183"/>
            <a:ext cx="1999635" cy="112139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5B1F-7EE5-7A64-730B-C0D5540A2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52" y="2037014"/>
            <a:ext cx="4894939" cy="35010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800">
                <a:ea typeface="+mn-lt"/>
                <a:cs typeface="+mn-lt"/>
              </a:rPr>
              <a:t>Data Lake</a:t>
            </a:r>
          </a:p>
          <a:p>
            <a:pPr lvl="1"/>
            <a:r>
              <a:rPr lang="en-GB" sz="1800">
                <a:ea typeface="+mn-lt"/>
                <a:cs typeface="+mn-lt"/>
              </a:rPr>
              <a:t>Hadoop HDFS</a:t>
            </a:r>
          </a:p>
          <a:p>
            <a:r>
              <a:rPr lang="en-GB" sz="1800">
                <a:ea typeface="+mn-lt"/>
                <a:cs typeface="+mn-lt"/>
              </a:rPr>
              <a:t>Data Processing</a:t>
            </a:r>
          </a:p>
          <a:p>
            <a:pPr lvl="1"/>
            <a:r>
              <a:rPr lang="en-GB" sz="1800" err="1">
                <a:ea typeface="+mn-lt"/>
                <a:cs typeface="+mn-lt"/>
              </a:rPr>
              <a:t>PySpark</a:t>
            </a:r>
            <a:r>
              <a:rPr lang="en-GB" sz="1800">
                <a:ea typeface="+mn-lt"/>
                <a:cs typeface="+mn-lt"/>
              </a:rPr>
              <a:t> (Python, SQL)</a:t>
            </a:r>
          </a:p>
          <a:p>
            <a:pPr lvl="1"/>
            <a:r>
              <a:rPr lang="en-GB" sz="1800">
                <a:ea typeface="+mn-lt"/>
                <a:cs typeface="+mn-lt"/>
              </a:rPr>
              <a:t>Pandas (Realtime Data)</a:t>
            </a:r>
          </a:p>
          <a:p>
            <a:pPr>
              <a:buFont typeface="Arial"/>
              <a:buChar char="•"/>
            </a:pPr>
            <a:r>
              <a:rPr lang="en-GB" sz="1800">
                <a:ea typeface="+mn-lt"/>
                <a:cs typeface="+mn-lt"/>
              </a:rPr>
              <a:t>Streaming Data</a:t>
            </a:r>
          </a:p>
          <a:p>
            <a:pPr marL="971550" lvl="1" indent="-285750">
              <a:buFont typeface="Arial"/>
              <a:buChar char="•"/>
            </a:pPr>
            <a:r>
              <a:rPr lang="en-GB" sz="1800">
                <a:ea typeface="+mn-lt"/>
                <a:cs typeface="+mn-lt"/>
              </a:rPr>
              <a:t>Kafka</a:t>
            </a:r>
          </a:p>
          <a:p>
            <a:pPr>
              <a:buFont typeface="Arial"/>
              <a:buChar char="•"/>
            </a:pPr>
            <a:r>
              <a:rPr lang="en-GB" sz="1800">
                <a:ea typeface="+mn-lt"/>
                <a:cs typeface="+mn-lt"/>
              </a:rPr>
              <a:t>Data Warehouse</a:t>
            </a:r>
          </a:p>
          <a:p>
            <a:pPr marL="971550" lvl="1" indent="-285750">
              <a:buFont typeface="Arial"/>
              <a:buChar char="•"/>
            </a:pPr>
            <a:r>
              <a:rPr lang="en-GB" sz="1800">
                <a:ea typeface="+mn-lt"/>
                <a:cs typeface="+mn-lt"/>
              </a:rPr>
              <a:t>Apache Hive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E49AB-84BB-5BD4-357A-787DA022B648}"/>
              </a:ext>
            </a:extLst>
          </p:cNvPr>
          <p:cNvSpPr txBox="1"/>
          <p:nvPr/>
        </p:nvSpPr>
        <p:spPr>
          <a:xfrm>
            <a:off x="7349434" y="2034761"/>
            <a:ext cx="3009347" cy="25632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GB" dirty="0">
                <a:cs typeface="Calibri"/>
              </a:rPr>
              <a:t>Machine learning Regression algorithm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GB" dirty="0" err="1">
                <a:cs typeface="Calibri"/>
              </a:rPr>
              <a:t>PySpark</a:t>
            </a:r>
            <a:r>
              <a:rPr lang="en-GB" dirty="0">
                <a:cs typeface="Calibri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GB" dirty="0">
                <a:cs typeface="Calibri"/>
              </a:rPr>
              <a:t>Data Mart</a:t>
            </a:r>
            <a:endParaRPr lang="en-GB" dirty="0">
              <a:ea typeface="+mn-lt"/>
              <a:cs typeface="+mn-lt"/>
            </a:endParaRPr>
          </a:p>
          <a:p>
            <a:pPr marL="971550" lvl="1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GB" dirty="0">
                <a:cs typeface="Calibri"/>
              </a:rPr>
              <a:t>Apache Hive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GB" dirty="0">
                <a:cs typeface="Calibri"/>
              </a:rPr>
              <a:t>Visualisation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GB" dirty="0">
                <a:cs typeface="Calibri"/>
              </a:rPr>
              <a:t>Superset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634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324C1-5C26-A943-851C-CD1F4626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967" y="927501"/>
            <a:ext cx="2470783" cy="647992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Challenges</a:t>
            </a:r>
            <a:endParaRPr lang="en-US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3FCF086-5768-5FEC-D35C-60037CB3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245" y="-5784"/>
            <a:ext cx="1967241" cy="11200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5B1F-7EE5-7A64-730B-C0D5540A2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36" y="1814496"/>
            <a:ext cx="10158662" cy="4168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600" dirty="0">
                <a:cs typeface="Calibri"/>
              </a:rPr>
              <a:t>Controlling and gauging of the scope of the project.</a:t>
            </a:r>
            <a:endParaRPr lang="en-US" sz="1600" dirty="0">
              <a:ea typeface="+mn-lt"/>
              <a:cs typeface="+mn-lt"/>
            </a:endParaRPr>
          </a:p>
          <a:p>
            <a:pPr lvl="1"/>
            <a:r>
              <a:rPr lang="en-GB" sz="1600" dirty="0">
                <a:cs typeface="Calibri"/>
              </a:rPr>
              <a:t>It is easy to have too much or too little data to fit the use case.</a:t>
            </a:r>
            <a:endParaRPr lang="en-US" sz="1600" dirty="0">
              <a:ea typeface="+mn-lt"/>
              <a:cs typeface="+mn-lt"/>
            </a:endParaRPr>
          </a:p>
          <a:p>
            <a:r>
              <a:rPr lang="en-GB" sz="1600" dirty="0">
                <a:cs typeface="Calibri"/>
              </a:rPr>
              <a:t>Processing JSON in </a:t>
            </a:r>
            <a:r>
              <a:rPr lang="en-GB" sz="1600" dirty="0" err="1">
                <a:cs typeface="Calibri"/>
              </a:rPr>
              <a:t>PySpark</a:t>
            </a:r>
            <a:r>
              <a:rPr lang="en-GB" sz="1600" dirty="0">
                <a:cs typeface="Calibri"/>
              </a:rPr>
              <a:t>/Pandas.</a:t>
            </a:r>
            <a:endParaRPr lang="en-US" sz="1600" dirty="0">
              <a:ea typeface="+mn-lt"/>
              <a:cs typeface="+mn-lt"/>
            </a:endParaRPr>
          </a:p>
          <a:p>
            <a:pPr lvl="1"/>
            <a:r>
              <a:rPr lang="en-GB" sz="1600" dirty="0">
                <a:cs typeface="Calibri"/>
              </a:rPr>
              <a:t>Due to having a nested JSON file, we have to investigate the 'explode' SQL function so we could translate it into a Spark </a:t>
            </a:r>
            <a:r>
              <a:rPr lang="en-GB" sz="1600" dirty="0" err="1">
                <a:cs typeface="Calibri"/>
              </a:rPr>
              <a:t>Dataframe</a:t>
            </a:r>
            <a:r>
              <a:rPr lang="en-GB" sz="1600" dirty="0">
                <a:cs typeface="Calibri"/>
              </a:rPr>
              <a:t>.</a:t>
            </a:r>
            <a:endParaRPr lang="en-US" sz="1600" dirty="0">
              <a:ea typeface="+mn-lt"/>
              <a:cs typeface="+mn-lt"/>
            </a:endParaRPr>
          </a:p>
          <a:p>
            <a:r>
              <a:rPr lang="en-GB" sz="1600" dirty="0">
                <a:ea typeface="+mn-lt"/>
                <a:cs typeface="+mn-lt"/>
              </a:rPr>
              <a:t>Kafka Implementation.</a:t>
            </a:r>
            <a:endParaRPr lang="en-US" sz="1600" dirty="0">
              <a:ea typeface="+mn-lt"/>
              <a:cs typeface="+mn-lt"/>
            </a:endParaRPr>
          </a:p>
          <a:p>
            <a:pPr lvl="1"/>
            <a:r>
              <a:rPr lang="en-GB" sz="1600" dirty="0">
                <a:ea typeface="+mn-lt"/>
                <a:cs typeface="+mn-lt"/>
              </a:rPr>
              <a:t>To ensure we had 1 row of JSON per </a:t>
            </a:r>
            <a:r>
              <a:rPr lang="en-GB" sz="1600" dirty="0" err="1">
                <a:ea typeface="+mn-lt"/>
                <a:cs typeface="+mn-lt"/>
              </a:rPr>
              <a:t>kafka</a:t>
            </a:r>
            <a:r>
              <a:rPr lang="en-GB" sz="1600" dirty="0">
                <a:ea typeface="+mn-lt"/>
                <a:cs typeface="+mn-lt"/>
              </a:rPr>
              <a:t>, we had to use the right </a:t>
            </a:r>
            <a:r>
              <a:rPr lang="en-GB" sz="1600" dirty="0" err="1">
                <a:ea typeface="+mn-lt"/>
                <a:cs typeface="+mn-lt"/>
              </a:rPr>
              <a:t>to_json</a:t>
            </a:r>
            <a:r>
              <a:rPr lang="en-GB" sz="1600" dirty="0">
                <a:ea typeface="+mn-lt"/>
                <a:cs typeface="+mn-lt"/>
              </a:rPr>
              <a:t>() orient. We also converted the JSON to a python </a:t>
            </a:r>
            <a:r>
              <a:rPr lang="en-GB" sz="1600" dirty="0" err="1">
                <a:ea typeface="+mn-lt"/>
                <a:cs typeface="+mn-lt"/>
              </a:rPr>
              <a:t>dict</a:t>
            </a:r>
            <a:r>
              <a:rPr lang="en-GB" sz="1600" dirty="0">
                <a:ea typeface="+mn-lt"/>
                <a:cs typeface="+mn-lt"/>
              </a:rPr>
              <a:t> to iterate properly before dumps.</a:t>
            </a:r>
          </a:p>
          <a:p>
            <a:r>
              <a:rPr lang="en-GB" sz="1600" dirty="0">
                <a:ea typeface="+mn-lt"/>
                <a:cs typeface="+mn-lt"/>
              </a:rPr>
              <a:t>Working on streaming </a:t>
            </a:r>
            <a:r>
              <a:rPr lang="en-GB" sz="1600" dirty="0" err="1">
                <a:ea typeface="+mn-lt"/>
                <a:cs typeface="+mn-lt"/>
              </a:rPr>
              <a:t>dataframe</a:t>
            </a:r>
            <a:endParaRPr lang="en-GB" sz="1600" dirty="0">
              <a:ea typeface="+mn-lt"/>
              <a:cs typeface="+mn-lt"/>
            </a:endParaRPr>
          </a:p>
          <a:p>
            <a:pPr lvl="1"/>
            <a:r>
              <a:rPr lang="en-GB" sz="1200" dirty="0">
                <a:ea typeface="+mn-lt"/>
                <a:cs typeface="+mn-lt"/>
              </a:rPr>
              <a:t>Feature vector assembler was needed but we cannot </a:t>
            </a:r>
            <a:r>
              <a:rPr lang="en-GB" sz="1200" dirty="0" err="1">
                <a:ea typeface="+mn-lt"/>
                <a:cs typeface="+mn-lt"/>
              </a:rPr>
              <a:t>deassemble</a:t>
            </a:r>
            <a:r>
              <a:rPr lang="en-GB" sz="1200" dirty="0">
                <a:ea typeface="+mn-lt"/>
                <a:cs typeface="+mn-lt"/>
              </a:rPr>
              <a:t> it, so we needed two streams to HDFS : one for Real time data and other for prediction on this data.</a:t>
            </a:r>
          </a:p>
          <a:p>
            <a:r>
              <a:rPr lang="en-GB" sz="1600" dirty="0">
                <a:ea typeface="+mn-lt"/>
                <a:cs typeface="+mn-lt"/>
              </a:rPr>
              <a:t>Cluster Issues</a:t>
            </a:r>
          </a:p>
          <a:p>
            <a:pPr lvl="1"/>
            <a:r>
              <a:rPr lang="en-GB" sz="1600" dirty="0">
                <a:cs typeface="Calibri" panose="020F0502020204030204"/>
              </a:rPr>
              <a:t>At times the cluster was unreliable and would have faults that created challenges during development for determining if a code works, and testing scenarios where there would periodically be problems in the server that created difficulties in determining if there was a problem in the code or whether it was a server issue.</a:t>
            </a:r>
          </a:p>
          <a:p>
            <a:pPr marL="0" indent="0">
              <a:buNone/>
            </a:pPr>
            <a:endParaRPr lang="en-GB" sz="1600">
              <a:ea typeface="+mn-lt"/>
              <a:cs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3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324C1-5C26-A943-851C-CD1F4626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036" y="704156"/>
            <a:ext cx="2470783" cy="647992"/>
          </a:xfrm>
        </p:spPr>
        <p:txBody>
          <a:bodyPr anchor="b">
            <a:normAutofit fontScale="90000"/>
          </a:bodyPr>
          <a:lstStyle/>
          <a:p>
            <a:r>
              <a:rPr lang="en-US" sz="4000">
                <a:cs typeface="Calibri Light"/>
              </a:rPr>
              <a:t>Alternatives</a:t>
            </a:r>
            <a:endParaRPr lang="en-US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3FCF086-5768-5FEC-D35C-60037CB3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30" y="2121366"/>
            <a:ext cx="3876165" cy="2183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5B1F-7EE5-7A64-730B-C0D5540A2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785302"/>
            <a:ext cx="5754896" cy="51974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600">
                <a:ea typeface="+mn-lt"/>
                <a:cs typeface="+mn-lt"/>
              </a:rPr>
              <a:t>Spark Streaming</a:t>
            </a:r>
            <a:endParaRPr lang="en-US" sz="1600">
              <a:ea typeface="+mn-lt"/>
              <a:cs typeface="+mn-lt"/>
            </a:endParaRPr>
          </a:p>
          <a:p>
            <a:r>
              <a:rPr lang="en-GB" sz="1600" err="1">
                <a:ea typeface="+mn-lt"/>
                <a:cs typeface="+mn-lt"/>
              </a:rPr>
              <a:t>Dask</a:t>
            </a:r>
            <a:r>
              <a:rPr lang="en-GB" sz="1600">
                <a:ea typeface="+mn-lt"/>
                <a:cs typeface="+mn-lt"/>
              </a:rPr>
              <a:t> – Pandas alternative</a:t>
            </a:r>
            <a:endParaRPr lang="en-GB" sz="1600">
              <a:cs typeface="Calibri"/>
            </a:endParaRPr>
          </a:p>
          <a:p>
            <a:pPr lvl="1"/>
            <a:r>
              <a:rPr lang="en-GB" sz="1600">
                <a:cs typeface="Calibri"/>
              </a:rPr>
              <a:t>Less features but more power and speed (parallel processing).</a:t>
            </a:r>
            <a:endParaRPr lang="en-GB" sz="1600">
              <a:ea typeface="+mn-lt"/>
              <a:cs typeface="+mn-lt"/>
            </a:endParaRPr>
          </a:p>
          <a:p>
            <a:pPr lvl="1"/>
            <a:r>
              <a:rPr lang="en-GB" sz="1600">
                <a:ea typeface="+mn-lt"/>
                <a:cs typeface="+mn-lt"/>
              </a:rPr>
              <a:t>Compatible with clusters.</a:t>
            </a:r>
            <a:endParaRPr lang="en-GB">
              <a:ea typeface="+mn-lt"/>
              <a:cs typeface="+mn-lt"/>
            </a:endParaRPr>
          </a:p>
          <a:p>
            <a:pPr lvl="1"/>
            <a:r>
              <a:rPr lang="en-GB" sz="1600">
                <a:ea typeface="+mn-lt"/>
                <a:cs typeface="+mn-lt"/>
              </a:rPr>
              <a:t>Pandas was performative for the size of API data.</a:t>
            </a:r>
            <a:endParaRPr lang="en-GB">
              <a:ea typeface="Calibri"/>
              <a:cs typeface="Calibri"/>
            </a:endParaRPr>
          </a:p>
          <a:p>
            <a:r>
              <a:rPr lang="en-GB" sz="1600">
                <a:ea typeface="+mn-lt"/>
                <a:cs typeface="+mn-lt"/>
              </a:rPr>
              <a:t>Scala – Language Alternative</a:t>
            </a:r>
            <a:endParaRPr lang="en-US" sz="1600">
              <a:ea typeface="+mn-lt"/>
              <a:cs typeface="+mn-lt"/>
            </a:endParaRPr>
          </a:p>
          <a:p>
            <a:pPr lvl="1"/>
            <a:r>
              <a:rPr lang="en-GB" sz="1600">
                <a:ea typeface="+mn-lt"/>
                <a:cs typeface="+mn-lt"/>
              </a:rPr>
              <a:t>A very performative functional programming language.</a:t>
            </a:r>
            <a:endParaRPr lang="en-US" sz="1600">
              <a:ea typeface="+mn-lt"/>
              <a:cs typeface="+mn-lt"/>
            </a:endParaRPr>
          </a:p>
          <a:p>
            <a:pPr lvl="1"/>
            <a:r>
              <a:rPr lang="en-GB" sz="1600">
                <a:ea typeface="+mn-lt"/>
                <a:cs typeface="+mn-lt"/>
              </a:rPr>
              <a:t>It was not chosen for this project:</a:t>
            </a:r>
            <a:endParaRPr lang="en-US" sz="1600">
              <a:ea typeface="+mn-lt"/>
              <a:cs typeface="+mn-lt"/>
            </a:endParaRPr>
          </a:p>
          <a:p>
            <a:pPr lvl="2"/>
            <a:r>
              <a:rPr lang="en-GB" sz="1600">
                <a:ea typeface="+mn-lt"/>
                <a:cs typeface="+mn-lt"/>
              </a:rPr>
              <a:t>The usage of Pandas for the </a:t>
            </a:r>
            <a:r>
              <a:rPr lang="en-GB" sz="1600" err="1">
                <a:ea typeface="+mn-lt"/>
                <a:cs typeface="+mn-lt"/>
              </a:rPr>
              <a:t>realtime</a:t>
            </a:r>
            <a:r>
              <a:rPr lang="en-GB" sz="1600">
                <a:ea typeface="+mn-lt"/>
                <a:cs typeface="+mn-lt"/>
              </a:rPr>
              <a:t> API was invaluable.</a:t>
            </a:r>
          </a:p>
          <a:p>
            <a:pPr lvl="2"/>
            <a:r>
              <a:rPr lang="en-GB" sz="1600">
                <a:ea typeface="Calibri" panose="020F0502020204030204"/>
                <a:cs typeface="Calibri" panose="020F0502020204030204"/>
              </a:rPr>
              <a:t>Python is utilised more for machine learning.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23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324C1-5C26-A943-851C-CD1F4626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247" y="704156"/>
            <a:ext cx="2739092" cy="647992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Future Work</a:t>
            </a:r>
            <a:endParaRPr lang="en-US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3FCF086-5768-5FEC-D35C-60037CB3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095" y="6159"/>
            <a:ext cx="1892338" cy="10668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5B1F-7EE5-7A64-730B-C0D5540A2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842" y="1711441"/>
            <a:ext cx="10156102" cy="4270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600">
                <a:ea typeface="Calibri"/>
                <a:cs typeface="Calibri"/>
              </a:rPr>
              <a:t>We can incorporate more dimensions into the databases. </a:t>
            </a:r>
          </a:p>
          <a:p>
            <a:r>
              <a:rPr lang="en-GB" sz="1600">
                <a:ea typeface="Calibri"/>
                <a:cs typeface="Calibri"/>
              </a:rPr>
              <a:t>Collecting more data for the faults, and for other sites and countries would create a more robust and useful service that more adequately aligns with our use case.</a:t>
            </a:r>
          </a:p>
          <a:p>
            <a:r>
              <a:rPr lang="en-GB" sz="1600">
                <a:ea typeface="Calibri"/>
                <a:cs typeface="Calibri"/>
              </a:rPr>
              <a:t>Training the machine learning algorithm on more data can help us achieve a better accuracy. For the sake of the project, the accuracy.</a:t>
            </a:r>
          </a:p>
          <a:p>
            <a:endParaRPr lang="en-GB" sz="1600">
              <a:ea typeface="Calibri"/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1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324C1-5C26-A943-851C-CD1F4626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Batch Data Introduction</a:t>
            </a:r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5B1F-7EE5-7A64-730B-C0D5540A2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400">
                <a:cs typeface="Calibri"/>
              </a:rPr>
              <a:t>Our data compromises of four timeseries datasets with a large array of attributes, ranging from 2013-2016. </a:t>
            </a:r>
          </a:p>
          <a:p>
            <a:r>
              <a:rPr lang="en-GB" sz="2400">
                <a:cs typeface="Calibri"/>
              </a:rPr>
              <a:t>The timeseries data contains key feature data that we will use a Regression algorithm upon – allowing us to generate predictions. Key features are wind direction, wind speed and outdoor temperature.</a:t>
            </a:r>
          </a:p>
          <a:p>
            <a:r>
              <a:rPr lang="en-GB" sz="2400">
                <a:cs typeface="Calibri"/>
              </a:rPr>
              <a:t>We also have a dataset to describe the wind turbines, the faults of each site and a JSON file that allocated each site to each </a:t>
            </a:r>
            <a:r>
              <a:rPr lang="en-GB" sz="2400"/>
              <a:t>country</a:t>
            </a:r>
            <a:r>
              <a:rPr lang="en-GB" sz="2400">
                <a:cs typeface="Calibri"/>
              </a:rPr>
              <a:t>. This gives us dimensions to work with when analysing the data.</a:t>
            </a:r>
            <a:endParaRPr lang="en-GB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Data of varying types: the timeseries datasets and turbines data are CSV files, the fault and country/site mapping data are JSON files.</a:t>
            </a:r>
          </a:p>
          <a:p>
            <a:r>
              <a:rPr lang="en-US" sz="2400">
                <a:ea typeface="+mn-lt"/>
                <a:cs typeface="+mn-lt"/>
              </a:rPr>
              <a:t>For real-time processing, we </a:t>
            </a:r>
            <a:r>
              <a:rPr lang="en-US" sz="2400" err="1">
                <a:ea typeface="+mn-lt"/>
                <a:cs typeface="+mn-lt"/>
              </a:rPr>
              <a:t>utilise</a:t>
            </a:r>
            <a:r>
              <a:rPr lang="en-US" sz="2400">
                <a:ea typeface="+mn-lt"/>
                <a:cs typeface="+mn-lt"/>
              </a:rPr>
              <a:t> a </a:t>
            </a:r>
            <a:r>
              <a:rPr lang="en-US" sz="2400">
                <a:ea typeface="+mn-lt"/>
                <a:cs typeface="+mn-lt"/>
                <a:hlinkClick r:id="rId2"/>
              </a:rPr>
              <a:t>weather API</a:t>
            </a:r>
            <a:r>
              <a:rPr lang="en-US" sz="2400">
                <a:ea typeface="+mn-lt"/>
                <a:cs typeface="+mn-lt"/>
              </a:rPr>
              <a:t>, which returns a JSON result.</a:t>
            </a: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3FCF086-5768-5FEC-D35C-60037CB37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" y="3237"/>
            <a:ext cx="1332867" cy="7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9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324C1-5C26-A943-851C-CD1F4626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Data Model</a:t>
            </a:r>
            <a:endParaRPr lang="en-US" sz="5400"/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5B1F-7EE5-7A64-730B-C0D5540A2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11253355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>
                <a:cs typeface="Calibri"/>
              </a:rPr>
              <a:t>For the non-</a:t>
            </a:r>
            <a:r>
              <a:rPr lang="en-GB" sz="2200" err="1">
                <a:cs typeface="Calibri"/>
              </a:rPr>
              <a:t>realtime</a:t>
            </a:r>
            <a:r>
              <a:rPr lang="en-GB" sz="2200">
                <a:cs typeface="Calibri"/>
              </a:rPr>
              <a:t> data, we utilised Hive as a Data Warehouse.</a:t>
            </a:r>
            <a:endParaRPr lang="en-GB" sz="2200">
              <a:ea typeface="Calibri"/>
              <a:cs typeface="Calibri"/>
            </a:endParaRPr>
          </a:p>
          <a:p>
            <a:r>
              <a:rPr lang="en-GB" sz="2200">
                <a:cs typeface="Calibri"/>
              </a:rPr>
              <a:t>Star Schema best fit our project's scope and capacity - it is better-suited to historical, unchanging data structures which compromises much of our data. </a:t>
            </a:r>
            <a:endParaRPr lang="en-GB" sz="2200">
              <a:ea typeface="Calibri"/>
              <a:cs typeface="Calibri"/>
            </a:endParaRPr>
          </a:p>
          <a:p>
            <a:r>
              <a:rPr lang="en-GB" sz="2200">
                <a:ea typeface="Calibri"/>
                <a:cs typeface="Calibri"/>
              </a:rPr>
              <a:t>We chose the dimensions of sites, countries, faults and turbines so we can analyse the power generation on a per-site, per-country and per-turbine basis. We can analyse multiple dimensions to determine the most performative turbine – or most reliable turbine.</a:t>
            </a:r>
          </a:p>
          <a:p>
            <a:r>
              <a:rPr lang="en-GB" sz="2200">
                <a:ea typeface="Calibri"/>
                <a:cs typeface="Calibri"/>
              </a:rPr>
              <a:t>Galaxy Schema was deemed too complex for the our use case: we do not need to aggregate on different levels of dimension.</a:t>
            </a:r>
          </a:p>
          <a:p>
            <a:r>
              <a:rPr lang="en-GB" sz="2200">
                <a:ea typeface="Calibri"/>
                <a:cs typeface="Calibri"/>
              </a:rPr>
              <a:t>Snowflake Schema is a potential alternative given the changeability of the energy industry and changing of requirements, but for the scope of the project and potential future work it didn’t seem necessary.</a:t>
            </a:r>
          </a:p>
          <a:p>
            <a:endParaRPr lang="en-GB" sz="2200">
              <a:ea typeface="Calibri"/>
              <a:cs typeface="Calibri"/>
            </a:endParaRPr>
          </a:p>
        </p:txBody>
      </p:sp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5A284D42-1163-1793-F234-7F1BEA4D4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802" y="-7969"/>
            <a:ext cx="1332867" cy="7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2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3240BC0-23EF-0239-B754-59F039C80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9" y="2279"/>
            <a:ext cx="12187397" cy="6918237"/>
          </a:xfrm>
        </p:spPr>
      </p:pic>
    </p:spTree>
    <p:extLst>
      <p:ext uri="{BB962C8B-B14F-4D97-AF65-F5344CB8AC3E}">
        <p14:creationId xmlns:p14="http://schemas.microsoft.com/office/powerpoint/2010/main" val="330528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324C1-5C26-A943-851C-CD1F4626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Data Pipeline</a:t>
            </a:r>
            <a:endParaRPr lang="en-US" sz="5400"/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5B1F-7EE5-7A64-730B-C0D5540A2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11253354" cy="433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ea typeface="+mn-lt"/>
                <a:cs typeface="+mn-lt"/>
              </a:rPr>
              <a:t>A pipeline made of two smaller pipelines, with a joint interaction in the middle.</a:t>
            </a:r>
            <a:endParaRPr lang="en-US" sz="2000">
              <a:ea typeface="+mn-lt"/>
              <a:cs typeface="+mn-lt"/>
            </a:endParaRPr>
          </a:p>
          <a:p>
            <a:r>
              <a:rPr lang="en-GB" sz="2000" b="1">
                <a:ea typeface="+mn-lt"/>
                <a:cs typeface="+mn-lt"/>
              </a:rPr>
              <a:t>Pipeline 1</a:t>
            </a:r>
            <a:r>
              <a:rPr lang="en-GB" sz="2000">
                <a:ea typeface="+mn-lt"/>
                <a:cs typeface="+mn-lt"/>
              </a:rPr>
              <a:t>: Batch Pipeline. </a:t>
            </a:r>
            <a:endParaRPr lang="en-US" sz="2000">
              <a:ea typeface="+mn-lt"/>
              <a:cs typeface="+mn-lt"/>
            </a:endParaRPr>
          </a:p>
          <a:p>
            <a:pPr lvl="1"/>
            <a:r>
              <a:rPr lang="en-GB" sz="2000">
                <a:ea typeface="+mn-lt"/>
                <a:cs typeface="+mn-lt"/>
              </a:rPr>
              <a:t>CSV and JSON files are ingested into HDFS, where they are cleaned and stored in Hive. </a:t>
            </a:r>
            <a:endParaRPr lang="en-US" sz="2000">
              <a:ea typeface="+mn-lt"/>
              <a:cs typeface="+mn-lt"/>
            </a:endParaRPr>
          </a:p>
          <a:p>
            <a:pPr lvl="1"/>
            <a:r>
              <a:rPr lang="en-GB" sz="2000">
                <a:ea typeface="+mn-lt"/>
                <a:cs typeface="+mn-lt"/>
              </a:rPr>
              <a:t>We utilise a Regression algorithm to train on the data provided and store the results in Hive.</a:t>
            </a:r>
            <a:endParaRPr lang="en-US" sz="2000">
              <a:ea typeface="+mn-lt"/>
              <a:cs typeface="+mn-lt"/>
            </a:endParaRPr>
          </a:p>
          <a:p>
            <a:pPr lvl="1"/>
            <a:r>
              <a:rPr lang="en-GB" sz="2000">
                <a:ea typeface="+mn-lt"/>
                <a:cs typeface="+mn-lt"/>
              </a:rPr>
              <a:t>A Regression algorithm is trained on the batch data to produce a model that is used for predictions in pipeline 2.</a:t>
            </a:r>
          </a:p>
          <a:p>
            <a:r>
              <a:rPr lang="en-GB" sz="2000" b="1">
                <a:ea typeface="+mn-lt"/>
                <a:cs typeface="+mn-lt"/>
              </a:rPr>
              <a:t>Pipeline 2</a:t>
            </a:r>
            <a:r>
              <a:rPr lang="en-GB" sz="2000">
                <a:ea typeface="+mn-lt"/>
                <a:cs typeface="+mn-lt"/>
              </a:rPr>
              <a:t>: Real-time Pipeline. </a:t>
            </a:r>
            <a:endParaRPr lang="en-US" sz="2000">
              <a:ea typeface="+mn-lt"/>
              <a:cs typeface="+mn-lt"/>
            </a:endParaRPr>
          </a:p>
          <a:p>
            <a:pPr lvl="1"/>
            <a:r>
              <a:rPr lang="en-GB" sz="2000">
                <a:ea typeface="+mn-lt"/>
                <a:cs typeface="+mn-lt"/>
              </a:rPr>
              <a:t>A driver program collects weather API data from an external source, before it is cleaned with Pandas. </a:t>
            </a:r>
            <a:endParaRPr lang="en-GB">
              <a:ea typeface="+mn-lt"/>
              <a:cs typeface="+mn-lt"/>
            </a:endParaRPr>
          </a:p>
          <a:p>
            <a:pPr lvl="1"/>
            <a:r>
              <a:rPr lang="en-GB" sz="2000">
                <a:ea typeface="+mn-lt"/>
                <a:cs typeface="+mn-lt"/>
              </a:rPr>
              <a:t>We utilise Kafka's publish/consumer model to stream the data before it is utilised to predict power generation. The results are stored in a Hive table with HBase compatibility for use in visualisation.</a:t>
            </a:r>
            <a:endParaRPr lang="en-GB">
              <a:cs typeface="Calibri" panose="020F0502020204030204"/>
            </a:endParaRPr>
          </a:p>
        </p:txBody>
      </p:sp>
      <p:pic>
        <p:nvPicPr>
          <p:cNvPr id="8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5851BC5-5C07-28CF-8E97-4EA0F588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534" y="13496"/>
            <a:ext cx="1332867" cy="7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3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914B-9222-34CE-1FEE-179C07A8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Data Pipeline (Diagram)</a:t>
            </a: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D9F6CD-5B9E-2D57-D3CE-14EE22294892}"/>
              </a:ext>
            </a:extLst>
          </p:cNvPr>
          <p:cNvSpPr/>
          <p:nvPr/>
        </p:nvSpPr>
        <p:spPr>
          <a:xfrm>
            <a:off x="5111850" y="1420263"/>
            <a:ext cx="1731818" cy="1384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cs typeface="Calibri"/>
              </a:rPr>
              <a:t>Data warehouse</a:t>
            </a:r>
            <a:endParaRPr lang="en-US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340093F-92B6-2EBF-A258-7E02FFB76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064" y="3743225"/>
            <a:ext cx="1745198" cy="1006983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F431435-B1AA-A8E7-89DA-77EE1B6CE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661" y="1617759"/>
            <a:ext cx="843723" cy="75666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E50E989-5F06-270F-1262-395AC4DC2265}"/>
              </a:ext>
            </a:extLst>
          </p:cNvPr>
          <p:cNvGrpSpPr/>
          <p:nvPr/>
        </p:nvGrpSpPr>
        <p:grpSpPr>
          <a:xfrm>
            <a:off x="5822361" y="4288320"/>
            <a:ext cx="1299720" cy="1333987"/>
            <a:chOff x="5723818" y="4555515"/>
            <a:chExt cx="2050676" cy="2129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F8F4951-69C8-3ADF-0E57-044ED2EFED2C}"/>
                </a:ext>
              </a:extLst>
            </p:cNvPr>
            <p:cNvSpPr/>
            <p:nvPr/>
          </p:nvSpPr>
          <p:spPr>
            <a:xfrm>
              <a:off x="5723818" y="4555515"/>
              <a:ext cx="2050676" cy="212911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700">
                  <a:cs typeface="Calibri"/>
                </a:rPr>
                <a:t>Prediction using live data</a:t>
              </a:r>
            </a:p>
          </p:txBody>
        </p:sp>
        <p:pic>
          <p:nvPicPr>
            <p:cNvPr id="31" name="Picture 30" descr="Logo&#10;&#10;Description automatically generated">
              <a:extLst>
                <a:ext uri="{FF2B5EF4-FFF2-40B4-BE49-F238E27FC236}">
                  <a16:creationId xmlns:a16="http://schemas.microsoft.com/office/drawing/2014/main" id="{626C7E45-8E96-6B74-A3CB-2D21B7D7A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4186" y="4671494"/>
              <a:ext cx="1020418" cy="6976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F85FD9-635E-4E00-CB25-8001A2AF0956}"/>
              </a:ext>
            </a:extLst>
          </p:cNvPr>
          <p:cNvGrpSpPr/>
          <p:nvPr/>
        </p:nvGrpSpPr>
        <p:grpSpPr>
          <a:xfrm>
            <a:off x="3061174" y="1420263"/>
            <a:ext cx="1524000" cy="1393916"/>
            <a:chOff x="3338265" y="1687457"/>
            <a:chExt cx="2050676" cy="175393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83AFDF7-5B6F-1AE9-7BCD-EAC9DBB4ED02}"/>
                </a:ext>
              </a:extLst>
            </p:cNvPr>
            <p:cNvSpPr/>
            <p:nvPr/>
          </p:nvSpPr>
          <p:spPr>
            <a:xfrm>
              <a:off x="3338265" y="1687457"/>
              <a:ext cx="2050676" cy="17539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cs typeface="Calibri"/>
                </a:rPr>
                <a:t>Batch Data Cleaning</a:t>
              </a:r>
            </a:p>
          </p:txBody>
        </p:sp>
        <p:pic>
          <p:nvPicPr>
            <p:cNvPr id="29" name="Picture 28" descr="Logo&#10;&#10;Description automatically generated">
              <a:extLst>
                <a:ext uri="{FF2B5EF4-FFF2-40B4-BE49-F238E27FC236}">
                  <a16:creationId xmlns:a16="http://schemas.microsoft.com/office/drawing/2014/main" id="{8C416A84-A737-633A-9651-F220EB733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74506" y="1848858"/>
              <a:ext cx="1169019" cy="86442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A8016694-803A-9C55-3C1E-F8BB5C41F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676" y="4767665"/>
            <a:ext cx="1017933" cy="77497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55F2E21-12CC-64F7-9FA1-F96CDC3A696D}"/>
              </a:ext>
            </a:extLst>
          </p:cNvPr>
          <p:cNvSpPr/>
          <p:nvPr/>
        </p:nvSpPr>
        <p:spPr>
          <a:xfrm>
            <a:off x="985000" y="3673134"/>
            <a:ext cx="1524000" cy="16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cs typeface="Calibri"/>
              </a:rPr>
              <a:t>Data Ingestion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DDD1A0-9073-8730-A58C-4F103BF628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546" y="3802533"/>
            <a:ext cx="879062" cy="507586"/>
          </a:xfrm>
          <a:prstGeom prst="rect">
            <a:avLst/>
          </a:prstGeom>
        </p:spPr>
      </p:pic>
      <p:sp>
        <p:nvSpPr>
          <p:cNvPr id="14" name="Cloud 13">
            <a:extLst>
              <a:ext uri="{FF2B5EF4-FFF2-40B4-BE49-F238E27FC236}">
                <a16:creationId xmlns:a16="http://schemas.microsoft.com/office/drawing/2014/main" id="{10507F6C-C443-7AB7-A00F-8A504EC9261A}"/>
              </a:ext>
            </a:extLst>
          </p:cNvPr>
          <p:cNvSpPr/>
          <p:nvPr/>
        </p:nvSpPr>
        <p:spPr>
          <a:xfrm>
            <a:off x="843077" y="5633911"/>
            <a:ext cx="1338166" cy="767903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ea typeface="Calibri"/>
                <a:cs typeface="Calibri"/>
              </a:rPr>
              <a:t>Weather API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6B8F516-96CC-CD3F-C17E-8AF100967C8B}"/>
              </a:ext>
            </a:extLst>
          </p:cNvPr>
          <p:cNvSpPr/>
          <p:nvPr/>
        </p:nvSpPr>
        <p:spPr>
          <a:xfrm rot="10800000">
            <a:off x="1164976" y="5341142"/>
            <a:ext cx="265043" cy="39756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C6E2D10-FD0D-F522-B4D0-B151E6E16A25}"/>
              </a:ext>
            </a:extLst>
          </p:cNvPr>
          <p:cNvSpPr/>
          <p:nvPr/>
        </p:nvSpPr>
        <p:spPr>
          <a:xfrm>
            <a:off x="2529585" y="4171621"/>
            <a:ext cx="761999" cy="209826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EEBBB30-8E3A-5879-8768-B8D5EB0C3973}"/>
              </a:ext>
            </a:extLst>
          </p:cNvPr>
          <p:cNvSpPr/>
          <p:nvPr/>
        </p:nvSpPr>
        <p:spPr>
          <a:xfrm>
            <a:off x="2518542" y="4950848"/>
            <a:ext cx="618434" cy="40860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5E8C8F9B-D8CA-5E21-335C-03010FCCC8E5}"/>
              </a:ext>
            </a:extLst>
          </p:cNvPr>
          <p:cNvSpPr/>
          <p:nvPr/>
        </p:nvSpPr>
        <p:spPr>
          <a:xfrm>
            <a:off x="3571055" y="2883230"/>
            <a:ext cx="607390" cy="949737"/>
          </a:xfrm>
          <a:prstGeom prst="up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F3B1520B-E262-DF89-F70E-5A16F853CB2F}"/>
              </a:ext>
            </a:extLst>
          </p:cNvPr>
          <p:cNvSpPr/>
          <p:nvPr/>
        </p:nvSpPr>
        <p:spPr>
          <a:xfrm>
            <a:off x="954061" y="1845025"/>
            <a:ext cx="651565" cy="1170608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cs typeface="Calibri"/>
              </a:rPr>
              <a:t>Batch Data</a:t>
            </a:r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40882DDB-94E0-0757-AD0B-A82A333AB7E1}"/>
              </a:ext>
            </a:extLst>
          </p:cNvPr>
          <p:cNvSpPr/>
          <p:nvPr/>
        </p:nvSpPr>
        <p:spPr>
          <a:xfrm>
            <a:off x="1197641" y="2982038"/>
            <a:ext cx="176695" cy="695738"/>
          </a:xfrm>
          <a:prstGeom prst="down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E243DCF-9D84-8935-EC43-943D5AC40266}"/>
              </a:ext>
            </a:extLst>
          </p:cNvPr>
          <p:cNvSpPr/>
          <p:nvPr/>
        </p:nvSpPr>
        <p:spPr>
          <a:xfrm>
            <a:off x="4122607" y="4948089"/>
            <a:ext cx="1593838" cy="50799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ea typeface="Calibri"/>
                <a:cs typeface="Calibri"/>
              </a:rPr>
              <a:t>Real time Data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C739647-1CF3-CABD-8F45-C238294F6D80}"/>
              </a:ext>
            </a:extLst>
          </p:cNvPr>
          <p:cNvSpPr/>
          <p:nvPr/>
        </p:nvSpPr>
        <p:spPr>
          <a:xfrm rot="-5400000">
            <a:off x="7433410" y="1270801"/>
            <a:ext cx="444624" cy="1338315"/>
          </a:xfrm>
          <a:prstGeom prst="down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>
              <a:cs typeface="Calibri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F069439-554A-ECAB-DE05-597623EC490E}"/>
              </a:ext>
            </a:extLst>
          </p:cNvPr>
          <p:cNvSpPr/>
          <p:nvPr/>
        </p:nvSpPr>
        <p:spPr>
          <a:xfrm>
            <a:off x="7129350" y="4509109"/>
            <a:ext cx="1093304" cy="112643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chemeClr val="tx1"/>
                </a:solidFill>
                <a:ea typeface="Calibri"/>
                <a:cs typeface="Calibri"/>
              </a:rPr>
              <a:t>Predictions + Real time data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A7C13A7-C011-D398-4096-C85E57A26786}"/>
              </a:ext>
            </a:extLst>
          </p:cNvPr>
          <p:cNvSpPr/>
          <p:nvPr/>
        </p:nvSpPr>
        <p:spPr>
          <a:xfrm>
            <a:off x="9711619" y="4696848"/>
            <a:ext cx="779576" cy="36723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057C5D0-576A-7EB6-6B4B-7C7926F3EF75}"/>
              </a:ext>
            </a:extLst>
          </p:cNvPr>
          <p:cNvSpPr/>
          <p:nvPr/>
        </p:nvSpPr>
        <p:spPr>
          <a:xfrm>
            <a:off x="4600237" y="2140750"/>
            <a:ext cx="552173" cy="320260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1552AFB-D5EE-2134-A167-5184B5FEB4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140" y="4357973"/>
            <a:ext cx="1423116" cy="5805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5E5E9E-6961-7150-0B31-61F62F5D3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87311D-56E8-5C53-3903-BB4AF8D8C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320D9CF-0654-A56C-FC7C-8357317286D1}"/>
              </a:ext>
            </a:extLst>
          </p:cNvPr>
          <p:cNvGrpSpPr/>
          <p:nvPr/>
        </p:nvGrpSpPr>
        <p:grpSpPr>
          <a:xfrm>
            <a:off x="8526924" y="1476433"/>
            <a:ext cx="1299720" cy="1333987"/>
            <a:chOff x="5723818" y="4555515"/>
            <a:chExt cx="2050676" cy="212911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53F0E6-10E0-FCAB-78D6-CA9FC8B0DF1A}"/>
                </a:ext>
              </a:extLst>
            </p:cNvPr>
            <p:cNvSpPr/>
            <p:nvPr/>
          </p:nvSpPr>
          <p:spPr>
            <a:xfrm>
              <a:off x="5723818" y="4555515"/>
              <a:ext cx="2050676" cy="212911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Training Algorithm</a:t>
              </a:r>
              <a:endParaRPr lang="en-US"/>
            </a:p>
          </p:txBody>
        </p:sp>
        <p:pic>
          <p:nvPicPr>
            <p:cNvPr id="34" name="Picture 33" descr="Logo&#10;&#10;Description automatically generated">
              <a:extLst>
                <a:ext uri="{FF2B5EF4-FFF2-40B4-BE49-F238E27FC236}">
                  <a16:creationId xmlns:a16="http://schemas.microsoft.com/office/drawing/2014/main" id="{D1540708-8880-3EC9-D125-61713C069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4186" y="4671494"/>
              <a:ext cx="1020418" cy="6976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9A1AF82-8844-1713-3040-33C5EA389D2D}"/>
              </a:ext>
            </a:extLst>
          </p:cNvPr>
          <p:cNvSpPr txBox="1"/>
          <p:nvPr/>
        </p:nvSpPr>
        <p:spPr>
          <a:xfrm>
            <a:off x="7016302" y="1161781"/>
            <a:ext cx="115480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>
                <a:solidFill>
                  <a:srgbClr val="FF0000"/>
                </a:solidFill>
                <a:cs typeface="Calibri"/>
              </a:rPr>
              <a:t>Data is given to ML Model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CA8D73F4-873D-AF43-4869-BA6A15B97296}"/>
              </a:ext>
            </a:extLst>
          </p:cNvPr>
          <p:cNvSpPr/>
          <p:nvPr/>
        </p:nvSpPr>
        <p:spPr>
          <a:xfrm rot="4560000">
            <a:off x="6091810" y="996919"/>
            <a:ext cx="499842" cy="4618227"/>
          </a:xfrm>
          <a:prstGeom prst="down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6D8948-86CD-CCAA-A3B0-F7E84131813F}"/>
              </a:ext>
            </a:extLst>
          </p:cNvPr>
          <p:cNvSpPr txBox="1"/>
          <p:nvPr/>
        </p:nvSpPr>
        <p:spPr>
          <a:xfrm>
            <a:off x="7091429" y="2803837"/>
            <a:ext cx="146604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>
                <a:solidFill>
                  <a:srgbClr val="FF0000"/>
                </a:solidFill>
                <a:cs typeface="Calibri"/>
              </a:rPr>
              <a:t>Model is stored for future predictions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7A0CA721-6012-169E-D24D-A89BEFB01A68}"/>
              </a:ext>
            </a:extLst>
          </p:cNvPr>
          <p:cNvSpPr/>
          <p:nvPr/>
        </p:nvSpPr>
        <p:spPr>
          <a:xfrm>
            <a:off x="6209917" y="2912857"/>
            <a:ext cx="444624" cy="1338315"/>
          </a:xfrm>
          <a:prstGeom prst="down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>
              <a:cs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9ECD09E-398A-CE73-9E60-AE263C025BA7}"/>
              </a:ext>
            </a:extLst>
          </p:cNvPr>
          <p:cNvSpPr/>
          <p:nvPr/>
        </p:nvSpPr>
        <p:spPr>
          <a:xfrm>
            <a:off x="8226110" y="4313654"/>
            <a:ext cx="1444688" cy="1384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cs typeface="Calibri"/>
              </a:rPr>
              <a:t>Data warehouse</a:t>
            </a:r>
            <a:endParaRPr lang="en-US"/>
          </a:p>
        </p:txBody>
      </p:sp>
      <p:pic>
        <p:nvPicPr>
          <p:cNvPr id="42" name="Picture 41" descr="Logo&#10;&#10;Description automatically generated">
            <a:extLst>
              <a:ext uri="{FF2B5EF4-FFF2-40B4-BE49-F238E27FC236}">
                <a16:creationId xmlns:a16="http://schemas.microsoft.com/office/drawing/2014/main" id="{FD073E1D-7051-0A9E-295C-4FFAF019F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400" y="4444889"/>
            <a:ext cx="843723" cy="75666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70FCC09A-E47B-8D0B-7CFA-DF6254DDFE16}"/>
              </a:ext>
            </a:extLst>
          </p:cNvPr>
          <p:cNvGrpSpPr/>
          <p:nvPr/>
        </p:nvGrpSpPr>
        <p:grpSpPr>
          <a:xfrm>
            <a:off x="10525794" y="4281476"/>
            <a:ext cx="1487458" cy="1345030"/>
            <a:chOff x="5688971" y="4555515"/>
            <a:chExt cx="2346886" cy="214674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CDC351F-20E7-40E9-6CB1-63C79516C94C}"/>
                </a:ext>
              </a:extLst>
            </p:cNvPr>
            <p:cNvSpPr/>
            <p:nvPr/>
          </p:nvSpPr>
          <p:spPr>
            <a:xfrm>
              <a:off x="5688971" y="4555515"/>
              <a:ext cx="2346886" cy="21467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cs typeface="Calibri"/>
                </a:rPr>
                <a:t>Transformation/Analysis script</a:t>
              </a:r>
            </a:p>
          </p:txBody>
        </p:sp>
        <p:pic>
          <p:nvPicPr>
            <p:cNvPr id="45" name="Picture 44" descr="Logo&#10;&#10;Description automatically generated">
              <a:extLst>
                <a:ext uri="{FF2B5EF4-FFF2-40B4-BE49-F238E27FC236}">
                  <a16:creationId xmlns:a16="http://schemas.microsoft.com/office/drawing/2014/main" id="{B61232DF-1952-4973-1C22-7BFCC46FE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4186" y="4671494"/>
              <a:ext cx="1020418" cy="6976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20F8F5CA-7299-4223-E79E-DA022C90CEEB}"/>
              </a:ext>
            </a:extLst>
          </p:cNvPr>
          <p:cNvSpPr/>
          <p:nvPr/>
        </p:nvSpPr>
        <p:spPr>
          <a:xfrm rot="10800000">
            <a:off x="9733706" y="5160674"/>
            <a:ext cx="779576" cy="36723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3" name="Picture 53" descr="A picture containing logo&#10;&#10;Description automatically generated">
            <a:extLst>
              <a:ext uri="{FF2B5EF4-FFF2-40B4-BE49-F238E27FC236}">
                <a16:creationId xmlns:a16="http://schemas.microsoft.com/office/drawing/2014/main" id="{2C768DD7-435B-5399-CC79-DCF264541E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4374" y="3179073"/>
            <a:ext cx="1720989" cy="742812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34F3DADF-DD98-5913-E264-DDB26C894A2A}"/>
              </a:ext>
            </a:extLst>
          </p:cNvPr>
          <p:cNvSpPr/>
          <p:nvPr/>
        </p:nvSpPr>
        <p:spPr>
          <a:xfrm rot="-5400000">
            <a:off x="8843065" y="3685761"/>
            <a:ext cx="673652" cy="64052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C0A21AD-30E3-5721-58D6-4A280D301B41}"/>
              </a:ext>
            </a:extLst>
          </p:cNvPr>
          <p:cNvSpPr/>
          <p:nvPr/>
        </p:nvSpPr>
        <p:spPr>
          <a:xfrm>
            <a:off x="4926020" y="4204751"/>
            <a:ext cx="761999" cy="209826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8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3FCF086-5768-5FEC-D35C-60037CB3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" y="3175"/>
            <a:ext cx="3875088" cy="218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2" descr="Text&#10;&#10;Description automatically generated">
            <a:extLst>
              <a:ext uri="{FF2B5EF4-FFF2-40B4-BE49-F238E27FC236}">
                <a16:creationId xmlns:a16="http://schemas.microsoft.com/office/drawing/2014/main" id="{68AE540B-42B1-BD85-5B16-A8606D455A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81" r="-112" b="-909"/>
          <a:stretch/>
        </p:blipFill>
        <p:spPr>
          <a:xfrm>
            <a:off x="4026795" y="4050263"/>
            <a:ext cx="8247476" cy="2052339"/>
          </a:xfrm>
          <a:prstGeom prst="rect">
            <a:avLst/>
          </a:prstGeom>
        </p:spPr>
      </p:pic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6D2BA22-EAB7-5294-61C2-B12D7639AA7F}"/>
              </a:ext>
            </a:extLst>
          </p:cNvPr>
          <p:cNvSpPr>
            <a:spLocks noGrp="1"/>
          </p:cNvSpPr>
          <p:nvPr/>
        </p:nvSpPr>
        <p:spPr>
          <a:xfrm>
            <a:off x="4432004" y="495095"/>
            <a:ext cx="7313961" cy="34602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cs typeface="Calibri"/>
              </a:rPr>
              <a:t>Each of the files are cleaned </a:t>
            </a:r>
            <a:r>
              <a:rPr lang="en-US" sz="2000" err="1">
                <a:cs typeface="Calibri"/>
              </a:rPr>
              <a:t>utilising</a:t>
            </a:r>
            <a:r>
              <a:rPr lang="en-US" sz="2000">
                <a:cs typeface="Calibri"/>
              </a:rPr>
              <a:t> Pandas or </a:t>
            </a:r>
            <a:r>
              <a:rPr lang="en-US" sz="2000" err="1">
                <a:cs typeface="Calibri"/>
              </a:rPr>
              <a:t>PySpark</a:t>
            </a:r>
            <a:r>
              <a:rPr lang="en-US" sz="2000">
                <a:cs typeface="Calibri"/>
              </a:rPr>
              <a:t> </a:t>
            </a:r>
            <a:br>
              <a:rPr lang="en-US" sz="2000">
                <a:cs typeface="Calibri"/>
              </a:rPr>
            </a:br>
            <a:r>
              <a:rPr lang="en-US" sz="2000">
                <a:cs typeface="Calibri"/>
              </a:rPr>
              <a:t>before being ingested into our Data Lake, Hadoop HDFS.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The data in this project will be given in one, or multiple </a:t>
            </a:r>
            <a:br>
              <a:rPr lang="en-US" sz="2000">
                <a:cs typeface="Calibri"/>
              </a:rPr>
            </a:br>
            <a:r>
              <a:rPr lang="en-US" sz="2000">
                <a:cs typeface="Calibri"/>
              </a:rPr>
              <a:t>batches; the historical timeseries data would be ingested periodically, and rarely as it is historic data.</a:t>
            </a:r>
            <a:endParaRPr lang="en-US"/>
          </a:p>
          <a:p>
            <a:pPr marL="0" indent="0">
              <a:buNone/>
            </a:pPr>
            <a:r>
              <a:rPr lang="en-US" sz="2000">
                <a:cs typeface="Calibri"/>
              </a:rPr>
              <a:t>The countries and sites data would be processed periodically, when new sites are implemented into this project's scope.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The faults information is use-case specific. For the purposes of this use case, the files can be thought of as being handed over intermittently or in batches.</a:t>
            </a:r>
          </a:p>
        </p:txBody>
      </p:sp>
      <p:pic>
        <p:nvPicPr>
          <p:cNvPr id="34" name="Picture 34">
            <a:extLst>
              <a:ext uri="{FF2B5EF4-FFF2-40B4-BE49-F238E27FC236}">
                <a16:creationId xmlns:a16="http://schemas.microsoft.com/office/drawing/2014/main" id="{63D86724-7A6B-9026-6A5D-0694B9264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8682" y="7512"/>
            <a:ext cx="1541172" cy="141238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49EC2D5-1622-5019-1A11-5DD2EA9DF850}"/>
              </a:ext>
            </a:extLst>
          </p:cNvPr>
          <p:cNvSpPr txBox="1">
            <a:spLocks/>
          </p:cNvSpPr>
          <p:nvPr/>
        </p:nvSpPr>
        <p:spPr>
          <a:xfrm>
            <a:off x="594046" y="2251715"/>
            <a:ext cx="2968627" cy="7064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cs typeface="Calibri Light"/>
              </a:rPr>
              <a:t>Data Ingestion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9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324C1-5C26-A943-851C-CD1F4626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46" y="716983"/>
            <a:ext cx="2968627" cy="706438"/>
          </a:xfrm>
        </p:spPr>
        <p:txBody>
          <a:bodyPr anchor="b">
            <a:normAutofit fontScale="90000"/>
          </a:bodyPr>
          <a:lstStyle/>
          <a:p>
            <a:r>
              <a:rPr lang="en-US" sz="4000">
                <a:cs typeface="Calibri Light"/>
              </a:rPr>
              <a:t>Data Ingestion</a:t>
            </a:r>
            <a:endParaRPr lang="en-US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3FCF086-5768-5FEC-D35C-60037CB3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" y="3175"/>
            <a:ext cx="1310046" cy="7355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5B1F-7EE5-7A64-730B-C0D5540A2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" y="1422137"/>
            <a:ext cx="11367751" cy="472927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>
                <a:cs typeface="Calibri"/>
              </a:rPr>
              <a:t>Real-time data comes from WeatherAPI.com.</a:t>
            </a:r>
          </a:p>
          <a:p>
            <a:r>
              <a:rPr lang="en-GB" sz="2400">
                <a:ea typeface="Calibri"/>
                <a:cs typeface="Calibri"/>
              </a:rPr>
              <a:t>We query the website's API 4 times per run of the driver script; one for each of the "sites" that we are interested in.</a:t>
            </a:r>
          </a:p>
          <a:p>
            <a:r>
              <a:rPr lang="en-GB" sz="2400">
                <a:ea typeface="Calibri"/>
                <a:cs typeface="Calibri"/>
              </a:rPr>
              <a:t>The API returns the result (partially visible to the right) - a lot of data including location, current weather information, future weather information, astrological information (sunrise, sunset).</a:t>
            </a:r>
          </a:p>
          <a:p>
            <a:r>
              <a:rPr lang="en-GB" sz="2400">
                <a:ea typeface="Calibri"/>
                <a:cs typeface="Calibri"/>
              </a:rPr>
              <a:t>We only care for temperature, wind speed and wind direction.</a:t>
            </a:r>
          </a:p>
          <a:p>
            <a:r>
              <a:rPr lang="en-GB" sz="2400">
                <a:ea typeface="Calibri"/>
                <a:cs typeface="Calibri"/>
              </a:rPr>
              <a:t>The result is returned as a JSON file, and the data is 'clean' and relates to the specification given by the API.</a:t>
            </a:r>
          </a:p>
          <a:p>
            <a:r>
              <a:rPr lang="en-GB" sz="2400">
                <a:ea typeface="Calibri"/>
                <a:cs typeface="Calibri"/>
              </a:rPr>
              <a:t>We transform the data through the driver program so it is suitable for purpose. </a:t>
            </a:r>
          </a:p>
          <a:p>
            <a:r>
              <a:rPr lang="en-GB" sz="2400">
                <a:ea typeface="Calibri"/>
                <a:cs typeface="Calibri"/>
              </a:rPr>
              <a:t>Transformations include ensuring that data fields are the right type, right unit and that the API returns the correct location name.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5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24</Slides>
  <Notes>0</Notes>
  <HiddenSlides>3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Wind Power Generation Analysis</vt:lpstr>
      <vt:lpstr>Problem statement</vt:lpstr>
      <vt:lpstr>Batch Data Introduction</vt:lpstr>
      <vt:lpstr>Data Model</vt:lpstr>
      <vt:lpstr>PowerPoint Presentation</vt:lpstr>
      <vt:lpstr>Data Pipeline</vt:lpstr>
      <vt:lpstr>Data Pipeline (Diagram)</vt:lpstr>
      <vt:lpstr>PowerPoint Presentation</vt:lpstr>
      <vt:lpstr>Data Ingestion</vt:lpstr>
      <vt:lpstr>Data Ingestion</vt:lpstr>
      <vt:lpstr>Kafka</vt:lpstr>
      <vt:lpstr>PowerPoint Presentation</vt:lpstr>
      <vt:lpstr>Data Cleaning</vt:lpstr>
      <vt:lpstr>Data Cleaning</vt:lpstr>
      <vt:lpstr>Analysis</vt:lpstr>
      <vt:lpstr>Model Training</vt:lpstr>
      <vt:lpstr>Realtime prediction and data loading</vt:lpstr>
      <vt:lpstr>Transformation</vt:lpstr>
      <vt:lpstr>Data Warehouse for real data</vt:lpstr>
      <vt:lpstr>Visualization</vt:lpstr>
      <vt:lpstr>Technologies Used</vt:lpstr>
      <vt:lpstr>Challenges</vt:lpstr>
      <vt:lpstr>Alternatives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139</cp:revision>
  <dcterms:created xsi:type="dcterms:W3CDTF">2013-07-15T20:26:40Z</dcterms:created>
  <dcterms:modified xsi:type="dcterms:W3CDTF">2023-03-28T08:32:40Z</dcterms:modified>
</cp:coreProperties>
</file>