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14" autoAdjust="0"/>
    <p:restoredTop sz="94655"/>
  </p:normalViewPr>
  <p:slideViewPr>
    <p:cSldViewPr snapToGrid="0" snapToObjects="1">
      <p:cViewPr>
        <p:scale>
          <a:sx n="112" d="100"/>
          <a:sy n="112" d="100"/>
        </p:scale>
        <p:origin x="-1528" y="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9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60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28701"/>
            <a:ext cx="8323726" cy="3394472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4594621"/>
            <a:ext cx="9144000" cy="60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4595043"/>
            <a:ext cx="9036647" cy="135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D0CD2F35-5CCB-FA4B-9CAF-3D914AE46506}"/>
              </a:ext>
            </a:extLst>
          </p:cNvPr>
          <p:cNvSpPr/>
          <p:nvPr userDrawn="1"/>
        </p:nvSpPr>
        <p:spPr>
          <a:xfrm>
            <a:off x="0" y="4594621"/>
            <a:ext cx="9144000" cy="60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2B0B6D2-1A45-EB47-8B3F-F31199857EB4}"/>
              </a:ext>
            </a:extLst>
          </p:cNvPr>
          <p:cNvSpPr/>
          <p:nvPr userDrawn="1"/>
        </p:nvSpPr>
        <p:spPr>
          <a:xfrm>
            <a:off x="0" y="1"/>
            <a:ext cx="9144000" cy="60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it-IT"/>
              <a:t>Fare clic per modificare lo stile del titolo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9A2BFA5-8CB5-DE48-98D7-BAAE6C792C7E}"/>
              </a:ext>
            </a:extLst>
          </p:cNvPr>
          <p:cNvGrpSpPr/>
          <p:nvPr userDrawn="1"/>
        </p:nvGrpSpPr>
        <p:grpSpPr>
          <a:xfrm>
            <a:off x="48008" y="4595043"/>
            <a:ext cx="9036647" cy="135000"/>
            <a:chOff x="1218340" y="275867"/>
            <a:chExt cx="17715122" cy="567843"/>
          </a:xfrm>
        </p:grpSpPr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718EF3A0-74FE-014D-AA6B-A38CA9E43AE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>
              <a:extLst>
                <a:ext uri="{FF2B5EF4-FFF2-40B4-BE49-F238E27FC236}">
                  <a16:creationId xmlns:a16="http://schemas.microsoft.com/office/drawing/2014/main" id="{756E1D2F-CA14-C54B-AE1A-E66F7DDD3AE1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D02CBF2F-3051-A341-AD42-CCFDECE0B17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117C8660-A542-A64E-AEC9-FB61D732472D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E50000A6-E54F-6945-8C26-76EC289FF968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468F4CA0-93E0-8D46-884E-0AF530DDE3BB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812BDB1F-E7AC-1E42-A515-5C15933DC9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9B93106F-AE0D-E847-A53F-8D10C62B83D0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081B5A09-3384-F448-969F-EAA3D7F3365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0B736D23-9CC4-0043-B4EB-F348850F7CD6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CD4A80CE-9BD6-9748-A6EE-AF626C1A217D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B6913E34-7B14-724C-9905-46B0173B0893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5DC94EA0-EA04-F34F-BAF3-A07EF9B4D0A9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2934A495-8B57-DF43-996F-AAB699EA3BE6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5F9C8B68-362B-504A-8E1C-92992ECB95A5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B2512648-A7B3-DD4D-B0A0-5565904036EE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6C45F15-F332-074A-9DFE-130842F45385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C1C53A8-E47E-F74B-8684-4D128ADA4EBC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94AFF363-E4CB-5444-B45A-0A08519A3DE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45CC19B5-89D6-1B45-8775-7315F79EF54D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CA108659-A078-DA4E-95F6-7DDBB96F5C08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1D980B8A-6E27-7D4A-8635-9B71978758C8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C118D1DE-8C57-CF47-A904-17CB378CB22C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2D6859B6-73D8-3947-B77C-56F0CF0D79F1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8B0A7AB7-0985-AE4D-9859-0649A811CB7C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0C311C5F-55C5-1942-8EE4-D4708D58E76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37A83ACB-BFB2-5E46-9B25-495D3098C73A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B6A016-D611-2C42-971F-73592302271C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83D7D414-AC30-FA46-8BBB-7B0C3D313073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BEFF961F-E9E8-7449-ADDE-D6A0F618801F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6125F551-8EC8-FA46-BE8E-9D41A527479B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976E8B5C-FE68-294E-9E13-9AB0DACC6825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E9605F33-2191-6B48-906E-C125F0A0F2CC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A03AC1CC-4457-1842-B911-968E393147D8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2D2F4DFD-1F50-014D-B17C-FF3620834673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98595ACB-CD12-0242-8098-1934D028632A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E7BCA7B1-F455-2F45-926E-6AF8E5B56635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D3E7AEAC-9C3F-D946-873E-C5E08E7FD498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9EA300CF-B27A-A749-84C0-44FB0F17094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DE4E102E-41D2-5141-AD3C-7B7ABD2A9224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5C80D668-81A0-FC40-8565-86F9564ACB0B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541105A3-33F6-1B40-A868-646FDD233532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51286095-C87E-4648-AE3F-7A1AF3D67EB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6ABDCA45-53F9-804F-B8B8-05BDD29F3E9C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C0F0FA29-CDC1-1B41-9A40-A654682CEB00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22E69E82-5CAD-8C44-9ED3-99CBB3B1025B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67F6EE9A-2E32-234B-A5BB-50C4B114BCED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641188D9-B784-0145-B43C-611B2B822F37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2D4D5635-C097-6645-AAD5-300949F8E5DB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3E0D5934-894C-B147-B36D-6CA6941C7775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943B4EFA-C939-714D-891E-87584F6B567C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C71860BA-3980-DF43-B084-3C9CAC90DE4D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CF64F264-5A50-4D41-926F-B5E41E1C8E71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589E8A37-F03C-3A4F-9A93-C6EE15B8791A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2CD471E4-5889-9F4D-B44B-B01E3ECA1BB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A0CC1D08-0858-A644-A7B5-B3F67EF17B0C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660CAED7-7DCA-1747-B714-0FC7AD0187D4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B7D15798-A115-244B-9929-6681FA4B9CFA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ADE42DA1-CA09-354B-A20F-EBAD669E132F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24FED9FE-8CA5-2B45-AF5C-8E22C35A2CF1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BF470842-EAC2-3942-95FB-5E05A48A7993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ACE56B46-A56A-4045-8BF0-D21796EE654B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6690FAE-C80E-A148-AD76-0396A0E0DC35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01F8504B-3105-A34B-8902-317C9DE2E890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5D522BEC-ACD6-2244-846F-ABDC47400196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FFE6030F-14FA-4E49-B98A-A0375792B707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1384BFC0-B5A6-514E-BB57-1466FD0EA4D8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4F24BE59-C3EB-0542-9068-C0AF199B2965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30FFAA6A-0EFF-9848-8C78-3060F3984DE9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AB180301-340A-0746-ACD1-863E6A419E83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4D352B20-4D9A-B242-93AC-83B6ABB40D95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CF5DDD2A-125E-C847-B849-4F82368065D6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DA78A8F8-DC6B-0D44-B71B-E9C23453E184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5299100C-17B5-7A47-A9E3-CDC07AF5EBC4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D408E25E-D3BB-F443-A090-404F9F82DEB6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B98657EB-B623-604B-B612-96FC97B5161F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A41D6CCB-1B1A-ED48-B0C8-81D7721D20E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4ABB6E82-AD41-234F-AB5C-F46120154EF9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5CF826B4-A18E-1145-BC2D-08245A051762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BB277011-5E36-E34C-A454-A783E99E3DE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2D9B3086-A42F-8B42-A1E9-D4C080D18A7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CFD1A91A-6EBF-4D48-A2DD-3ECB3FAEE898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221F2FA9-C6BD-8143-802E-A6A13CCEA979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E20D6AF7-394A-B844-8742-81833314765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FEC2FA2C-1BBA-6E48-8C31-08B4887FC965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B9F870DC-8084-6341-B584-8C1D00B9AD38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FA7B503C-E7F4-8547-91B3-69AECF4B847C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5B8C62AA-72EC-C84D-AC6F-8D4901E64FD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CC853394-94F1-884F-95C2-E8E61AEE3C65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87A75DBE-6261-EB41-A4E3-80394FE3CBBA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CB05546C-85F4-CD4D-8DEE-412981CB5510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EEB1CB9-7CFD-914D-85D4-92401880097C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8E2CA610-5F44-A140-B648-9DDFD958620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858E2B64-6962-8744-A669-0611745988AD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CA3824DC-BA3B-A54A-990A-F31899A32A1F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FE005546-E835-B546-9807-4F04F8614AD6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06196623-BEE9-4F4E-A054-F9DD2D66CEEB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C4657F13-350B-4D45-84EF-E17F425E81F3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00C22EE5-CD61-704B-BAF8-D4C37369C508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9AB1FD3B-B4BD-574D-B7E2-63FF9EC86803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C4886A7B-F91D-2844-8150-45CF150F84D2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9BB66FB6-3B52-5F4E-90FF-D5F44F873517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D4602278-395D-B34D-B2AB-20C7C7E7BA1F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C92F2066-F58B-EE45-9256-43924D04DA67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769ACED8-109E-694C-A77B-82DD564A4370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7397CA63-86F5-BB40-9AE1-21B9D478D4BC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EF6EBDD4-8368-E047-ABB7-E58EEE32D93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48CEC818-D112-524C-BD51-4843E8BEC592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6A15B177-38C1-674D-81D5-F42A62A83728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0E0C33C1-E4E7-D24A-BD08-36E3C3D46A5D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9BF1CCC3-A901-B843-9A08-846F2745C28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803D33B-E861-1540-8DAC-1F29B304FAF9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D86058ED-97D3-7C4C-ABA7-5183769CE8AB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CBC1052F-B4E8-074B-9CD9-52E7A8086BE6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FCB2625F-13FD-8B40-BDAD-3DA3F038F181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A388C878-9786-6649-8323-FA582FC549FC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192977AE-E214-6346-A5ED-865F0A59790D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9F20ADE7-71EB-324A-90F1-146BC0CC6871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BBFC75DE-2D78-A64F-A4C7-8C0E84067767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7D2B3D5A-8F5D-B04D-A05A-D412EEDCBEBF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0074DC8-18A6-834C-8715-28693612D574}"/>
              </a:ext>
            </a:extLst>
          </p:cNvPr>
          <p:cNvSpPr/>
          <p:nvPr userDrawn="1"/>
        </p:nvSpPr>
        <p:spPr>
          <a:xfrm>
            <a:off x="0" y="1"/>
            <a:ext cx="9144000" cy="60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7A5D3E6-0B79-4243-8388-0C7E7FAC9002}"/>
              </a:ext>
            </a:extLst>
          </p:cNvPr>
          <p:cNvSpPr/>
          <p:nvPr userDrawn="1"/>
        </p:nvSpPr>
        <p:spPr>
          <a:xfrm>
            <a:off x="0" y="4594621"/>
            <a:ext cx="9144000" cy="60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7834947A-1B05-2B43-AD85-E646CE852B9E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6E014ED-AA87-6F4C-9754-1C97A31EB465}"/>
              </a:ext>
            </a:extLst>
          </p:cNvPr>
          <p:cNvGrpSpPr/>
          <p:nvPr userDrawn="1"/>
        </p:nvGrpSpPr>
        <p:grpSpPr>
          <a:xfrm>
            <a:off x="48008" y="4595043"/>
            <a:ext cx="9036647" cy="135000"/>
            <a:chOff x="1218340" y="275867"/>
            <a:chExt cx="17715122" cy="567843"/>
          </a:xfrm>
        </p:grpSpPr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2E84DA82-1303-0144-AC92-9123BDBD090E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9FC6C0A7-5585-4A4E-8F9D-20635DE848AA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>
              <a:extLst>
                <a:ext uri="{FF2B5EF4-FFF2-40B4-BE49-F238E27FC236}">
                  <a16:creationId xmlns:a16="http://schemas.microsoft.com/office/drawing/2014/main" id="{13CA74E7-18E7-F642-86BE-9006010DA7E0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4A8A8A7A-117F-1F44-83DB-B76B44C04E10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73ACACEC-FA81-FE4B-8528-AE9170403217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35502E99-4952-6546-9602-B2849A56D610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D82A2ACA-1C77-4A4A-AAB0-58F21D0E8B66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4AB7AAB4-5559-D342-B615-AC6031FA8A7B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ABB47B9D-5D40-3143-98E4-D1131B93C7D7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65F82003-8062-9646-87F4-99CC205B91A5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8AEE5C8F-8EDC-8B49-9EBA-26DDD098CF6B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FB69371-58E1-FD49-8B78-89B19DD3E5ED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17DDBD1-21B0-9946-BB60-0B6C15021277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7B18D132-C170-474E-9D11-143A989D670B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BBD9EC8F-7818-4D40-BEEC-251AFFF7325D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71DC0935-62A9-0F49-830B-5798501B50A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DD48F723-DBA0-0846-A532-D1F45020659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D72A1470-B274-0149-A806-EA1DC3CB59A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3D71A392-5B98-B34E-93C6-ADBEC67E3572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0E020934-EE98-E448-8B90-EAB860F23833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1A0CD66D-BE2E-7A40-B318-CC535ED1A8FD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9E7AA227-DFB5-8C49-B583-7B37937AD871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93D994DC-2A30-834C-9C8B-B5DB7E8C99C1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CF2B3F97-19C7-CD49-8916-D3950B5394BC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4DCD88E0-4FF7-194A-8FC7-E16FF3AD5443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53F7530D-5E63-5D49-8A27-74BED6D644DB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9BB42608-C3AF-1647-BC13-233ACABF1CCB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7818000B-7E6E-EB42-99D1-AFB6D01F43E6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A9F9BAFB-9F03-CE49-A499-56B91953D634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D91942A7-4D13-0C44-B4A3-3662EF9CFE9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1F4643A-B2A9-504F-B563-7D8873F8138C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1BCD1EF7-0BE7-0449-BDC4-6053BFE0A85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FCC1F5C5-F81C-D64F-AD24-267A2434910B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D8E7B093-05E1-5144-8FCE-A03A7831A56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043C964C-151F-024C-B64B-A17E105FC321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78D60660-10B2-E74A-B8E9-B65FFF786959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1EE3EF24-358F-1A44-AF05-5A4E489FB4AA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D4743967-894E-C248-9BBC-93EFAAE3B057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8B0545F-3BFD-5A40-A694-6900F96B64BF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DA2C1A12-B780-E147-A2F5-07FFAA1E46F4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0F6966A7-1476-6D42-9CC6-CE6792CD36AA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90510223-44CF-8840-AF46-BED2EC20782C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F3866A69-373B-114C-B40F-70CAD4467C44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5F273632-BCCE-274E-BE8A-4F73B4185350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EC2DDD55-E3DA-B045-811B-AE2A1E069E6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AE703B02-D4A4-0C4A-8EAE-4F370CC9C4CE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91042A3A-E6D9-5A48-A7AB-6664140767AE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4A4AD380-A63B-DA44-9680-CCB1485668B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244EE45C-4646-7D42-841C-D70E7AC4F052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332861FC-15FB-474B-8D12-AC3813ED7081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4C55AB01-B6E5-E14C-B903-26B2BD40DD8F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822755AD-44EB-D749-8978-23A2EA0EA57F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1908CCE0-F619-354B-BD03-655348C76CD0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226CABC7-93FC-6044-86BA-2C617563CA47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2F370E18-BEA0-7F46-A343-E1D008D07A16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7A4ABEEE-B09A-9C40-B8BD-E11264CD675A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5151145A-7460-C74F-8BC1-B2B69EFA792D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F3BE1DD0-3C38-4E4B-90AE-6EA051E7AF02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EDC3FE09-A0E1-584C-8CA0-60AE4D0DB99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60722AA4-3434-E947-A87B-2FA75F6DB7B3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9F7C5E6A-7D3C-E14C-9AD2-AF28355C141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4B5C3ED6-9634-5B48-A578-AE2EA2574562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6EACAD20-E7DD-D844-B840-F2C3988CB4F7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252AA172-E25B-F94A-90AA-0E8376D1ACD6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44AC2B99-7F27-B840-BED1-86AE3B8C3238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ED64CA99-C3F8-6D47-8BD1-E8452E445F51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1C4BB537-2146-F84D-A800-ADBB26271DA9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D0FEEC05-2766-AB40-9E4F-7EF9BE96833B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4BC64CAD-57ED-974B-B240-278268098CD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C9ED454D-3254-6145-ABF9-38D4F600C1C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B509E995-74F0-4E49-92BA-B9C22BCF3D0A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8629468-E596-F041-A74C-5F1C45E8BC8C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DB700A25-323F-BD45-B992-D910DBF4BEF4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6A52610D-5445-FF41-8A21-BB1E879707CF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56CBE654-415A-2B4D-A296-89617520C4D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969FD5D3-2235-3040-8C49-539F34F56D27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8778F961-85F0-144A-A800-7ADB4BCCFB4E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C2201EDB-262D-1B48-930B-CBFA21F1CD54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AD2D1899-5136-DF45-A6BF-6BC007BCFDCC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4A96085E-CDA7-9142-884E-211A0B21F6B4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EFCD41FF-28F7-A842-99E5-D3BC8E78C022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3043F31A-BE56-464D-96EE-64169E39E40B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28C90713-360E-3A44-B314-CDDEC78A85C3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D8384449-E295-4E44-95A5-936091D0C9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9C7E031F-B332-1547-95BE-0CDCF74967EE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8AA56576-3FF7-C34F-84B7-08CC4558454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6F49CD27-3AC4-4445-80A0-7AF7D8B9B661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395214-40B2-644F-878A-A0DA32D81D78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B6A4D27F-4142-2A42-A9EC-0DA98E0BC947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8F06A934-5935-934B-B241-5509C463F752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3CADE3F9-8A89-F140-B9B9-0929C76EF5E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3CB84C10-E7D7-324E-B3B5-F23A715F075C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27D40A0E-9C6E-9148-9A2A-41FF8054AA5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BC4E70C3-6A85-4C42-AF0A-272F0196DB4A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88DD57CD-5283-7446-8934-79C1E50495C8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E1DF75B3-D08C-C24A-8CA0-532387C39716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8B69579F-3FFB-654E-9381-10161BE91059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4528FD6C-CF1B-8646-8756-A37F5F2E1BF6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887A2418-C813-2845-910F-686ADCDE9AA6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C93F6AB1-B4AD-B74C-9F70-550261F3FF1A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F18283CA-9FD0-BE4D-AB7F-987E507AA3CA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87F3C202-BC96-1040-A1CE-89E725D76ACB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DCCA6B6F-8F8B-7D48-B37C-9C73113C182B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1B9CC36-CD28-1342-B8B9-046D5584E6E4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60B73FEB-8073-C24C-9652-54CE23E9306C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DFC210CF-3A5A-7948-9245-6A1E4BABC110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2F826ED6-46C7-264C-BB64-6B1AF47F455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5C580663-425D-504D-8C80-4AF51B90E89D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0F5DFBB3-323E-4E4F-9C97-9EE3BA3CF7B3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8B54795E-758D-AA42-9177-A7D290B2E8BB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51916432-B2EC-064C-AAD6-7069E6AEB997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3356CC75-EBFA-004F-9849-6EFBA8E65329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7542E79B-5A0B-324D-A8B4-2175C8581757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8939F58D-D662-B148-9E89-86282942A23C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26AC44DB-3B90-3F48-A127-2729A46D4817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4AECC035-B028-EC40-AA53-ECEE130FB7F0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7B8491E0-C259-B242-975C-994A4750D584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06811D58-0FD1-C24C-BEB3-26CA4BCDCA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F82DAF5B-3270-4744-9463-9A816626030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43DB6FFA-F5CE-594C-8F49-A9E5A6CF8956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04375"/>
            <a:ext cx="8581043" cy="630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14345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marL="0" indent="0" algn="l" defTabSz="342900" rtl="0" eaLnBrk="1" latinLnBrk="0" hangingPunct="1">
        <a:spcBef>
          <a:spcPct val="0"/>
        </a:spcBef>
        <a:buNone/>
        <a:defRPr sz="165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Wingdings" charset="2"/>
        <a:buNone/>
        <a:defRPr sz="16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6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6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6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6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1143000" y="3112294"/>
            <a:ext cx="5829300" cy="726281"/>
          </a:xfrm>
        </p:spPr>
        <p:txBody>
          <a:bodyPr>
            <a:noAutofit/>
          </a:bodyPr>
          <a:lstStyle/>
          <a:p>
            <a:pPr algn="ctr"/>
            <a:endParaRPr lang="it-IT" sz="2100" dirty="0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1143000" y="4307682"/>
            <a:ext cx="5829300" cy="531019"/>
          </a:xfrm>
        </p:spPr>
        <p:txBody>
          <a:bodyPr>
            <a:normAutofit/>
          </a:bodyPr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66" y="457637"/>
            <a:ext cx="3352132" cy="1414388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1986739"/>
            <a:ext cx="9144000" cy="3167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8" name="Gruppo 7"/>
          <p:cNvGrpSpPr/>
          <p:nvPr/>
        </p:nvGrpSpPr>
        <p:grpSpPr>
          <a:xfrm>
            <a:off x="0" y="1739257"/>
            <a:ext cx="9144000" cy="473545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257D465-7D95-FB4C-AB9D-ED373C65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61" y="486395"/>
            <a:ext cx="1762125" cy="12573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146C16-3FA7-A34C-B72F-6C03D568034D}"/>
              </a:ext>
            </a:extLst>
          </p:cNvPr>
          <p:cNvSpPr txBox="1"/>
          <p:nvPr/>
        </p:nvSpPr>
        <p:spPr>
          <a:xfrm>
            <a:off x="307362" y="2463500"/>
            <a:ext cx="8221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chemeClr val="bg1"/>
                </a:solidFill>
                <a:latin typeface="+mj-lt"/>
              </a:rPr>
              <a:t>Three-dimensional mapping of high-level music features for music browsing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233541-723E-D347-B866-835AAFDE2B44}"/>
              </a:ext>
            </a:extLst>
          </p:cNvPr>
          <p:cNvSpPr txBox="1"/>
          <p:nvPr/>
        </p:nvSpPr>
        <p:spPr>
          <a:xfrm>
            <a:off x="192088" y="4189512"/>
            <a:ext cx="7184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</a:rPr>
              <a:t>Stefano Cherubin, Clara Borrelli, Massimiliano Zanoni, Michele Buccoli, Augusto Sarti, Stefano Tubaro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4D0C39B-F21E-D148-85C4-6415906D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26DCC37-F473-C94D-AECB-76368F7D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F7980C9-6C00-304F-AF36-B90D54895BA9}"/>
              </a:ext>
            </a:extLst>
          </p:cNvPr>
          <p:cNvSpPr txBox="1">
            <a:spLocks/>
          </p:cNvSpPr>
          <p:nvPr/>
        </p:nvSpPr>
        <p:spPr>
          <a:xfrm>
            <a:off x="1552378" y="734675"/>
            <a:ext cx="6242795" cy="17731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it-IT" sz="16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it-IT" sz="165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811A0C-A29F-3540-81F2-1EBE7E57407E}"/>
              </a:ext>
            </a:extLst>
          </p:cNvPr>
          <p:cNvSpPr txBox="1"/>
          <p:nvPr/>
        </p:nvSpPr>
        <p:spPr>
          <a:xfrm>
            <a:off x="288522" y="658446"/>
            <a:ext cx="849304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/>
              <a:t>Nowadays huge music libraries are available </a:t>
            </a:r>
            <a:r>
              <a:rPr lang="en-GB">
                <a:sym typeface="Wingdings" pitchFamily="2" charset="2"/>
              </a:rPr>
              <a:t> </a:t>
            </a:r>
            <a:r>
              <a:rPr lang="en-GB" b="1">
                <a:sym typeface="Wingdings" pitchFamily="2" charset="2"/>
              </a:rPr>
              <a:t>information overload </a:t>
            </a:r>
            <a:r>
              <a:rPr lang="en-GB">
                <a:sym typeface="Wingdings" pitchFamily="2" charset="2"/>
              </a:rPr>
              <a:t>issue</a:t>
            </a:r>
          </a:p>
          <a:p>
            <a:pPr>
              <a:lnSpc>
                <a:spcPct val="150000"/>
              </a:lnSpc>
            </a:pPr>
            <a:endParaRPr lang="en-GB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GB">
                <a:sym typeface="Wingdings" pitchFamily="2" charset="2"/>
              </a:rPr>
              <a:t>Traditional organization of music based on meta-data is no longer sufficient, we need new paradigms to organize and retrieve music</a:t>
            </a:r>
          </a:p>
          <a:p>
            <a:pPr>
              <a:lnSpc>
                <a:spcPct val="150000"/>
              </a:lnSpc>
            </a:pPr>
            <a:endParaRPr lang="en-GB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b="1"/>
              <a:t>How music content can be described?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Low Level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Mid Level Features: musicological properties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High Level Features: semantic description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877764F-49B0-3E49-9ACA-1E1E6E18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0915F1-19D7-F04F-8FC7-0719C826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58645-9CA5-F84A-8323-6BA30C46318F}"/>
              </a:ext>
            </a:extLst>
          </p:cNvPr>
          <p:cNvSpPr txBox="1"/>
          <p:nvPr/>
        </p:nvSpPr>
        <p:spPr>
          <a:xfrm>
            <a:off x="510987" y="926735"/>
            <a:ext cx="82671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b="1"/>
              <a:t>How music should be visualized by the user?</a:t>
            </a:r>
            <a:br>
              <a:rPr lang="en-GB"/>
            </a:br>
            <a:r>
              <a:rPr lang="en-GB"/>
              <a:t>Listing meta-data information is not enough, a more innovative approach is to display to the user more information about the music content</a:t>
            </a:r>
          </a:p>
          <a:p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D4728B-3264-CF45-8964-E22FB12A47D6}"/>
              </a:ext>
            </a:extLst>
          </p:cNvPr>
          <p:cNvSpPr txBox="1"/>
          <p:nvPr/>
        </p:nvSpPr>
        <p:spPr>
          <a:xfrm>
            <a:off x="419548" y="2734622"/>
            <a:ext cx="8450017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/>
              <a:t>We propose a </a:t>
            </a:r>
            <a:r>
              <a:rPr lang="en-GB" b="1"/>
              <a:t>general framework for music browsing and retrieval </a:t>
            </a:r>
            <a:r>
              <a:rPr lang="en-GB"/>
              <a:t>based on 3-dimensional mapping of songs: high level descriptors are computed for each song and user will choose which descriptors will span the space</a:t>
            </a:r>
          </a:p>
        </p:txBody>
      </p:sp>
    </p:spTree>
    <p:extLst>
      <p:ext uri="{BB962C8B-B14F-4D97-AF65-F5344CB8AC3E}">
        <p14:creationId xmlns:p14="http://schemas.microsoft.com/office/powerpoint/2010/main" val="246900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58AF48C-A694-9D4E-B7EA-E419857F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D2D4B1E-3467-C64D-ACB5-4A78F4F3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0D69FA-0E9E-F847-9FFC-F9A9ECDA7640}"/>
              </a:ext>
            </a:extLst>
          </p:cNvPr>
          <p:cNvSpPr txBox="1"/>
          <p:nvPr/>
        </p:nvSpPr>
        <p:spPr>
          <a:xfrm>
            <a:off x="299279" y="1549641"/>
            <a:ext cx="4292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95 subjects, age 18-25 with high confidence in multimedia device usage</a:t>
            </a:r>
          </a:p>
          <a:p>
            <a:endParaRPr lang="en-GB"/>
          </a:p>
          <a:p>
            <a:r>
              <a:rPr lang="en-GB"/>
              <a:t>67.4% of them prefer to browse a music library with a </a:t>
            </a:r>
            <a:r>
              <a:rPr lang="en-GB" b="1"/>
              <a:t>map</a:t>
            </a:r>
            <a:r>
              <a:rPr lang="en-GB"/>
              <a:t> rather than with a list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5D632F-72AE-7D45-A03F-28DAFFF3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8" y="3236388"/>
            <a:ext cx="4378362" cy="13463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7212F7-7553-234D-82DB-23A87AF2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578" y="1228359"/>
            <a:ext cx="4436772" cy="333288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73D4EC6-05C3-074F-83D7-8EB1483B5CAC}"/>
              </a:ext>
            </a:extLst>
          </p:cNvPr>
          <p:cNvSpPr txBox="1"/>
          <p:nvPr/>
        </p:nvSpPr>
        <p:spPr>
          <a:xfrm>
            <a:off x="299279" y="734675"/>
            <a:ext cx="8581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We collected insights about users’ habits and preferences by a </a:t>
            </a:r>
            <a:r>
              <a:rPr lang="en-GB" b="1"/>
              <a:t>survey</a:t>
            </a:r>
            <a:r>
              <a:rPr lang="en-GB"/>
              <a:t> </a:t>
            </a:r>
            <a:r>
              <a:rPr lang="en-GB">
                <a:sym typeface="Wingdings" pitchFamily="2" charset="2"/>
              </a:rPr>
              <a:t> which design features are important?</a:t>
            </a:r>
            <a:endParaRPr lang="en-GB" b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F0C8299-58BF-4340-A989-0BBC0100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049B170-A9E4-2B4D-BCCC-98B971E3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A0F5E6-A314-814B-A34A-F13666A86E5D}"/>
              </a:ext>
            </a:extLst>
          </p:cNvPr>
          <p:cNvSpPr txBox="1"/>
          <p:nvPr/>
        </p:nvSpPr>
        <p:spPr>
          <a:xfrm>
            <a:off x="288522" y="849854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/>
              <a:t>From the survey we derive a set of system requirements: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Personalization</a:t>
            </a:r>
            <a:r>
              <a:rPr lang="en-GB"/>
              <a:t>: user shoul be able to choose sorting criteria at runtime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/>
              <a:t>Attractiveness</a:t>
            </a:r>
            <a:r>
              <a:rPr lang="en-GB"/>
              <a:t>:</a:t>
            </a:r>
            <a:r>
              <a:rPr lang="en-GB" b="1"/>
              <a:t> </a:t>
            </a:r>
            <a:r>
              <a:rPr lang="en-GB"/>
              <a:t>colorful and eniriched  enviroment</a:t>
            </a:r>
            <a:endParaRPr lang="en-GB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/>
              <a:t>Extensibility</a:t>
            </a:r>
            <a:r>
              <a:rPr lang="it-IT"/>
              <a:t> : the system can be expanded to implement new functionalities 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8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ABD0F7A-565D-B04E-9433-DD43965B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B562F9D-7BA4-9143-A905-4E6B8D0F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Framework Architecture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5CB689-ED29-A84D-AC0D-248B16290191}"/>
              </a:ext>
            </a:extLst>
          </p:cNvPr>
          <p:cNvSpPr txBox="1"/>
          <p:nvPr/>
        </p:nvSpPr>
        <p:spPr>
          <a:xfrm>
            <a:off x="288522" y="817581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AMBIF</a:t>
            </a:r>
            <a:r>
              <a:rPr lang="en-GB"/>
              <a:t> = Advanced Music Browing Interactive Framework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A2E1AF-1AAE-7C45-8846-D1A4072A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23" y="1521833"/>
            <a:ext cx="6883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60B94B1-D482-664D-8B9D-3321490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A52CB-A652-EC41-A2F4-6228A39D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Framework Architecture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D6D1750-FA64-9249-A341-6F8B9B86D8A8}"/>
              </a:ext>
            </a:extLst>
          </p:cNvPr>
          <p:cNvGrpSpPr/>
          <p:nvPr/>
        </p:nvGrpSpPr>
        <p:grpSpPr>
          <a:xfrm>
            <a:off x="288522" y="2770360"/>
            <a:ext cx="3666365" cy="1393489"/>
            <a:chOff x="288522" y="1059255"/>
            <a:chExt cx="3666365" cy="139348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8DABA23-8FE9-1B47-AC77-E857BD0A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7000"/>
            </a:blip>
            <a:stretch>
              <a:fillRect/>
            </a:stretch>
          </p:blipFill>
          <p:spPr>
            <a:xfrm>
              <a:off x="288523" y="1059255"/>
              <a:ext cx="3666364" cy="1393489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DA75656-FEC7-2942-8DE7-19A146C64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r="76075" b="63879"/>
            <a:stretch/>
          </p:blipFill>
          <p:spPr>
            <a:xfrm>
              <a:off x="288522" y="1059255"/>
              <a:ext cx="877163" cy="503348"/>
            </a:xfrm>
            <a:prstGeom prst="rect">
              <a:avLst/>
            </a:prstGeom>
          </p:spPr>
        </p:pic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1AD7384B-FBC0-A142-ACE7-8639AF0B8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288522" y="941560"/>
            <a:ext cx="3666364" cy="13934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F545F7B-3356-D044-8365-3D0804B26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3671" r="75768"/>
          <a:stretch/>
        </p:blipFill>
        <p:spPr>
          <a:xfrm>
            <a:off x="288522" y="1829544"/>
            <a:ext cx="888427" cy="506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A60B27-AFCF-2949-B4B4-3FA932D87E67}"/>
              </a:ext>
            </a:extLst>
          </p:cNvPr>
          <p:cNvSpPr txBox="1"/>
          <p:nvPr/>
        </p:nvSpPr>
        <p:spPr>
          <a:xfrm>
            <a:off x="4579043" y="941560"/>
            <a:ext cx="429052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/>
              <a:t>Music Library</a:t>
            </a:r>
          </a:p>
          <a:p>
            <a:pPr>
              <a:lnSpc>
                <a:spcPct val="150000"/>
              </a:lnSpc>
            </a:pPr>
            <a:r>
              <a:rPr lang="en-GB"/>
              <a:t>audio files that can be analyzed and reproduced at runtime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056B23-6D5A-544C-ABBE-023851D6DF56}"/>
              </a:ext>
            </a:extLst>
          </p:cNvPr>
          <p:cNvSpPr txBox="1"/>
          <p:nvPr/>
        </p:nvSpPr>
        <p:spPr>
          <a:xfrm>
            <a:off x="4579043" y="2457361"/>
            <a:ext cx="38608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/>
              <a:t>Feature Extractor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automatic extraction of low level music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automatic annotation of high level music features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E685A9-59B2-6749-A5EF-6325FB36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947A-1B05-2B43-AD85-E646CE852B9E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61E5967-CDA2-BA49-AE1A-091EC42F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Framework Architecture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F5A095-306A-B84B-9231-9B96924B2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288522" y="941560"/>
            <a:ext cx="3666364" cy="139348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3884D8-2B95-9A48-90C2-BD14F51ED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7751" t="64231" r="37948" b="1"/>
          <a:stretch/>
        </p:blipFill>
        <p:spPr>
          <a:xfrm>
            <a:off x="1676226" y="1836615"/>
            <a:ext cx="890955" cy="4984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5DC696C-2A26-5743-A949-560C40B6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</a:blip>
          <a:stretch>
            <a:fillRect/>
          </a:stretch>
        </p:blipFill>
        <p:spPr>
          <a:xfrm>
            <a:off x="234423" y="2760200"/>
            <a:ext cx="3666364" cy="13934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807B61-FA3E-CD48-ACE2-6AA5CD1887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6095" b="63549"/>
          <a:stretch/>
        </p:blipFill>
        <p:spPr>
          <a:xfrm>
            <a:off x="3024338" y="2760200"/>
            <a:ext cx="876449" cy="50793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B126E4-9211-A043-A899-9DD5C0C75513}"/>
              </a:ext>
            </a:extLst>
          </p:cNvPr>
          <p:cNvSpPr txBox="1"/>
          <p:nvPr/>
        </p:nvSpPr>
        <p:spPr>
          <a:xfrm>
            <a:off x="4757555" y="941560"/>
            <a:ext cx="3591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Run Time Data</a:t>
            </a:r>
          </a:p>
          <a:p>
            <a:pPr>
              <a:lnSpc>
                <a:spcPct val="150000"/>
              </a:lnSpc>
            </a:pPr>
            <a:r>
              <a:rPr lang="en-GB"/>
              <a:t>stores information needed at runtime (extracted features)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5321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276</Words>
  <Application>Microsoft Macintosh PowerPoint</Application>
  <PresentationFormat>Presentazione su schermo (16:9)</PresentationFormat>
  <Paragraphs>42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POLI</vt:lpstr>
      <vt:lpstr>Presentazione standard di PowerPoint</vt:lpstr>
      <vt:lpstr>Introduction</vt:lpstr>
      <vt:lpstr>Introduction</vt:lpstr>
      <vt:lpstr>Motivations</vt:lpstr>
      <vt:lpstr>Motivations</vt:lpstr>
      <vt:lpstr>Framework Architecture</vt:lpstr>
      <vt:lpstr>Framework Architecture</vt:lpstr>
      <vt:lpstr>Framework Architecture</vt:lpstr>
    </vt:vector>
  </TitlesOfParts>
  <Company>Area Servizi ICT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Clara Borrelli</cp:lastModifiedBy>
  <cp:revision>131</cp:revision>
  <dcterms:created xsi:type="dcterms:W3CDTF">2015-05-26T12:27:57Z</dcterms:created>
  <dcterms:modified xsi:type="dcterms:W3CDTF">2019-01-22T10:28:54Z</dcterms:modified>
</cp:coreProperties>
</file>