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6" r:id="rId18"/>
    <p:sldId id="274" r:id="rId19"/>
    <p:sldId id="277" r:id="rId20"/>
    <p:sldId id="278" r:id="rId21"/>
    <p:sldId id="27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el Tripura" initials="DT" lastIdx="2" clrIdx="0">
    <p:extLst>
      <p:ext uri="{19B8F6BF-5375-455C-9EA6-DF929625EA0E}">
        <p15:presenceInfo xmlns:p15="http://schemas.microsoft.com/office/powerpoint/2012/main" userId="60175ab47c8be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93" d="100"/>
          <a:sy n="93" d="100"/>
        </p:scale>
        <p:origin x="3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1T03:36:06.603" idx="1">
    <p:pos x="3633" y="1270"/>
    <p:text>Here, B1, B2 &amp; B3 are mututally exclusive &amp; exhaustive events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0-01T03:46:57.280" idx="2">
    <p:pos x="2549" y="2344"/>
    <p:text>By multiplication law of probability</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56609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198241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342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116939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877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27685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370583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11857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75203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059F-4090-4B81-8A76-C22F2AC4AE2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661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C059F-4090-4B81-8A76-C22F2AC4AE2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24398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C059F-4090-4B81-8A76-C22F2AC4AE27}"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54177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C059F-4090-4B81-8A76-C22F2AC4AE27}"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88973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C059F-4090-4B81-8A76-C22F2AC4AE27}"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82897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5C059F-4090-4B81-8A76-C22F2AC4AE2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238061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C059F-4090-4B81-8A76-C22F2AC4AE2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ECD4F-F84B-4C63-B07D-28FED4B68492}" type="slidenum">
              <a:rPr lang="en-US" smtClean="0"/>
              <a:t>‹#›</a:t>
            </a:fld>
            <a:endParaRPr lang="en-US"/>
          </a:p>
        </p:txBody>
      </p:sp>
    </p:spTree>
    <p:extLst>
      <p:ext uri="{BB962C8B-B14F-4D97-AF65-F5344CB8AC3E}">
        <p14:creationId xmlns:p14="http://schemas.microsoft.com/office/powerpoint/2010/main" val="134110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5C059F-4090-4B81-8A76-C22F2AC4AE27}" type="datetimeFigureOut">
              <a:rPr lang="en-US" smtClean="0"/>
              <a:t>10/4/2023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ECD4F-F84B-4C63-B07D-28FED4B68492}" type="slidenum">
              <a:rPr lang="en-US" smtClean="0"/>
              <a:t>‹#›</a:t>
            </a:fld>
            <a:endParaRPr lang="en-US"/>
          </a:p>
        </p:txBody>
      </p:sp>
    </p:spTree>
    <p:extLst>
      <p:ext uri="{BB962C8B-B14F-4D97-AF65-F5344CB8AC3E}">
        <p14:creationId xmlns:p14="http://schemas.microsoft.com/office/powerpoint/2010/main" val="35439070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3027167" y="612716"/>
            <a:ext cx="4193119" cy="1096899"/>
          </a:xfrm>
        </p:spPr>
        <p:txBody>
          <a:bodyPr/>
          <a:lstStyle/>
          <a:p>
            <a:r>
              <a:rPr lang="en-US" dirty="0"/>
              <a:t>CSE 3207</a:t>
            </a:r>
          </a:p>
        </p:txBody>
      </p:sp>
      <p:sp>
        <p:nvSpPr>
          <p:cNvPr id="3" name="Subtitle 2">
            <a:extLst>
              <a:ext uri="{FF2B5EF4-FFF2-40B4-BE49-F238E27FC236}">
                <a16:creationId xmlns:a16="http://schemas.microsoft.com/office/drawing/2014/main" id="{94B44D7E-DE8A-8D68-4326-4435BB1E938F}"/>
              </a:ext>
            </a:extLst>
          </p:cNvPr>
          <p:cNvSpPr>
            <a:spLocks noGrp="1"/>
          </p:cNvSpPr>
          <p:nvPr>
            <p:ph type="subTitle" idx="1"/>
          </p:nvPr>
        </p:nvSpPr>
        <p:spPr>
          <a:xfrm>
            <a:off x="4092675" y="4853355"/>
            <a:ext cx="3589847" cy="1286116"/>
          </a:xfrm>
        </p:spPr>
        <p:txBody>
          <a:bodyPr>
            <a:normAutofit/>
          </a:bodyPr>
          <a:lstStyle/>
          <a:p>
            <a:r>
              <a:rPr lang="en-US" dirty="0"/>
              <a:t>Presented By</a:t>
            </a:r>
          </a:p>
          <a:p>
            <a:r>
              <a:rPr lang="en-US" dirty="0"/>
              <a:t>Al- Mahamud (1907082)</a:t>
            </a:r>
          </a:p>
          <a:p>
            <a:r>
              <a:rPr lang="en-US" dirty="0"/>
              <a:t>Doniel Tripura (1907121)</a:t>
            </a:r>
          </a:p>
        </p:txBody>
      </p:sp>
      <p:sp>
        <p:nvSpPr>
          <p:cNvPr id="4" name="TextBox 3">
            <a:extLst>
              <a:ext uri="{FF2B5EF4-FFF2-40B4-BE49-F238E27FC236}">
                <a16:creationId xmlns:a16="http://schemas.microsoft.com/office/drawing/2014/main" id="{0AEFE3DF-5C28-D86B-D94E-B7EC83A525AC}"/>
              </a:ext>
            </a:extLst>
          </p:cNvPr>
          <p:cNvSpPr txBox="1"/>
          <p:nvPr/>
        </p:nvSpPr>
        <p:spPr>
          <a:xfrm>
            <a:off x="3027167" y="2768963"/>
            <a:ext cx="5720862" cy="1938992"/>
          </a:xfrm>
          <a:prstGeom prst="rect">
            <a:avLst/>
          </a:prstGeom>
          <a:noFill/>
        </p:spPr>
        <p:txBody>
          <a:bodyPr wrap="square" rtlCol="0">
            <a:spAutoFit/>
          </a:bodyPr>
          <a:lstStyle/>
          <a:p>
            <a:r>
              <a:rPr lang="en-US" sz="2400" dirty="0"/>
              <a:t>Topic: Discussion on</a:t>
            </a:r>
          </a:p>
          <a:p>
            <a:pPr marL="1200150" lvl="2" indent="-285750">
              <a:buFont typeface="Arial" panose="020B0604020202020204" pitchFamily="34" charset="0"/>
              <a:buChar char="•"/>
            </a:pPr>
            <a:r>
              <a:rPr lang="en-US" sz="2400" dirty="0"/>
              <a:t>Conditional Probability</a:t>
            </a:r>
          </a:p>
          <a:p>
            <a:pPr marL="1200150" lvl="2" indent="-285750">
              <a:buFont typeface="Arial" panose="020B0604020202020204" pitchFamily="34" charset="0"/>
              <a:buChar char="•"/>
            </a:pPr>
            <a:r>
              <a:rPr lang="en-US" sz="2400" dirty="0"/>
              <a:t>Total Probability</a:t>
            </a:r>
          </a:p>
          <a:p>
            <a:pPr marL="1200150" lvl="2" indent="-285750">
              <a:buFont typeface="Arial" panose="020B0604020202020204" pitchFamily="34" charset="0"/>
              <a:buChar char="•"/>
            </a:pPr>
            <a:r>
              <a:rPr lang="en-US" sz="2400" dirty="0"/>
              <a:t>Naïve Bayes theorem</a:t>
            </a:r>
          </a:p>
          <a:p>
            <a:endParaRPr lang="en-US" sz="2400" dirty="0"/>
          </a:p>
        </p:txBody>
      </p:sp>
      <p:sp>
        <p:nvSpPr>
          <p:cNvPr id="5" name="TextBox 4">
            <a:extLst>
              <a:ext uri="{FF2B5EF4-FFF2-40B4-BE49-F238E27FC236}">
                <a16:creationId xmlns:a16="http://schemas.microsoft.com/office/drawing/2014/main" id="{E593CEF6-DBAF-E3A7-DD3A-4BB17E3458A5}"/>
              </a:ext>
            </a:extLst>
          </p:cNvPr>
          <p:cNvSpPr txBox="1"/>
          <p:nvPr/>
        </p:nvSpPr>
        <p:spPr>
          <a:xfrm>
            <a:off x="2266462" y="2102725"/>
            <a:ext cx="6577967" cy="523220"/>
          </a:xfrm>
          <a:prstGeom prst="rect">
            <a:avLst/>
          </a:prstGeom>
          <a:noFill/>
        </p:spPr>
        <p:txBody>
          <a:bodyPr wrap="square" rtlCol="0">
            <a:spAutoFit/>
          </a:bodyPr>
          <a:lstStyle/>
          <a:p>
            <a:r>
              <a:rPr lang="en-US" sz="2800" dirty="0"/>
              <a:t>Applied Statistics and Queuing Theory</a:t>
            </a:r>
          </a:p>
        </p:txBody>
      </p:sp>
    </p:spTree>
    <p:extLst>
      <p:ext uri="{BB962C8B-B14F-4D97-AF65-F5344CB8AC3E}">
        <p14:creationId xmlns:p14="http://schemas.microsoft.com/office/powerpoint/2010/main" val="3806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7" name="TextBox 6">
            <a:extLst>
              <a:ext uri="{FF2B5EF4-FFF2-40B4-BE49-F238E27FC236}">
                <a16:creationId xmlns:a16="http://schemas.microsoft.com/office/drawing/2014/main" id="{29BB258A-EF52-6277-7D58-85CCAAE133B0}"/>
              </a:ext>
            </a:extLst>
          </p:cNvPr>
          <p:cNvSpPr txBox="1"/>
          <p:nvPr/>
        </p:nvSpPr>
        <p:spPr>
          <a:xfrm>
            <a:off x="769545" y="977059"/>
            <a:ext cx="9261695"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Problem 4: </a:t>
            </a:r>
            <a:r>
              <a:rPr kumimoji="0" lang="en-US" altLang="en-US" b="0" i="0" u="none" strike="noStrike" cap="none" normalizeH="0" baseline="0" dirty="0">
                <a:ln>
                  <a:noFill/>
                </a:ln>
                <a:solidFill>
                  <a:schemeClr val="tx1"/>
                </a:solidFill>
                <a:effectLst/>
                <a:latin typeface="Arial" panose="020B0604020202020204" pitchFamily="34" charset="0"/>
              </a:rPr>
              <a:t>Using the concept from the theorem of total probability, find the probability of finding a raw mango from two baskets, if the probability of picking a raw mango from one basket is 1/8 and the probability of finding a raw mango from the second basket is 1/10.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probability of picking a raw mango from the first basket is P(B</a:t>
            </a:r>
            <a:r>
              <a:rPr kumimoji="0" lang="en-US" altLang="en-US" b="0" i="0" u="none" strike="noStrike" cap="none" normalizeH="0" baseline="-30000" dirty="0">
                <a:ln>
                  <a:noFill/>
                </a:ln>
                <a:solidFill>
                  <a:schemeClr val="tx1"/>
                </a:solidFill>
                <a:effectLst/>
                <a:latin typeface="Arial" panose="020B0604020202020204" pitchFamily="34" charset="0"/>
              </a:rPr>
              <a:t>1</a:t>
            </a:r>
            <a:r>
              <a:rPr kumimoji="0" lang="en-US" altLang="en-US" b="0" i="0" u="none" strike="noStrike" cap="none" normalizeH="0" baseline="0" dirty="0">
                <a:ln>
                  <a:noFill/>
                </a:ln>
                <a:solidFill>
                  <a:schemeClr val="tx1"/>
                </a:solidFill>
                <a:effectLst/>
                <a:latin typeface="Arial" panose="020B0604020202020204" pitchFamily="34" charset="0"/>
              </a:rPr>
              <a:t>) =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probability of picking a raw mango from the second basket is P(B</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baseline="0" dirty="0">
                <a:ln>
                  <a:noFill/>
                </a:ln>
                <a:solidFill>
                  <a:schemeClr val="tx1"/>
                </a:solidFill>
                <a:effectLst/>
                <a:latin typeface="Arial" panose="020B0604020202020204" pitchFamily="34" charset="0"/>
              </a:rPr>
              <a:t>) = 1/10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probability of taking the first basket is P(I) =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probability of taking the second basket is P(II) =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Let us now use the concept from the theorem of total probability to find the probability of picking a raw mango from the two baskets.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P(Raw Mango) = P(I).P(B</a:t>
            </a:r>
            <a:r>
              <a:rPr kumimoji="0" lang="en-US" altLang="en-US" b="0" i="0" u="none" strike="noStrike" cap="none" normalizeH="0" baseline="-30000" dirty="0">
                <a:ln>
                  <a:noFill/>
                </a:ln>
                <a:solidFill>
                  <a:schemeClr val="tx1"/>
                </a:solidFill>
                <a:effectLst/>
                <a:latin typeface="Arial" panose="020B0604020202020204" pitchFamily="34" charset="0"/>
              </a:rPr>
              <a:t>1</a:t>
            </a:r>
            <a:r>
              <a:rPr kumimoji="0" lang="en-US" altLang="en-US" b="0" i="0" u="none" strike="noStrike" cap="none" normalizeH="0" baseline="0" dirty="0">
                <a:ln>
                  <a:noFill/>
                </a:ln>
                <a:solidFill>
                  <a:schemeClr val="tx1"/>
                </a:solidFill>
                <a:effectLst/>
                <a:latin typeface="Arial" panose="020B0604020202020204" pitchFamily="34" charset="0"/>
              </a:rPr>
              <a:t>) + P(II).P(B</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1/2.1/8 + 1/2.1/10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1/16 + 1/20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(5 × 1)/(5 × 16) + (4 × 1)/(4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5/80 + 4/80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(5 + 4)/80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 9/80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Therefore, the probability of finding the raw mango is 9/80.</a:t>
            </a:r>
          </a:p>
        </p:txBody>
      </p:sp>
    </p:spTree>
    <p:extLst>
      <p:ext uri="{BB962C8B-B14F-4D97-AF65-F5344CB8AC3E}">
        <p14:creationId xmlns:p14="http://schemas.microsoft.com/office/powerpoint/2010/main" val="367106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6" y="175207"/>
            <a:ext cx="5036899" cy="801853"/>
          </a:xfrm>
        </p:spPr>
        <p:txBody>
          <a:bodyPr>
            <a:normAutofit fontScale="90000"/>
          </a:bodyPr>
          <a:lstStyle/>
          <a:p>
            <a:r>
              <a:rPr lang="en-US" sz="4000" dirty="0"/>
              <a:t>Naïve Bayes Theorem</a:t>
            </a:r>
          </a:p>
        </p:txBody>
      </p:sp>
      <p:sp>
        <p:nvSpPr>
          <p:cNvPr id="4" name="Rectangle 2">
            <a:extLst>
              <a:ext uri="{FF2B5EF4-FFF2-40B4-BE49-F238E27FC236}">
                <a16:creationId xmlns:a16="http://schemas.microsoft.com/office/drawing/2014/main" id="{6E83FB6F-ED3B-81EF-7377-A4BEF59348E4}"/>
              </a:ext>
            </a:extLst>
          </p:cNvPr>
          <p:cNvSpPr>
            <a:spLocks noChangeArrowheads="1"/>
          </p:cNvSpPr>
          <p:nvPr/>
        </p:nvSpPr>
        <p:spPr bwMode="auto">
          <a:xfrm>
            <a:off x="430900" y="1146262"/>
            <a:ext cx="1093273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5.</a:t>
            </a:r>
            <a:r>
              <a:rPr kumimoji="0" lang="en-US" altLang="en-US" sz="1800" b="0" i="0" u="none" strike="noStrike" cap="none" normalizeH="0" baseline="0" dirty="0">
                <a:ln>
                  <a:noFill/>
                </a:ln>
                <a:solidFill>
                  <a:schemeClr val="tx1"/>
                </a:solidFill>
                <a:effectLst/>
                <a:latin typeface="Arial" panose="020B0604020202020204" pitchFamily="34" charset="0"/>
              </a:rPr>
              <a:t>Al Mahmud called </a:t>
            </a:r>
            <a:r>
              <a:rPr lang="en-US" altLang="en-US" dirty="0" err="1">
                <a:latin typeface="Arial" panose="020B0604020202020204" pitchFamily="34" charset="0"/>
              </a:rPr>
              <a:t>Nibir</a:t>
            </a:r>
            <a:r>
              <a:rPr kumimoji="0" lang="en-US" altLang="en-US" sz="1800" b="0" i="0" u="none" strike="noStrike" cap="none" normalizeH="0" baseline="0" dirty="0">
                <a:ln>
                  <a:noFill/>
                </a:ln>
                <a:solidFill>
                  <a:schemeClr val="tx1"/>
                </a:solidFill>
                <a:effectLst/>
                <a:latin typeface="Arial" panose="020B0604020202020204" pitchFamily="34" charset="0"/>
              </a:rPr>
              <a:t> to play football, Talha wants to calculate the probability that </a:t>
            </a:r>
            <a:r>
              <a:rPr lang="en-US" altLang="en-US" dirty="0" err="1">
                <a:latin typeface="Arial" panose="020B0604020202020204" pitchFamily="34" charset="0"/>
              </a:rPr>
              <a:t>N</a:t>
            </a:r>
            <a:r>
              <a:rPr kumimoji="0" lang="en-US" altLang="en-US" sz="1800" b="0" i="0" u="none" strike="noStrike" cap="none" normalizeH="0" baseline="0" dirty="0" err="1">
                <a:ln>
                  <a:noFill/>
                </a:ln>
                <a:solidFill>
                  <a:schemeClr val="tx1"/>
                </a:solidFill>
                <a:effectLst/>
                <a:latin typeface="Arial" panose="020B0604020202020204" pitchFamily="34" charset="0"/>
              </a:rPr>
              <a:t>ibir</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ays yes/no. His mood is normal, no pressure on next day but weather is rainy.</a:t>
            </a:r>
            <a:r>
              <a:rPr lang="en-US" altLang="en-US" dirty="0">
                <a:latin typeface="Arial" panose="020B0604020202020204" pitchFamily="34" charset="0"/>
              </a:rPr>
              <a:t>(Data set is in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the next page)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Mood</a:t>
            </a:r>
            <a:r>
              <a:rPr kumimoji="0" lang="en-US" altLang="en-US" sz="1800" b="0" i="0" u="none" strike="noStrike" cap="none" normalizeH="0" baseline="0" dirty="0">
                <a:ln>
                  <a:noFill/>
                </a:ln>
                <a:solidFill>
                  <a:schemeClr val="tx1"/>
                </a:solidFill>
                <a:effectLst/>
                <a:latin typeface="Arial" panose="020B0604020202020204" pitchFamily="34" charset="0"/>
              </a:rPr>
              <a:t> (Sad, Normal, Happy)</a:t>
            </a: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Weather</a:t>
            </a:r>
            <a:r>
              <a:rPr lang="en-US" altLang="en-US" dirty="0">
                <a:latin typeface="Arial" panose="020B0604020202020204" pitchFamily="34" charset="0"/>
              </a:rPr>
              <a:t> (Sunny, Cloudy, Windy, Rainy, Stormy)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NextDay</a:t>
            </a:r>
            <a:r>
              <a:rPr kumimoji="0" lang="en-US" altLang="en-US" sz="1800" b="0" i="0" u="none" strike="noStrike" cap="none" normalizeH="0" baseline="0" dirty="0">
                <a:ln>
                  <a:noFill/>
                </a:ln>
                <a:solidFill>
                  <a:schemeClr val="tx1"/>
                </a:solidFill>
                <a:effectLst/>
                <a:latin typeface="Arial" panose="020B0604020202020204" pitchFamily="34" charset="0"/>
              </a:rPr>
              <a:t> (Nothing, CT, Final)</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P(Yes| normal, rainy, nothing) = P(Yes, normal, rainy, nothing) P(Yes) / P(normal, rainy, nothing) </a:t>
            </a:r>
          </a:p>
          <a:p>
            <a:pPr defTabSz="914400" eaLnBrk="0" fontAlgn="base" hangingPunct="0">
              <a:spcBef>
                <a:spcPct val="0"/>
              </a:spcBef>
              <a:spcAft>
                <a:spcPct val="0"/>
              </a:spcAft>
            </a:pPr>
            <a:endParaRPr lang="en-US" altLang="en-US" dirty="0">
              <a:latin typeface="Arial" panose="020B0604020202020204" pitchFamily="34" charset="0"/>
            </a:endParaRPr>
          </a:p>
          <a:p>
            <a:pPr defTabSz="914400" eaLnBrk="0" fontAlgn="base" hangingPunct="0">
              <a:spcBef>
                <a:spcPct val="0"/>
              </a:spcBef>
              <a:spcAft>
                <a:spcPct val="0"/>
              </a:spcAft>
            </a:pPr>
            <a:r>
              <a:rPr lang="en-US" altLang="en-US" dirty="0">
                <a:latin typeface="Arial" panose="020B0604020202020204" pitchFamily="34" charset="0"/>
              </a:rPr>
              <a:t>P(No | normal, rainy, nothing) = P(No, normal, rainy, nothing) P(No) / P(normal, rainy, nothing)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defTabSz="914400" eaLnBrk="0" fontAlgn="base" hangingPunct="0">
              <a:spcBef>
                <a:spcPct val="0"/>
              </a:spcBef>
              <a:spcAft>
                <a:spcPct val="0"/>
              </a:spcAft>
            </a:pPr>
            <a:r>
              <a:rPr lang="en-US" altLang="en-US" dirty="0">
                <a:latin typeface="Arial" panose="020B0604020202020204" pitchFamily="34" charset="0"/>
              </a:rPr>
              <a:t>P(Maybe| normal, rainy, nothing) = P(Maybe, normal, rainy, nothing) P(Maybe) / P(normal, rainy, nothing)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4333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graphicFrame>
        <p:nvGraphicFramePr>
          <p:cNvPr id="3" name="Table 4">
            <a:extLst>
              <a:ext uri="{FF2B5EF4-FFF2-40B4-BE49-F238E27FC236}">
                <a16:creationId xmlns:a16="http://schemas.microsoft.com/office/drawing/2014/main" id="{293145EE-48A4-0542-9C4E-335F3C87B944}"/>
              </a:ext>
            </a:extLst>
          </p:cNvPr>
          <p:cNvGraphicFramePr>
            <a:graphicFrameLocks noGrp="1"/>
          </p:cNvGraphicFramePr>
          <p:nvPr>
            <p:extLst>
              <p:ext uri="{D42A27DB-BD31-4B8C-83A1-F6EECF244321}">
                <p14:modId xmlns:p14="http://schemas.microsoft.com/office/powerpoint/2010/main" val="1457252283"/>
              </p:ext>
            </p:extLst>
          </p:nvPr>
        </p:nvGraphicFramePr>
        <p:xfrm>
          <a:off x="531213" y="1196393"/>
          <a:ext cx="10176095" cy="5486400"/>
        </p:xfrm>
        <a:graphic>
          <a:graphicData uri="http://schemas.openxmlformats.org/drawingml/2006/table">
            <a:tbl>
              <a:tblPr firstRow="1" bandRow="1">
                <a:tableStyleId>{5C22544A-7EE6-4342-B048-85BDC9FD1C3A}</a:tableStyleId>
              </a:tblPr>
              <a:tblGrid>
                <a:gridCol w="2035219">
                  <a:extLst>
                    <a:ext uri="{9D8B030D-6E8A-4147-A177-3AD203B41FA5}">
                      <a16:colId xmlns:a16="http://schemas.microsoft.com/office/drawing/2014/main" val="349284542"/>
                    </a:ext>
                  </a:extLst>
                </a:gridCol>
                <a:gridCol w="2035219">
                  <a:extLst>
                    <a:ext uri="{9D8B030D-6E8A-4147-A177-3AD203B41FA5}">
                      <a16:colId xmlns:a16="http://schemas.microsoft.com/office/drawing/2014/main" val="287648240"/>
                    </a:ext>
                  </a:extLst>
                </a:gridCol>
                <a:gridCol w="2035219">
                  <a:extLst>
                    <a:ext uri="{9D8B030D-6E8A-4147-A177-3AD203B41FA5}">
                      <a16:colId xmlns:a16="http://schemas.microsoft.com/office/drawing/2014/main" val="1012004420"/>
                    </a:ext>
                  </a:extLst>
                </a:gridCol>
                <a:gridCol w="2035219">
                  <a:extLst>
                    <a:ext uri="{9D8B030D-6E8A-4147-A177-3AD203B41FA5}">
                      <a16:colId xmlns:a16="http://schemas.microsoft.com/office/drawing/2014/main" val="3782622278"/>
                    </a:ext>
                  </a:extLst>
                </a:gridCol>
                <a:gridCol w="2035219">
                  <a:extLst>
                    <a:ext uri="{9D8B030D-6E8A-4147-A177-3AD203B41FA5}">
                      <a16:colId xmlns:a16="http://schemas.microsoft.com/office/drawing/2014/main" val="1064140825"/>
                    </a:ext>
                  </a:extLst>
                </a:gridCol>
              </a:tblGrid>
              <a:tr h="294947">
                <a:tc>
                  <a:txBody>
                    <a:bodyPr/>
                    <a:lstStyle/>
                    <a:p>
                      <a:r>
                        <a:rPr lang="en-US" sz="1400" dirty="0"/>
                        <a:t>Day</a:t>
                      </a:r>
                    </a:p>
                  </a:txBody>
                  <a:tcPr/>
                </a:tc>
                <a:tc>
                  <a:txBody>
                    <a:bodyPr/>
                    <a:lstStyle/>
                    <a:p>
                      <a:r>
                        <a:rPr lang="en-US" sz="1400" dirty="0"/>
                        <a:t>Mood</a:t>
                      </a:r>
                    </a:p>
                  </a:txBody>
                  <a:tcPr/>
                </a:tc>
                <a:tc>
                  <a:txBody>
                    <a:bodyPr/>
                    <a:lstStyle/>
                    <a:p>
                      <a:r>
                        <a:rPr lang="en-US" sz="1400" dirty="0"/>
                        <a:t>Weather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t>nextDay</a:t>
                      </a:r>
                      <a:endParaRPr lang="en-US" sz="1400" dirty="0"/>
                    </a:p>
                  </a:txBody>
                  <a:tcPr/>
                </a:tc>
                <a:tc>
                  <a:txBody>
                    <a:bodyPr/>
                    <a:lstStyle/>
                    <a:p>
                      <a:r>
                        <a:rPr lang="en-US" sz="1400" dirty="0"/>
                        <a:t>Result</a:t>
                      </a:r>
                    </a:p>
                  </a:txBody>
                  <a:tcPr/>
                </a:tc>
                <a:extLst>
                  <a:ext uri="{0D108BD9-81ED-4DB2-BD59-A6C34878D82A}">
                    <a16:rowId xmlns:a16="http://schemas.microsoft.com/office/drawing/2014/main" val="2414163246"/>
                  </a:ext>
                </a:extLst>
              </a:tr>
              <a:tr h="294947">
                <a:tc>
                  <a:txBody>
                    <a:bodyPr/>
                    <a:lstStyle/>
                    <a:p>
                      <a:r>
                        <a:rPr lang="en-US" sz="1400" dirty="0"/>
                        <a:t>01</a:t>
                      </a:r>
                    </a:p>
                  </a:txBody>
                  <a:tcPr/>
                </a:tc>
                <a:tc>
                  <a:txBody>
                    <a:bodyPr/>
                    <a:lstStyle/>
                    <a:p>
                      <a:r>
                        <a:rPr lang="en-US" sz="1400" dirty="0"/>
                        <a:t>Sad</a:t>
                      </a:r>
                    </a:p>
                  </a:txBody>
                  <a:tcPr/>
                </a:tc>
                <a:tc>
                  <a:txBody>
                    <a:bodyPr/>
                    <a:lstStyle/>
                    <a:p>
                      <a:r>
                        <a:rPr lang="en-US" sz="1400" dirty="0"/>
                        <a:t>Sunny</a:t>
                      </a:r>
                    </a:p>
                  </a:txBody>
                  <a:tcPr/>
                </a:tc>
                <a:tc>
                  <a:txBody>
                    <a:bodyPr/>
                    <a:lstStyle/>
                    <a:p>
                      <a:r>
                        <a:rPr lang="en-US" sz="1400" dirty="0"/>
                        <a:t>Nothing</a:t>
                      </a:r>
                    </a:p>
                  </a:txBody>
                  <a:tcPr/>
                </a:tc>
                <a:tc>
                  <a:txBody>
                    <a:bodyPr/>
                    <a:lstStyle/>
                    <a:p>
                      <a:r>
                        <a:rPr lang="en-US" sz="1400" dirty="0"/>
                        <a:t>Yes</a:t>
                      </a:r>
                    </a:p>
                  </a:txBody>
                  <a:tcPr/>
                </a:tc>
                <a:extLst>
                  <a:ext uri="{0D108BD9-81ED-4DB2-BD59-A6C34878D82A}">
                    <a16:rowId xmlns:a16="http://schemas.microsoft.com/office/drawing/2014/main" val="3124457414"/>
                  </a:ext>
                </a:extLst>
              </a:tr>
              <a:tr h="294947">
                <a:tc>
                  <a:txBody>
                    <a:bodyPr/>
                    <a:lstStyle/>
                    <a:p>
                      <a:r>
                        <a:rPr lang="en-US" sz="1400" dirty="0"/>
                        <a:t>02</a:t>
                      </a:r>
                    </a:p>
                  </a:txBody>
                  <a:tcPr/>
                </a:tc>
                <a:tc>
                  <a:txBody>
                    <a:bodyPr/>
                    <a:lstStyle/>
                    <a:p>
                      <a:r>
                        <a:rPr lang="en-US" sz="1400" dirty="0"/>
                        <a:t>Sad</a:t>
                      </a:r>
                    </a:p>
                  </a:txBody>
                  <a:tcPr/>
                </a:tc>
                <a:tc>
                  <a:txBody>
                    <a:bodyPr/>
                    <a:lstStyle/>
                    <a:p>
                      <a:r>
                        <a:rPr lang="en-US" sz="1400" dirty="0"/>
                        <a:t>Cloudy</a:t>
                      </a:r>
                    </a:p>
                  </a:txBody>
                  <a:tcPr/>
                </a:tc>
                <a:tc>
                  <a:txBody>
                    <a:bodyPr/>
                    <a:lstStyle/>
                    <a:p>
                      <a:r>
                        <a:rPr lang="en-US" sz="1400" dirty="0"/>
                        <a:t>CT</a:t>
                      </a:r>
                    </a:p>
                  </a:txBody>
                  <a:tcPr/>
                </a:tc>
                <a:tc>
                  <a:txBody>
                    <a:bodyPr/>
                    <a:lstStyle/>
                    <a:p>
                      <a:r>
                        <a:rPr lang="en-US" sz="1400" dirty="0"/>
                        <a:t>No</a:t>
                      </a:r>
                    </a:p>
                  </a:txBody>
                  <a:tcPr/>
                </a:tc>
                <a:extLst>
                  <a:ext uri="{0D108BD9-81ED-4DB2-BD59-A6C34878D82A}">
                    <a16:rowId xmlns:a16="http://schemas.microsoft.com/office/drawing/2014/main" val="2947303503"/>
                  </a:ext>
                </a:extLst>
              </a:tr>
              <a:tr h="294947">
                <a:tc>
                  <a:txBody>
                    <a:bodyPr/>
                    <a:lstStyle/>
                    <a:p>
                      <a:r>
                        <a:rPr lang="en-US" sz="1400" dirty="0"/>
                        <a:t>03</a:t>
                      </a:r>
                    </a:p>
                  </a:txBody>
                  <a:tcPr/>
                </a:tc>
                <a:tc>
                  <a:txBody>
                    <a:bodyPr/>
                    <a:lstStyle/>
                    <a:p>
                      <a:r>
                        <a:rPr lang="en-US" sz="1400" dirty="0"/>
                        <a:t>Sad</a:t>
                      </a:r>
                    </a:p>
                  </a:txBody>
                  <a:tcPr/>
                </a:tc>
                <a:tc>
                  <a:txBody>
                    <a:bodyPr/>
                    <a:lstStyle/>
                    <a:p>
                      <a:r>
                        <a:rPr lang="en-US" sz="1400" dirty="0"/>
                        <a:t>Windy</a:t>
                      </a:r>
                    </a:p>
                  </a:txBody>
                  <a:tcPr/>
                </a:tc>
                <a:tc>
                  <a:txBody>
                    <a:bodyPr/>
                    <a:lstStyle/>
                    <a:p>
                      <a:r>
                        <a:rPr lang="en-US" sz="1400" dirty="0"/>
                        <a:t>Final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2684711383"/>
                  </a:ext>
                </a:extLst>
              </a:tr>
              <a:tr h="294947">
                <a:tc>
                  <a:txBody>
                    <a:bodyPr/>
                    <a:lstStyle/>
                    <a:p>
                      <a:r>
                        <a:rPr lang="en-US" sz="1400" dirty="0"/>
                        <a:t>04</a:t>
                      </a:r>
                    </a:p>
                  </a:txBody>
                  <a:tcPr/>
                </a:tc>
                <a:tc>
                  <a:txBody>
                    <a:bodyPr/>
                    <a:lstStyle/>
                    <a:p>
                      <a:r>
                        <a:rPr lang="en-US" sz="1400" dirty="0"/>
                        <a:t>Sad</a:t>
                      </a:r>
                    </a:p>
                  </a:txBody>
                  <a:tcPr/>
                </a:tc>
                <a:tc>
                  <a:txBody>
                    <a:bodyPr/>
                    <a:lstStyle/>
                    <a:p>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Nothing</a:t>
                      </a:r>
                    </a:p>
                  </a:txBody>
                  <a:tcPr/>
                </a:tc>
                <a:tc>
                  <a:txBody>
                    <a:bodyPr/>
                    <a:lstStyle/>
                    <a:p>
                      <a:r>
                        <a:rPr lang="en-US" sz="1400" dirty="0"/>
                        <a:t>Maybe</a:t>
                      </a:r>
                    </a:p>
                  </a:txBody>
                  <a:tcPr/>
                </a:tc>
                <a:extLst>
                  <a:ext uri="{0D108BD9-81ED-4DB2-BD59-A6C34878D82A}">
                    <a16:rowId xmlns:a16="http://schemas.microsoft.com/office/drawing/2014/main" val="2310512131"/>
                  </a:ext>
                </a:extLst>
              </a:tr>
              <a:tr h="294947">
                <a:tc>
                  <a:txBody>
                    <a:bodyPr/>
                    <a:lstStyle/>
                    <a:p>
                      <a:r>
                        <a:rPr lang="en-US" sz="1400" dirty="0"/>
                        <a:t>05</a:t>
                      </a:r>
                    </a:p>
                  </a:txBody>
                  <a:tcPr/>
                </a:tc>
                <a:tc>
                  <a:txBody>
                    <a:bodyPr/>
                    <a:lstStyle/>
                    <a:p>
                      <a:r>
                        <a:rPr lang="en-US" sz="1400" dirty="0"/>
                        <a:t>Sad</a:t>
                      </a:r>
                    </a:p>
                  </a:txBody>
                  <a:tcPr/>
                </a:tc>
                <a:tc>
                  <a:txBody>
                    <a:bodyPr/>
                    <a:lstStyle/>
                    <a:p>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Nothing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2380309993"/>
                  </a:ext>
                </a:extLst>
              </a:tr>
              <a:tr h="294947">
                <a:tc>
                  <a:txBody>
                    <a:bodyPr/>
                    <a:lstStyle/>
                    <a:p>
                      <a:r>
                        <a:rPr lang="en-US" sz="1400" dirty="0"/>
                        <a:t>06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1165196059"/>
                  </a:ext>
                </a:extLst>
              </a:tr>
              <a:tr h="294947">
                <a:tc>
                  <a:txBody>
                    <a:bodyPr/>
                    <a:lstStyle/>
                    <a:p>
                      <a:r>
                        <a:rPr lang="en-US" sz="1400" dirty="0"/>
                        <a:t>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Windy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3052332365"/>
                  </a:ext>
                </a:extLst>
              </a:tr>
              <a:tr h="294947">
                <a:tc>
                  <a:txBody>
                    <a:bodyPr/>
                    <a:lstStyle/>
                    <a:p>
                      <a:r>
                        <a:rPr lang="en-US" sz="1400" dirty="0"/>
                        <a:t>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1787273589"/>
                  </a:ext>
                </a:extLst>
              </a:tr>
              <a:tr h="294947">
                <a:tc>
                  <a:txBody>
                    <a:bodyPr/>
                    <a:lstStyle/>
                    <a:p>
                      <a:r>
                        <a:rPr lang="en-US" sz="1400" dirty="0"/>
                        <a:t>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3001821263"/>
                  </a:ext>
                </a:extLst>
              </a:tr>
              <a:tr h="294947">
                <a:tc>
                  <a:txBody>
                    <a:bodyPr/>
                    <a:lstStyle/>
                    <a:p>
                      <a:r>
                        <a:rPr lang="en-US" sz="1400"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Nothing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223053312"/>
                  </a:ext>
                </a:extLst>
              </a:tr>
              <a:tr h="294947">
                <a:tc>
                  <a:txBody>
                    <a:bodyPr/>
                    <a:lstStyle/>
                    <a:p>
                      <a:r>
                        <a:rPr lang="en-US" sz="1400" dirty="0"/>
                        <a:t>11</a:t>
                      </a:r>
                    </a:p>
                  </a:txBody>
                  <a:tcPr/>
                </a:tc>
                <a:tc>
                  <a:txBody>
                    <a:bodyPr/>
                    <a:lstStyle/>
                    <a:p>
                      <a:r>
                        <a:rPr lang="en-US" sz="1400" dirty="0"/>
                        <a:t>Happy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Nothing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Maybe</a:t>
                      </a:r>
                    </a:p>
                  </a:txBody>
                  <a:tcPr/>
                </a:tc>
                <a:extLst>
                  <a:ext uri="{0D108BD9-81ED-4DB2-BD59-A6C34878D82A}">
                    <a16:rowId xmlns:a16="http://schemas.microsoft.com/office/drawing/2014/main" val="569880333"/>
                  </a:ext>
                </a:extLst>
              </a:tr>
              <a:tr h="294947">
                <a:tc>
                  <a:txBody>
                    <a:bodyPr/>
                    <a:lstStyle/>
                    <a:p>
                      <a:r>
                        <a:rPr lang="en-US" sz="1400" dirty="0"/>
                        <a:t>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Happy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Maybe</a:t>
                      </a:r>
                    </a:p>
                  </a:txBody>
                  <a:tcPr/>
                </a:tc>
                <a:extLst>
                  <a:ext uri="{0D108BD9-81ED-4DB2-BD59-A6C34878D82A}">
                    <a16:rowId xmlns:a16="http://schemas.microsoft.com/office/drawing/2014/main" val="914141882"/>
                  </a:ext>
                </a:extLst>
              </a:tr>
              <a:tr h="294947">
                <a:tc>
                  <a:txBody>
                    <a:bodyPr/>
                    <a:lstStyle/>
                    <a:p>
                      <a:r>
                        <a:rPr lang="en-US" sz="1400" dirty="0"/>
                        <a:t>13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Happy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Windy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Maybe</a:t>
                      </a:r>
                    </a:p>
                  </a:txBody>
                  <a:tcPr/>
                </a:tc>
                <a:extLst>
                  <a:ext uri="{0D108BD9-81ED-4DB2-BD59-A6C34878D82A}">
                    <a16:rowId xmlns:a16="http://schemas.microsoft.com/office/drawing/2014/main" val="1699366992"/>
                  </a:ext>
                </a:extLst>
              </a:tr>
              <a:tr h="294947">
                <a:tc>
                  <a:txBody>
                    <a:bodyPr/>
                    <a:lstStyle/>
                    <a:p>
                      <a:r>
                        <a:rPr lang="en-US" sz="1400" dirty="0"/>
                        <a:t>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Happy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Nothing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2582234318"/>
                  </a:ext>
                </a:extLst>
              </a:tr>
              <a:tr h="294947">
                <a:tc>
                  <a:txBody>
                    <a:bodyPr/>
                    <a:lstStyle/>
                    <a:p>
                      <a:r>
                        <a:rPr lang="en-US" sz="1400" dirty="0"/>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Happy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2776850760"/>
                  </a:ext>
                </a:extLst>
              </a:tr>
              <a:tr h="294947">
                <a:tc>
                  <a:txBody>
                    <a:bodyPr/>
                    <a:lstStyle/>
                    <a:p>
                      <a:r>
                        <a:rPr lang="en-US" sz="1400" dirty="0"/>
                        <a:t>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Maybe</a:t>
                      </a:r>
                    </a:p>
                  </a:txBody>
                  <a:tcPr/>
                </a:tc>
                <a:extLst>
                  <a:ext uri="{0D108BD9-81ED-4DB2-BD59-A6C34878D82A}">
                    <a16:rowId xmlns:a16="http://schemas.microsoft.com/office/drawing/2014/main" val="125747413"/>
                  </a:ext>
                </a:extLst>
              </a:tr>
              <a:tr h="294947">
                <a:tc>
                  <a:txBody>
                    <a:bodyPr/>
                    <a:lstStyle/>
                    <a:p>
                      <a:r>
                        <a:rPr lang="en-US" sz="1400" dirty="0"/>
                        <a:t>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Sad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Final</a:t>
                      </a:r>
                    </a:p>
                  </a:txBody>
                  <a:tcPr/>
                </a:tc>
                <a:tc>
                  <a:txBody>
                    <a:bodyPr/>
                    <a:lstStyle/>
                    <a:p>
                      <a:r>
                        <a:rPr lang="en-US" sz="1400" dirty="0"/>
                        <a:t>No</a:t>
                      </a:r>
                    </a:p>
                  </a:txBody>
                  <a:tcPr/>
                </a:tc>
                <a:extLst>
                  <a:ext uri="{0D108BD9-81ED-4DB2-BD59-A6C34878D82A}">
                    <a16:rowId xmlns:a16="http://schemas.microsoft.com/office/drawing/2014/main" val="3039998962"/>
                  </a:ext>
                </a:extLst>
              </a:tr>
            </a:tbl>
          </a:graphicData>
        </a:graphic>
      </p:graphicFrame>
    </p:spTree>
    <p:extLst>
      <p:ext uri="{BB962C8B-B14F-4D97-AF65-F5344CB8AC3E}">
        <p14:creationId xmlns:p14="http://schemas.microsoft.com/office/powerpoint/2010/main" val="373011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3" name="TextBox 2">
            <a:extLst>
              <a:ext uri="{FF2B5EF4-FFF2-40B4-BE49-F238E27FC236}">
                <a16:creationId xmlns:a16="http://schemas.microsoft.com/office/drawing/2014/main" id="{ECCD41E4-85F3-9E63-89EC-0F0609598EC8}"/>
              </a:ext>
            </a:extLst>
          </p:cNvPr>
          <p:cNvSpPr txBox="1"/>
          <p:nvPr/>
        </p:nvSpPr>
        <p:spPr>
          <a:xfrm>
            <a:off x="1195754" y="1297353"/>
            <a:ext cx="4103077" cy="2585323"/>
          </a:xfrm>
          <a:prstGeom prst="rect">
            <a:avLst/>
          </a:prstGeom>
          <a:noFill/>
        </p:spPr>
        <p:txBody>
          <a:bodyPr wrap="square" rtlCol="0">
            <a:spAutoFit/>
          </a:bodyPr>
          <a:lstStyle/>
          <a:p>
            <a:r>
              <a:rPr lang="en-US" b="1" dirty="0"/>
              <a:t>Step 1: Prior Probability</a:t>
            </a:r>
          </a:p>
          <a:p>
            <a:r>
              <a:rPr lang="en-US" dirty="0"/>
              <a:t>P(result = yes) = 6/17</a:t>
            </a:r>
          </a:p>
          <a:p>
            <a:r>
              <a:rPr lang="en-US" dirty="0"/>
              <a:t>P(result = no) = 6/17</a:t>
            </a:r>
          </a:p>
          <a:p>
            <a:r>
              <a:rPr lang="en-US" dirty="0"/>
              <a:t>P(result = maybe) = 5/17</a:t>
            </a:r>
          </a:p>
          <a:p>
            <a:r>
              <a:rPr lang="en-US" dirty="0"/>
              <a:t>P(mood = normal) = 6/17</a:t>
            </a:r>
          </a:p>
          <a:p>
            <a:r>
              <a:rPr lang="en-US" dirty="0"/>
              <a:t>P(weather = rainy) = 3/17</a:t>
            </a:r>
          </a:p>
          <a:p>
            <a:r>
              <a:rPr lang="en-US" dirty="0"/>
              <a:t>P(</a:t>
            </a:r>
            <a:r>
              <a:rPr lang="en-US" dirty="0" err="1"/>
              <a:t>nextDay</a:t>
            </a:r>
            <a:r>
              <a:rPr lang="en-US" dirty="0"/>
              <a:t> = nothing) = 6/17</a:t>
            </a:r>
          </a:p>
          <a:p>
            <a:endParaRPr lang="en-US" dirty="0"/>
          </a:p>
          <a:p>
            <a:endParaRPr lang="en-US" dirty="0"/>
          </a:p>
        </p:txBody>
      </p:sp>
      <p:sp>
        <p:nvSpPr>
          <p:cNvPr id="5" name="TextBox 4">
            <a:extLst>
              <a:ext uri="{FF2B5EF4-FFF2-40B4-BE49-F238E27FC236}">
                <a16:creationId xmlns:a16="http://schemas.microsoft.com/office/drawing/2014/main" id="{BB2B2A07-7F01-D0B7-6D70-A5BE6CF55C57}"/>
              </a:ext>
            </a:extLst>
          </p:cNvPr>
          <p:cNvSpPr txBox="1"/>
          <p:nvPr/>
        </p:nvSpPr>
        <p:spPr>
          <a:xfrm>
            <a:off x="1195754" y="3505199"/>
            <a:ext cx="4103077" cy="646331"/>
          </a:xfrm>
          <a:prstGeom prst="rect">
            <a:avLst/>
          </a:prstGeom>
          <a:noFill/>
        </p:spPr>
        <p:txBody>
          <a:bodyPr wrap="square" rtlCol="0">
            <a:spAutoFit/>
          </a:bodyPr>
          <a:lstStyle/>
          <a:p>
            <a:r>
              <a:rPr lang="en-US" b="1" dirty="0"/>
              <a:t>Step 2: Conditional Probability</a:t>
            </a:r>
            <a:endParaRPr lang="en-US" dirty="0"/>
          </a:p>
          <a:p>
            <a:endParaRPr lang="en-US" dirty="0"/>
          </a:p>
        </p:txBody>
      </p:sp>
      <p:graphicFrame>
        <p:nvGraphicFramePr>
          <p:cNvPr id="6" name="Table 6">
            <a:extLst>
              <a:ext uri="{FF2B5EF4-FFF2-40B4-BE49-F238E27FC236}">
                <a16:creationId xmlns:a16="http://schemas.microsoft.com/office/drawing/2014/main" id="{0FC77941-734E-5373-DB7E-BB48A285B05B}"/>
              </a:ext>
            </a:extLst>
          </p:cNvPr>
          <p:cNvGraphicFramePr>
            <a:graphicFrameLocks noGrp="1"/>
          </p:cNvGraphicFramePr>
          <p:nvPr>
            <p:extLst>
              <p:ext uri="{D42A27DB-BD31-4B8C-83A1-F6EECF244321}">
                <p14:modId xmlns:p14="http://schemas.microsoft.com/office/powerpoint/2010/main" val="62316774"/>
              </p:ext>
            </p:extLst>
          </p:nvPr>
        </p:nvGraphicFramePr>
        <p:xfrm>
          <a:off x="937846" y="4202969"/>
          <a:ext cx="8323384" cy="1483360"/>
        </p:xfrm>
        <a:graphic>
          <a:graphicData uri="http://schemas.openxmlformats.org/drawingml/2006/table">
            <a:tbl>
              <a:tblPr firstRow="1" bandRow="1">
                <a:tableStyleId>{5C22544A-7EE6-4342-B048-85BDC9FD1C3A}</a:tableStyleId>
              </a:tblPr>
              <a:tblGrid>
                <a:gridCol w="2080846">
                  <a:extLst>
                    <a:ext uri="{9D8B030D-6E8A-4147-A177-3AD203B41FA5}">
                      <a16:colId xmlns:a16="http://schemas.microsoft.com/office/drawing/2014/main" val="1460379965"/>
                    </a:ext>
                  </a:extLst>
                </a:gridCol>
                <a:gridCol w="2080846">
                  <a:extLst>
                    <a:ext uri="{9D8B030D-6E8A-4147-A177-3AD203B41FA5}">
                      <a16:colId xmlns:a16="http://schemas.microsoft.com/office/drawing/2014/main" val="854369576"/>
                    </a:ext>
                  </a:extLst>
                </a:gridCol>
                <a:gridCol w="2080846">
                  <a:extLst>
                    <a:ext uri="{9D8B030D-6E8A-4147-A177-3AD203B41FA5}">
                      <a16:colId xmlns:a16="http://schemas.microsoft.com/office/drawing/2014/main" val="71042308"/>
                    </a:ext>
                  </a:extLst>
                </a:gridCol>
                <a:gridCol w="2080846">
                  <a:extLst>
                    <a:ext uri="{9D8B030D-6E8A-4147-A177-3AD203B41FA5}">
                      <a16:colId xmlns:a16="http://schemas.microsoft.com/office/drawing/2014/main" val="4188191884"/>
                    </a:ext>
                  </a:extLst>
                </a:gridCol>
              </a:tblGrid>
              <a:tr h="370840">
                <a:tc>
                  <a:txBody>
                    <a:bodyPr/>
                    <a:lstStyle/>
                    <a:p>
                      <a:endParaRPr lang="en-US"/>
                    </a:p>
                  </a:txBody>
                  <a:tcPr/>
                </a:tc>
                <a:tc>
                  <a:txBody>
                    <a:bodyPr/>
                    <a:lstStyle/>
                    <a:p>
                      <a:r>
                        <a:rPr lang="en-US" dirty="0"/>
                        <a:t>Yes</a:t>
                      </a:r>
                    </a:p>
                  </a:txBody>
                  <a:tcPr/>
                </a:tc>
                <a:tc>
                  <a:txBody>
                    <a:bodyPr/>
                    <a:lstStyle/>
                    <a:p>
                      <a:r>
                        <a:rPr lang="en-US" dirty="0"/>
                        <a:t>No</a:t>
                      </a:r>
                    </a:p>
                  </a:txBody>
                  <a:tcPr/>
                </a:tc>
                <a:tc>
                  <a:txBody>
                    <a:bodyPr/>
                    <a:lstStyle/>
                    <a:p>
                      <a:r>
                        <a:rPr lang="en-US" dirty="0"/>
                        <a:t>Maybe</a:t>
                      </a:r>
                    </a:p>
                  </a:txBody>
                  <a:tcPr/>
                </a:tc>
                <a:extLst>
                  <a:ext uri="{0D108BD9-81ED-4DB2-BD59-A6C34878D82A}">
                    <a16:rowId xmlns:a16="http://schemas.microsoft.com/office/drawing/2014/main" val="3383529615"/>
                  </a:ext>
                </a:extLst>
              </a:tr>
              <a:tr h="370840">
                <a:tc>
                  <a:txBody>
                    <a:bodyPr/>
                    <a:lstStyle/>
                    <a:p>
                      <a:r>
                        <a:rPr lang="en-US" dirty="0"/>
                        <a:t>mood = normal</a:t>
                      </a:r>
                    </a:p>
                  </a:txBody>
                  <a:tcPr/>
                </a:tc>
                <a:tc>
                  <a:txBody>
                    <a:bodyPr/>
                    <a:lstStyle/>
                    <a:p>
                      <a:r>
                        <a:rPr lang="en-US" dirty="0"/>
                        <a:t>3/6 = 1/2</a:t>
                      </a:r>
                    </a:p>
                  </a:txBody>
                  <a:tcPr/>
                </a:tc>
                <a:tc>
                  <a:txBody>
                    <a:bodyPr/>
                    <a:lstStyle/>
                    <a:p>
                      <a:r>
                        <a:rPr lang="en-US" dirty="0"/>
                        <a:t>2/6 = 1/3</a:t>
                      </a:r>
                    </a:p>
                  </a:txBody>
                  <a:tcPr/>
                </a:tc>
                <a:tc>
                  <a:txBody>
                    <a:bodyPr/>
                    <a:lstStyle/>
                    <a:p>
                      <a:r>
                        <a:rPr lang="en-US" dirty="0"/>
                        <a:t>1/5</a:t>
                      </a:r>
                    </a:p>
                  </a:txBody>
                  <a:tcPr/>
                </a:tc>
                <a:extLst>
                  <a:ext uri="{0D108BD9-81ED-4DB2-BD59-A6C34878D82A}">
                    <a16:rowId xmlns:a16="http://schemas.microsoft.com/office/drawing/2014/main" val="2250609581"/>
                  </a:ext>
                </a:extLst>
              </a:tr>
              <a:tr h="370840">
                <a:tc>
                  <a:txBody>
                    <a:bodyPr/>
                    <a:lstStyle/>
                    <a:p>
                      <a:r>
                        <a:rPr lang="en-US" dirty="0"/>
                        <a:t>weather = rainy</a:t>
                      </a:r>
                    </a:p>
                  </a:txBody>
                  <a:tcPr/>
                </a:tc>
                <a:tc>
                  <a:txBody>
                    <a:bodyPr/>
                    <a:lstStyle/>
                    <a:p>
                      <a:r>
                        <a:rPr lang="en-US" dirty="0"/>
                        <a:t>1/6</a:t>
                      </a:r>
                    </a:p>
                  </a:txBody>
                  <a:tcPr/>
                </a:tc>
                <a:tc>
                  <a:txBody>
                    <a:bodyPr/>
                    <a:lstStyle/>
                    <a:p>
                      <a:r>
                        <a:rPr lang="en-US" dirty="0"/>
                        <a:t>1/6</a:t>
                      </a:r>
                    </a:p>
                  </a:txBody>
                  <a:tcPr/>
                </a:tc>
                <a:tc>
                  <a:txBody>
                    <a:bodyPr/>
                    <a:lstStyle/>
                    <a:p>
                      <a:r>
                        <a:rPr lang="en-US" dirty="0"/>
                        <a:t>1/5</a:t>
                      </a:r>
                    </a:p>
                  </a:txBody>
                  <a:tcPr/>
                </a:tc>
                <a:extLst>
                  <a:ext uri="{0D108BD9-81ED-4DB2-BD59-A6C34878D82A}">
                    <a16:rowId xmlns:a16="http://schemas.microsoft.com/office/drawing/2014/main" val="572685800"/>
                  </a:ext>
                </a:extLst>
              </a:tr>
              <a:tr h="370840">
                <a:tc>
                  <a:txBody>
                    <a:bodyPr/>
                    <a:lstStyle/>
                    <a:p>
                      <a:r>
                        <a:rPr lang="en-US" dirty="0" err="1"/>
                        <a:t>nextDay</a:t>
                      </a:r>
                      <a:r>
                        <a:rPr lang="en-US" dirty="0"/>
                        <a:t> = nothing</a:t>
                      </a:r>
                    </a:p>
                  </a:txBody>
                  <a:tcPr/>
                </a:tc>
                <a:tc>
                  <a:txBody>
                    <a:bodyPr/>
                    <a:lstStyle/>
                    <a:p>
                      <a:r>
                        <a:rPr lang="en-US" dirty="0"/>
                        <a:t>3/6 = 1/2</a:t>
                      </a:r>
                    </a:p>
                  </a:txBody>
                  <a:tcPr/>
                </a:tc>
                <a:tc>
                  <a:txBody>
                    <a:bodyPr/>
                    <a:lstStyle/>
                    <a:p>
                      <a:r>
                        <a:rPr lang="en-US" dirty="0"/>
                        <a:t>1/6</a:t>
                      </a:r>
                    </a:p>
                  </a:txBody>
                  <a:tcPr/>
                </a:tc>
                <a:tc>
                  <a:txBody>
                    <a:bodyPr/>
                    <a:lstStyle/>
                    <a:p>
                      <a:r>
                        <a:rPr lang="en-US" dirty="0"/>
                        <a:t>2/5</a:t>
                      </a:r>
                    </a:p>
                  </a:txBody>
                  <a:tcPr/>
                </a:tc>
                <a:extLst>
                  <a:ext uri="{0D108BD9-81ED-4DB2-BD59-A6C34878D82A}">
                    <a16:rowId xmlns:a16="http://schemas.microsoft.com/office/drawing/2014/main" val="709230831"/>
                  </a:ext>
                </a:extLst>
              </a:tr>
            </a:tbl>
          </a:graphicData>
        </a:graphic>
      </p:graphicFrame>
    </p:spTree>
    <p:extLst>
      <p:ext uri="{BB962C8B-B14F-4D97-AF65-F5344CB8AC3E}">
        <p14:creationId xmlns:p14="http://schemas.microsoft.com/office/powerpoint/2010/main" val="107900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FB9F45-B6D4-DD0E-A785-62B3122B758D}"/>
              </a:ext>
            </a:extLst>
          </p:cNvPr>
          <p:cNvSpPr txBox="1">
            <a:spLocks/>
          </p:cNvSpPr>
          <p:nvPr/>
        </p:nvSpPr>
        <p:spPr>
          <a:xfrm>
            <a:off x="2477477" y="175207"/>
            <a:ext cx="2821354" cy="801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t>Continue…</a:t>
            </a:r>
            <a:endParaRPr lang="en-US" sz="4000" dirty="0"/>
          </a:p>
        </p:txBody>
      </p:sp>
      <p:sp>
        <p:nvSpPr>
          <p:cNvPr id="10" name="TextBox 9">
            <a:extLst>
              <a:ext uri="{FF2B5EF4-FFF2-40B4-BE49-F238E27FC236}">
                <a16:creationId xmlns:a16="http://schemas.microsoft.com/office/drawing/2014/main" id="{0DF67D21-1105-948B-2F4A-3E2BFCC6A546}"/>
              </a:ext>
            </a:extLst>
          </p:cNvPr>
          <p:cNvSpPr txBox="1"/>
          <p:nvPr/>
        </p:nvSpPr>
        <p:spPr>
          <a:xfrm>
            <a:off x="898769" y="1500554"/>
            <a:ext cx="10113108"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P(Yes| normal, rainy, nothing) = P(Yes, normal, rainy, nothing) P(Yes) / P(normal, rainy, nothing)</a:t>
            </a:r>
          </a:p>
          <a:p>
            <a:pPr defTabSz="914400" eaLnBrk="0" fontAlgn="base" hangingPunct="0">
              <a:spcBef>
                <a:spcPct val="0"/>
              </a:spcBef>
              <a:spcAft>
                <a:spcPct val="0"/>
              </a:spcAft>
            </a:pPr>
            <a:r>
              <a:rPr lang="en-US" altLang="en-US" dirty="0">
                <a:latin typeface="Arial" panose="020B0604020202020204" pitchFamily="34" charset="0"/>
              </a:rPr>
              <a:t>	=P(normal | Yes) P(rainy | Yes) P(nothing | Yes) P(Yes) / P(normal, rainy, nothing)</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=(1/2 * 1/6 * 1/2 * 6/17)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=k/68= 0.014705882k</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P(No| normal, rainy, nothing) = P(No, normal, rainy, nothing) P(No) / P(normal, rainy, nothing)</a:t>
            </a:r>
          </a:p>
          <a:p>
            <a:pPr defTabSz="914400" eaLnBrk="0" fontAlgn="base" hangingPunct="0">
              <a:spcBef>
                <a:spcPct val="0"/>
              </a:spcBef>
              <a:spcAft>
                <a:spcPct val="0"/>
              </a:spcAft>
            </a:pPr>
            <a:r>
              <a:rPr lang="en-US" altLang="en-US" dirty="0">
                <a:latin typeface="Arial" panose="020B0604020202020204" pitchFamily="34" charset="0"/>
              </a:rPr>
              <a:t>	=P(normal | No) P(rainy | No) P(nothing | No) P(No) / P(normal, rainy, nothing)</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=(1/3 * 1/6 * 1/6 * 6/17)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=k/204= 0.000490196k</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P(Maybe| normal, rainy, nothing) = P(Maybe, normal, rainy, nothing) P(Maybe) / P(normal, rainy, nothing)</a:t>
            </a:r>
          </a:p>
          <a:p>
            <a:pPr defTabSz="914400" eaLnBrk="0" fontAlgn="base" hangingPunct="0">
              <a:spcBef>
                <a:spcPct val="0"/>
              </a:spcBef>
              <a:spcAft>
                <a:spcPct val="0"/>
              </a:spcAft>
            </a:pPr>
            <a:r>
              <a:rPr lang="en-US" altLang="en-US" dirty="0">
                <a:latin typeface="Arial" panose="020B0604020202020204" pitchFamily="34" charset="0"/>
              </a:rPr>
              <a:t>	=P(normal | Maybe) P(rainy | Maybe) P(nothing | Maybe) P(Maybe) / P(normal, rainy, nothing)</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=(1/5 * 1/5 * 2/5 * 5/17)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=k/204= 0.000470588k</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As P(Yes | normal, rainy, nothing) &gt; P(No| normal, rainy, nothing) &gt; P(Maybe| normal, rainy, nothing) , According to the results, probability of </a:t>
            </a:r>
            <a:r>
              <a:rPr lang="en-US" altLang="en-US" dirty="0" err="1">
                <a:latin typeface="Arial" panose="020B0604020202020204" pitchFamily="34" charset="0"/>
              </a:rPr>
              <a:t>Nibirs</a:t>
            </a:r>
            <a:r>
              <a:rPr lang="en-US" altLang="en-US" dirty="0">
                <a:latin typeface="Arial" panose="020B0604020202020204" pitchFamily="34" charset="0"/>
              </a:rPr>
              <a:t> saying yes is greater than saying no.</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1714500" lvl="4" indent="0" defTabSz="914400" eaLnBrk="0" fontAlgn="base" hangingPunct="0">
              <a:spcBef>
                <a:spcPct val="0"/>
              </a:spcBef>
              <a:spcAft>
                <a:spcPct val="0"/>
              </a:spcAft>
              <a:buClrTx/>
              <a:buSzTx/>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284688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6" y="175207"/>
            <a:ext cx="5036899" cy="801853"/>
          </a:xfrm>
        </p:spPr>
        <p:txBody>
          <a:bodyPr>
            <a:normAutofit fontScale="90000"/>
          </a:bodyPr>
          <a:lstStyle/>
          <a:p>
            <a:r>
              <a:rPr lang="en-US" sz="4000" dirty="0"/>
              <a:t>Naïve Bayes Theorem</a:t>
            </a:r>
          </a:p>
        </p:txBody>
      </p:sp>
      <p:sp>
        <p:nvSpPr>
          <p:cNvPr id="4" name="Rectangle 2">
            <a:extLst>
              <a:ext uri="{FF2B5EF4-FFF2-40B4-BE49-F238E27FC236}">
                <a16:creationId xmlns:a16="http://schemas.microsoft.com/office/drawing/2014/main" id="{6E83FB6F-ED3B-81EF-7377-A4BEF59348E4}"/>
              </a:ext>
            </a:extLst>
          </p:cNvPr>
          <p:cNvSpPr>
            <a:spLocks noChangeArrowheads="1"/>
          </p:cNvSpPr>
          <p:nvPr/>
        </p:nvSpPr>
        <p:spPr bwMode="auto">
          <a:xfrm>
            <a:off x="430900" y="869265"/>
            <a:ext cx="116767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Problem 6 . </a:t>
            </a:r>
            <a:r>
              <a:rPr lang="en-US" altLang="en-US" dirty="0" err="1">
                <a:latin typeface="Arial" panose="020B0604020202020204" pitchFamily="34" charset="0"/>
              </a:rPr>
              <a:t>Nakib</a:t>
            </a:r>
            <a:r>
              <a:rPr lang="en-US" altLang="en-US" dirty="0">
                <a:latin typeface="Arial" panose="020B0604020202020204" pitchFamily="34" charset="0"/>
              </a:rPr>
              <a:t> regularly goes to the gym, but he often feels very tired, and as a result , 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Occasionally misses some classes . The gym expert, </a:t>
            </a:r>
            <a:r>
              <a:rPr lang="en-US" altLang="en-US" dirty="0" err="1">
                <a:latin typeface="Arial" panose="020B0604020202020204" pitchFamily="34" charset="0"/>
              </a:rPr>
              <a:t>T</a:t>
            </a:r>
            <a:r>
              <a:rPr kumimoji="0" lang="en-US" altLang="en-US" sz="1800" i="0" u="none" strike="noStrike" cap="none" normalizeH="0" baseline="0" dirty="0" err="1">
                <a:ln>
                  <a:noFill/>
                </a:ln>
                <a:solidFill>
                  <a:schemeClr val="tx1"/>
                </a:solidFill>
                <a:effectLst/>
                <a:latin typeface="Arial" panose="020B0604020202020204" pitchFamily="34" charset="0"/>
              </a:rPr>
              <a:t>omal</a:t>
            </a:r>
            <a:r>
              <a:rPr kumimoji="0" lang="en-US" altLang="en-US" sz="1800" i="0" u="none" strike="noStrike" cap="none" normalizeH="0" baseline="0" dirty="0">
                <a:ln>
                  <a:noFill/>
                </a:ln>
                <a:solidFill>
                  <a:schemeClr val="tx1"/>
                </a:solidFill>
                <a:effectLst/>
                <a:latin typeface="Arial" panose="020B0604020202020204" pitchFamily="34" charset="0"/>
              </a:rPr>
              <a:t> ,has advised him to increase his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protein intake. Consequently</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Naki</a:t>
            </a:r>
            <a:r>
              <a:rPr lang="en-US" altLang="en-US" dirty="0" err="1">
                <a:latin typeface="Arial" panose="020B0604020202020204" pitchFamily="34" charset="0"/>
              </a:rPr>
              <a:t>b</a:t>
            </a:r>
            <a:r>
              <a:rPr lang="en-US" altLang="en-US" dirty="0">
                <a:latin typeface="Arial" panose="020B0604020202020204" pitchFamily="34" charset="0"/>
              </a:rPr>
              <a:t> wants to include mutton in his daily diet. So he wants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calculate the probability that mutton is being cooked in the hall dining today . There is no special</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occasion ,the availability of ingredients is medium, and the weather is cloudy.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sz="1800" b="1" dirty="0"/>
              <a:t>Special Occasion</a:t>
            </a:r>
            <a:r>
              <a:rPr 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Yes, No, Maybe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Weather</a:t>
            </a:r>
            <a:r>
              <a:rPr lang="en-US" altLang="en-US" dirty="0">
                <a:latin typeface="Arial" panose="020B0604020202020204" pitchFamily="34" charset="0"/>
              </a:rPr>
              <a:t> (Sunny, Cloudy, Windy, Rainy, Stormy)</a:t>
            </a:r>
          </a:p>
          <a:p>
            <a:pPr defTabSz="914400" eaLnBrk="0" fontAlgn="base" hangingPunct="0">
              <a:spcBef>
                <a:spcPct val="0"/>
              </a:spcBef>
              <a:spcAft>
                <a:spcPct val="0"/>
              </a:spcAft>
            </a:pPr>
            <a:r>
              <a:rPr lang="en-US" sz="1800" b="1" dirty="0"/>
              <a:t>Ingredients Availability</a:t>
            </a:r>
            <a:r>
              <a:rPr 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High , Medium , 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P(Mutton| No, Cloudy, Medium) = P(Mutton, No, Cloudy, Medium) P(Mutton) / P(No, Cloudy, Medium) </a:t>
            </a:r>
          </a:p>
          <a:p>
            <a:pPr defTabSz="914400" eaLnBrk="0" fontAlgn="base" hangingPunct="0">
              <a:spcBef>
                <a:spcPct val="0"/>
              </a:spcBef>
              <a:spcAft>
                <a:spcPct val="0"/>
              </a:spcAft>
            </a:pPr>
            <a:endParaRPr lang="en-US" altLang="en-US" dirty="0">
              <a:latin typeface="Arial" panose="020B0604020202020204" pitchFamily="34" charset="0"/>
            </a:endParaRPr>
          </a:p>
          <a:p>
            <a:pPr defTabSz="914400" eaLnBrk="0" fontAlgn="base" hangingPunct="0">
              <a:spcBef>
                <a:spcPct val="0"/>
              </a:spcBef>
              <a:spcAft>
                <a:spcPct val="0"/>
              </a:spcAft>
            </a:pPr>
            <a:r>
              <a:rPr lang="en-US" altLang="en-US" dirty="0">
                <a:latin typeface="Arial" panose="020B0604020202020204" pitchFamily="34" charset="0"/>
              </a:rPr>
              <a:t>P(Chicken | No, Cloudy, Medium) = P(Chicken, No, Cloudy, Medium) P(Chicken) / P(No, Cloudy, Medium)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defTabSz="914400" eaLnBrk="0" fontAlgn="base" hangingPunct="0">
              <a:spcBef>
                <a:spcPct val="0"/>
              </a:spcBef>
              <a:spcAft>
                <a:spcPct val="0"/>
              </a:spcAft>
            </a:pPr>
            <a:r>
              <a:rPr lang="en-US" altLang="en-US" dirty="0">
                <a:latin typeface="Arial" panose="020B0604020202020204" pitchFamily="34" charset="0"/>
              </a:rPr>
              <a:t>P(Vegetable| No, Cloudy, Medium) = P(Vegetable, No, Cloudy, Medium) P(Vegetable) / P(No, Cloudy, Medium)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77443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graphicFrame>
        <p:nvGraphicFramePr>
          <p:cNvPr id="3" name="Table 4">
            <a:extLst>
              <a:ext uri="{FF2B5EF4-FFF2-40B4-BE49-F238E27FC236}">
                <a16:creationId xmlns:a16="http://schemas.microsoft.com/office/drawing/2014/main" id="{293145EE-48A4-0542-9C4E-335F3C87B944}"/>
              </a:ext>
            </a:extLst>
          </p:cNvPr>
          <p:cNvGraphicFramePr>
            <a:graphicFrameLocks noGrp="1"/>
          </p:cNvGraphicFramePr>
          <p:nvPr>
            <p:extLst>
              <p:ext uri="{D42A27DB-BD31-4B8C-83A1-F6EECF244321}">
                <p14:modId xmlns:p14="http://schemas.microsoft.com/office/powerpoint/2010/main" val="3286287727"/>
              </p:ext>
            </p:extLst>
          </p:nvPr>
        </p:nvGraphicFramePr>
        <p:xfrm>
          <a:off x="587197" y="865092"/>
          <a:ext cx="10176095" cy="5919092"/>
        </p:xfrm>
        <a:graphic>
          <a:graphicData uri="http://schemas.openxmlformats.org/drawingml/2006/table">
            <a:tbl>
              <a:tblPr firstRow="1" bandRow="1">
                <a:tableStyleId>{5C22544A-7EE6-4342-B048-85BDC9FD1C3A}</a:tableStyleId>
              </a:tblPr>
              <a:tblGrid>
                <a:gridCol w="2035219">
                  <a:extLst>
                    <a:ext uri="{9D8B030D-6E8A-4147-A177-3AD203B41FA5}">
                      <a16:colId xmlns:a16="http://schemas.microsoft.com/office/drawing/2014/main" val="349284542"/>
                    </a:ext>
                  </a:extLst>
                </a:gridCol>
                <a:gridCol w="2035219">
                  <a:extLst>
                    <a:ext uri="{9D8B030D-6E8A-4147-A177-3AD203B41FA5}">
                      <a16:colId xmlns:a16="http://schemas.microsoft.com/office/drawing/2014/main" val="287648240"/>
                    </a:ext>
                  </a:extLst>
                </a:gridCol>
                <a:gridCol w="2035219">
                  <a:extLst>
                    <a:ext uri="{9D8B030D-6E8A-4147-A177-3AD203B41FA5}">
                      <a16:colId xmlns:a16="http://schemas.microsoft.com/office/drawing/2014/main" val="1012004420"/>
                    </a:ext>
                  </a:extLst>
                </a:gridCol>
                <a:gridCol w="2035219">
                  <a:extLst>
                    <a:ext uri="{9D8B030D-6E8A-4147-A177-3AD203B41FA5}">
                      <a16:colId xmlns:a16="http://schemas.microsoft.com/office/drawing/2014/main" val="3782622278"/>
                    </a:ext>
                  </a:extLst>
                </a:gridCol>
                <a:gridCol w="2035219">
                  <a:extLst>
                    <a:ext uri="{9D8B030D-6E8A-4147-A177-3AD203B41FA5}">
                      <a16:colId xmlns:a16="http://schemas.microsoft.com/office/drawing/2014/main" val="1064140825"/>
                    </a:ext>
                  </a:extLst>
                </a:gridCol>
              </a:tblGrid>
              <a:tr h="538099">
                <a:tc>
                  <a:txBody>
                    <a:bodyPr/>
                    <a:lstStyle/>
                    <a:p>
                      <a:r>
                        <a:rPr lang="en-US" sz="1400" dirty="0"/>
                        <a:t>Day</a:t>
                      </a:r>
                    </a:p>
                  </a:txBody>
                  <a:tcPr/>
                </a:tc>
                <a:tc>
                  <a:txBody>
                    <a:bodyPr/>
                    <a:lstStyle/>
                    <a:p>
                      <a:r>
                        <a:rPr lang="en-US" sz="1400" dirty="0"/>
                        <a:t>Special Occasion</a:t>
                      </a:r>
                    </a:p>
                  </a:txBody>
                  <a:tcPr/>
                </a:tc>
                <a:tc>
                  <a:txBody>
                    <a:bodyPr/>
                    <a:lstStyle/>
                    <a:p>
                      <a:r>
                        <a:rPr lang="en-US" sz="1400" dirty="0"/>
                        <a:t>Weather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Ingredients Availability</a:t>
                      </a:r>
                    </a:p>
                  </a:txBody>
                  <a:tcPr/>
                </a:tc>
                <a:tc>
                  <a:txBody>
                    <a:bodyPr/>
                    <a:lstStyle/>
                    <a:p>
                      <a:r>
                        <a:rPr lang="en-US" sz="1400" dirty="0"/>
                        <a:t>Dish</a:t>
                      </a:r>
                    </a:p>
                  </a:txBody>
                  <a:tcPr/>
                </a:tc>
                <a:extLst>
                  <a:ext uri="{0D108BD9-81ED-4DB2-BD59-A6C34878D82A}">
                    <a16:rowId xmlns:a16="http://schemas.microsoft.com/office/drawing/2014/main" val="2414163246"/>
                  </a:ext>
                </a:extLst>
              </a:tr>
              <a:tr h="316529">
                <a:tc>
                  <a:txBody>
                    <a:bodyPr/>
                    <a:lstStyle/>
                    <a:p>
                      <a:r>
                        <a:rPr lang="en-US" sz="1400" dirty="0"/>
                        <a:t>01</a:t>
                      </a:r>
                    </a:p>
                  </a:txBody>
                  <a:tcPr/>
                </a:tc>
                <a:tc>
                  <a:txBody>
                    <a:bodyPr/>
                    <a:lstStyle/>
                    <a:p>
                      <a:r>
                        <a:rPr lang="en-US" sz="1400" dirty="0"/>
                        <a:t>No</a:t>
                      </a:r>
                    </a:p>
                  </a:txBody>
                  <a:tcPr/>
                </a:tc>
                <a:tc>
                  <a:txBody>
                    <a:bodyPr/>
                    <a:lstStyle/>
                    <a:p>
                      <a:r>
                        <a:rPr lang="en-US" sz="1400" dirty="0"/>
                        <a:t>Sunny</a:t>
                      </a:r>
                    </a:p>
                  </a:txBody>
                  <a:tcPr/>
                </a:tc>
                <a:tc>
                  <a:txBody>
                    <a:bodyPr/>
                    <a:lstStyle/>
                    <a:p>
                      <a:r>
                        <a:rPr lang="en-US" sz="1400" dirty="0"/>
                        <a:t>High</a:t>
                      </a:r>
                    </a:p>
                  </a:txBody>
                  <a:tcPr/>
                </a:tc>
                <a:tc>
                  <a:txBody>
                    <a:bodyPr/>
                    <a:lstStyle/>
                    <a:p>
                      <a:r>
                        <a:rPr lang="en-US" sz="1400" dirty="0"/>
                        <a:t>Chicken</a:t>
                      </a:r>
                    </a:p>
                  </a:txBody>
                  <a:tcPr/>
                </a:tc>
                <a:extLst>
                  <a:ext uri="{0D108BD9-81ED-4DB2-BD59-A6C34878D82A}">
                    <a16:rowId xmlns:a16="http://schemas.microsoft.com/office/drawing/2014/main" val="3124457414"/>
                  </a:ext>
                </a:extLst>
              </a:tr>
              <a:tr h="316529">
                <a:tc>
                  <a:txBody>
                    <a:bodyPr/>
                    <a:lstStyle/>
                    <a:p>
                      <a:r>
                        <a:rPr lang="en-US" sz="1400" dirty="0"/>
                        <a:t>02</a:t>
                      </a:r>
                    </a:p>
                  </a:txBody>
                  <a:tcPr/>
                </a:tc>
                <a:tc>
                  <a:txBody>
                    <a:bodyPr/>
                    <a:lstStyle/>
                    <a:p>
                      <a:r>
                        <a:rPr lang="en-US" sz="1400" dirty="0"/>
                        <a:t>Maybe</a:t>
                      </a:r>
                    </a:p>
                  </a:txBody>
                  <a:tcPr/>
                </a:tc>
                <a:tc>
                  <a:txBody>
                    <a:bodyPr/>
                    <a:lstStyle/>
                    <a:p>
                      <a:r>
                        <a:rPr lang="en-US" sz="1400" dirty="0"/>
                        <a:t>Cloudy</a:t>
                      </a:r>
                    </a:p>
                  </a:txBody>
                  <a:tcPr/>
                </a:tc>
                <a:tc>
                  <a:txBody>
                    <a:bodyPr/>
                    <a:lstStyle/>
                    <a:p>
                      <a:r>
                        <a:rPr lang="en-US" sz="1400" dirty="0"/>
                        <a:t>Medium</a:t>
                      </a:r>
                    </a:p>
                  </a:txBody>
                  <a:tcPr/>
                </a:tc>
                <a:tc>
                  <a:txBody>
                    <a:bodyPr/>
                    <a:lstStyle/>
                    <a:p>
                      <a:r>
                        <a:rPr lang="en-US" sz="1400" dirty="0"/>
                        <a:t>Vegetable</a:t>
                      </a:r>
                    </a:p>
                  </a:txBody>
                  <a:tcPr/>
                </a:tc>
                <a:extLst>
                  <a:ext uri="{0D108BD9-81ED-4DB2-BD59-A6C34878D82A}">
                    <a16:rowId xmlns:a16="http://schemas.microsoft.com/office/drawing/2014/main" val="2947303503"/>
                  </a:ext>
                </a:extLst>
              </a:tr>
              <a:tr h="316529">
                <a:tc>
                  <a:txBody>
                    <a:bodyPr/>
                    <a:lstStyle/>
                    <a:p>
                      <a:r>
                        <a:rPr lang="en-US" sz="1400" dirty="0"/>
                        <a:t>03</a:t>
                      </a:r>
                    </a:p>
                  </a:txBody>
                  <a:tcPr/>
                </a:tc>
                <a:tc>
                  <a:txBody>
                    <a:bodyPr/>
                    <a:lstStyle/>
                    <a:p>
                      <a:r>
                        <a:rPr lang="en-US" sz="1400" dirty="0"/>
                        <a:t>No</a:t>
                      </a:r>
                    </a:p>
                  </a:txBody>
                  <a:tcPr/>
                </a:tc>
                <a:tc>
                  <a:txBody>
                    <a:bodyPr/>
                    <a:lstStyle/>
                    <a:p>
                      <a:r>
                        <a:rPr lang="en-US" sz="1400" dirty="0"/>
                        <a:t>Windy</a:t>
                      </a:r>
                    </a:p>
                  </a:txBody>
                  <a:tcPr/>
                </a:tc>
                <a:tc>
                  <a:txBody>
                    <a:bodyPr/>
                    <a:lstStyle/>
                    <a:p>
                      <a:r>
                        <a:rPr lang="en-US" sz="1400"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Vegetable</a:t>
                      </a:r>
                    </a:p>
                  </a:txBody>
                  <a:tcPr/>
                </a:tc>
                <a:extLst>
                  <a:ext uri="{0D108BD9-81ED-4DB2-BD59-A6C34878D82A}">
                    <a16:rowId xmlns:a16="http://schemas.microsoft.com/office/drawing/2014/main" val="2684711383"/>
                  </a:ext>
                </a:extLst>
              </a:tr>
              <a:tr h="316529">
                <a:tc>
                  <a:txBody>
                    <a:bodyPr/>
                    <a:lstStyle/>
                    <a:p>
                      <a:r>
                        <a:rPr lang="en-US" sz="1400" dirty="0"/>
                        <a:t>04</a:t>
                      </a:r>
                    </a:p>
                  </a:txBody>
                  <a:tcPr/>
                </a:tc>
                <a:tc>
                  <a:txBody>
                    <a:bodyPr/>
                    <a:lstStyle/>
                    <a:p>
                      <a:r>
                        <a:rPr lang="en-US" sz="1400" dirty="0"/>
                        <a:t>Yes</a:t>
                      </a:r>
                    </a:p>
                  </a:txBody>
                  <a:tcPr/>
                </a:tc>
                <a:tc>
                  <a:txBody>
                    <a:bodyPr/>
                    <a:lstStyle/>
                    <a:p>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High</a:t>
                      </a:r>
                    </a:p>
                  </a:txBody>
                  <a:tcPr/>
                </a:tc>
                <a:tc>
                  <a:txBody>
                    <a:bodyPr/>
                    <a:lstStyle/>
                    <a:p>
                      <a:r>
                        <a:rPr lang="en-US" sz="1400" dirty="0"/>
                        <a:t>Mutton</a:t>
                      </a:r>
                    </a:p>
                  </a:txBody>
                  <a:tcPr/>
                </a:tc>
                <a:extLst>
                  <a:ext uri="{0D108BD9-81ED-4DB2-BD59-A6C34878D82A}">
                    <a16:rowId xmlns:a16="http://schemas.microsoft.com/office/drawing/2014/main" val="2310512131"/>
                  </a:ext>
                </a:extLst>
              </a:tr>
              <a:tr h="316529">
                <a:tc>
                  <a:txBody>
                    <a:bodyPr/>
                    <a:lstStyle/>
                    <a:p>
                      <a:r>
                        <a:rPr lang="en-US" sz="1400" dirty="0"/>
                        <a:t>05</a:t>
                      </a:r>
                    </a:p>
                  </a:txBody>
                  <a:tcPr/>
                </a:tc>
                <a:tc>
                  <a:txBody>
                    <a:bodyPr/>
                    <a:lstStyle/>
                    <a:p>
                      <a:r>
                        <a:rPr lang="en-US" sz="1400" dirty="0"/>
                        <a:t>No</a:t>
                      </a:r>
                    </a:p>
                  </a:txBody>
                  <a:tcPr/>
                </a:tc>
                <a:tc>
                  <a:txBody>
                    <a:bodyPr/>
                    <a:lstStyle/>
                    <a:p>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Medium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Chicken</a:t>
                      </a:r>
                    </a:p>
                  </a:txBody>
                  <a:tcPr/>
                </a:tc>
                <a:extLst>
                  <a:ext uri="{0D108BD9-81ED-4DB2-BD59-A6C34878D82A}">
                    <a16:rowId xmlns:a16="http://schemas.microsoft.com/office/drawing/2014/main" val="2380309993"/>
                  </a:ext>
                </a:extLst>
              </a:tr>
              <a:tr h="316529">
                <a:tc>
                  <a:txBody>
                    <a:bodyPr/>
                    <a:lstStyle/>
                    <a:p>
                      <a:r>
                        <a:rPr lang="en-US" sz="1400" dirty="0"/>
                        <a:t>06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Mutton</a:t>
                      </a:r>
                    </a:p>
                  </a:txBody>
                  <a:tcPr/>
                </a:tc>
                <a:extLst>
                  <a:ext uri="{0D108BD9-81ED-4DB2-BD59-A6C34878D82A}">
                    <a16:rowId xmlns:a16="http://schemas.microsoft.com/office/drawing/2014/main" val="1165196059"/>
                  </a:ext>
                </a:extLst>
              </a:tr>
              <a:tr h="316529">
                <a:tc>
                  <a:txBody>
                    <a:bodyPr/>
                    <a:lstStyle/>
                    <a:p>
                      <a:r>
                        <a:rPr lang="en-US" sz="1400" dirty="0"/>
                        <a:t>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Windy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High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Chicken</a:t>
                      </a:r>
                    </a:p>
                  </a:txBody>
                  <a:tcPr/>
                </a:tc>
                <a:extLst>
                  <a:ext uri="{0D108BD9-81ED-4DB2-BD59-A6C34878D82A}">
                    <a16:rowId xmlns:a16="http://schemas.microsoft.com/office/drawing/2014/main" val="3052332365"/>
                  </a:ext>
                </a:extLst>
              </a:tr>
              <a:tr h="316529">
                <a:tc>
                  <a:txBody>
                    <a:bodyPr/>
                    <a:lstStyle/>
                    <a:p>
                      <a:r>
                        <a:rPr lang="en-US" sz="1400" dirty="0"/>
                        <a:t>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Medium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Vegetable</a:t>
                      </a:r>
                    </a:p>
                  </a:txBody>
                  <a:tcPr/>
                </a:tc>
                <a:extLst>
                  <a:ext uri="{0D108BD9-81ED-4DB2-BD59-A6C34878D82A}">
                    <a16:rowId xmlns:a16="http://schemas.microsoft.com/office/drawing/2014/main" val="1787273589"/>
                  </a:ext>
                </a:extLst>
              </a:tr>
              <a:tr h="316529">
                <a:tc>
                  <a:txBody>
                    <a:bodyPr/>
                    <a:lstStyle/>
                    <a:p>
                      <a:r>
                        <a:rPr lang="en-US" sz="1400" dirty="0"/>
                        <a:t>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Maybe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High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Mutton</a:t>
                      </a:r>
                    </a:p>
                  </a:txBody>
                  <a:tcPr/>
                </a:tc>
                <a:extLst>
                  <a:ext uri="{0D108BD9-81ED-4DB2-BD59-A6C34878D82A}">
                    <a16:rowId xmlns:a16="http://schemas.microsoft.com/office/drawing/2014/main" val="3001821263"/>
                  </a:ext>
                </a:extLst>
              </a:tr>
              <a:tr h="316529">
                <a:tc>
                  <a:txBody>
                    <a:bodyPr/>
                    <a:lstStyle/>
                    <a:p>
                      <a:r>
                        <a:rPr lang="en-US" sz="1400"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Medium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Mutton</a:t>
                      </a:r>
                    </a:p>
                  </a:txBody>
                  <a:tcPr/>
                </a:tc>
                <a:extLst>
                  <a:ext uri="{0D108BD9-81ED-4DB2-BD59-A6C34878D82A}">
                    <a16:rowId xmlns:a16="http://schemas.microsoft.com/office/drawing/2014/main" val="223053312"/>
                  </a:ext>
                </a:extLst>
              </a:tr>
              <a:tr h="316529">
                <a:tc>
                  <a:txBody>
                    <a:bodyPr/>
                    <a:lstStyle/>
                    <a:p>
                      <a:r>
                        <a:rPr lang="en-US" sz="1400" dirty="0"/>
                        <a:t>11</a:t>
                      </a:r>
                    </a:p>
                  </a:txBody>
                  <a:tcPr/>
                </a:tc>
                <a:tc>
                  <a:txBody>
                    <a:bodyPr/>
                    <a:lstStyle/>
                    <a:p>
                      <a:r>
                        <a:rPr lang="en-US" sz="1400" dirty="0"/>
                        <a:t>Maybe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Stormy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Chicken</a:t>
                      </a:r>
                    </a:p>
                  </a:txBody>
                  <a:tcPr/>
                </a:tc>
                <a:extLst>
                  <a:ext uri="{0D108BD9-81ED-4DB2-BD59-A6C34878D82A}">
                    <a16:rowId xmlns:a16="http://schemas.microsoft.com/office/drawing/2014/main" val="569880333"/>
                  </a:ext>
                </a:extLst>
              </a:tr>
              <a:tr h="316529">
                <a:tc>
                  <a:txBody>
                    <a:bodyPr/>
                    <a:lstStyle/>
                    <a:p>
                      <a:r>
                        <a:rPr lang="en-US" sz="1400" dirty="0"/>
                        <a:t>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Cloudy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Vegetable</a:t>
                      </a:r>
                    </a:p>
                  </a:txBody>
                  <a:tcPr/>
                </a:tc>
                <a:extLst>
                  <a:ext uri="{0D108BD9-81ED-4DB2-BD59-A6C34878D82A}">
                    <a16:rowId xmlns:a16="http://schemas.microsoft.com/office/drawing/2014/main" val="914141882"/>
                  </a:ext>
                </a:extLst>
              </a:tr>
              <a:tr h="316529">
                <a:tc>
                  <a:txBody>
                    <a:bodyPr/>
                    <a:lstStyle/>
                    <a:p>
                      <a:r>
                        <a:rPr lang="en-US" sz="1400" dirty="0"/>
                        <a:t>13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Windy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Hight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Chicken</a:t>
                      </a:r>
                    </a:p>
                  </a:txBody>
                  <a:tcPr/>
                </a:tc>
                <a:extLst>
                  <a:ext uri="{0D108BD9-81ED-4DB2-BD59-A6C34878D82A}">
                    <a16:rowId xmlns:a16="http://schemas.microsoft.com/office/drawing/2014/main" val="1699366992"/>
                  </a:ext>
                </a:extLst>
              </a:tr>
              <a:tr h="316529">
                <a:tc>
                  <a:txBody>
                    <a:bodyPr/>
                    <a:lstStyle/>
                    <a:p>
                      <a:r>
                        <a:rPr lang="en-US" sz="1400" dirty="0"/>
                        <a:t>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Medium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Vegetable</a:t>
                      </a:r>
                    </a:p>
                  </a:txBody>
                  <a:tcPr/>
                </a:tc>
                <a:extLst>
                  <a:ext uri="{0D108BD9-81ED-4DB2-BD59-A6C34878D82A}">
                    <a16:rowId xmlns:a16="http://schemas.microsoft.com/office/drawing/2014/main" val="2582234318"/>
                  </a:ext>
                </a:extLst>
              </a:tr>
              <a:tr h="316529">
                <a:tc>
                  <a:txBody>
                    <a:bodyPr/>
                    <a:lstStyle/>
                    <a:p>
                      <a:r>
                        <a:rPr lang="en-US" sz="1400" dirty="0"/>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Medium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Vegetable</a:t>
                      </a:r>
                    </a:p>
                  </a:txBody>
                  <a:tcPr/>
                </a:tc>
                <a:extLst>
                  <a:ext uri="{0D108BD9-81ED-4DB2-BD59-A6C34878D82A}">
                    <a16:rowId xmlns:a16="http://schemas.microsoft.com/office/drawing/2014/main" val="2776850760"/>
                  </a:ext>
                </a:extLst>
              </a:tr>
              <a:tr h="316529">
                <a:tc>
                  <a:txBody>
                    <a:bodyPr/>
                    <a:lstStyle/>
                    <a:p>
                      <a:r>
                        <a:rPr lang="en-US" sz="1400" dirty="0"/>
                        <a:t>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Sunny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Mutton</a:t>
                      </a:r>
                    </a:p>
                  </a:txBody>
                  <a:tcPr/>
                </a:tc>
                <a:extLst>
                  <a:ext uri="{0D108BD9-81ED-4DB2-BD59-A6C34878D82A}">
                    <a16:rowId xmlns:a16="http://schemas.microsoft.com/office/drawing/2014/main" val="125747413"/>
                  </a:ext>
                </a:extLst>
              </a:tr>
              <a:tr h="316529">
                <a:tc>
                  <a:txBody>
                    <a:bodyPr/>
                    <a:lstStyle/>
                    <a:p>
                      <a:r>
                        <a:rPr lang="en-US" sz="1400" dirty="0"/>
                        <a:t>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Rainy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Low</a:t>
                      </a:r>
                    </a:p>
                  </a:txBody>
                  <a:tcPr/>
                </a:tc>
                <a:tc>
                  <a:txBody>
                    <a:bodyPr/>
                    <a:lstStyle/>
                    <a:p>
                      <a:r>
                        <a:rPr lang="en-US" sz="1400" dirty="0"/>
                        <a:t>Chicken</a:t>
                      </a:r>
                    </a:p>
                  </a:txBody>
                  <a:tcPr/>
                </a:tc>
                <a:extLst>
                  <a:ext uri="{0D108BD9-81ED-4DB2-BD59-A6C34878D82A}">
                    <a16:rowId xmlns:a16="http://schemas.microsoft.com/office/drawing/2014/main" val="3039998962"/>
                  </a:ext>
                </a:extLst>
              </a:tr>
            </a:tbl>
          </a:graphicData>
        </a:graphic>
      </p:graphicFrame>
    </p:spTree>
    <p:extLst>
      <p:ext uri="{BB962C8B-B14F-4D97-AF65-F5344CB8AC3E}">
        <p14:creationId xmlns:p14="http://schemas.microsoft.com/office/powerpoint/2010/main" val="294018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3" name="TextBox 2">
            <a:extLst>
              <a:ext uri="{FF2B5EF4-FFF2-40B4-BE49-F238E27FC236}">
                <a16:creationId xmlns:a16="http://schemas.microsoft.com/office/drawing/2014/main" id="{ECCD41E4-85F3-9E63-89EC-0F0609598EC8}"/>
              </a:ext>
            </a:extLst>
          </p:cNvPr>
          <p:cNvSpPr txBox="1"/>
          <p:nvPr/>
        </p:nvSpPr>
        <p:spPr>
          <a:xfrm>
            <a:off x="1195754" y="1297353"/>
            <a:ext cx="5139732" cy="2585323"/>
          </a:xfrm>
          <a:prstGeom prst="rect">
            <a:avLst/>
          </a:prstGeom>
          <a:noFill/>
        </p:spPr>
        <p:txBody>
          <a:bodyPr wrap="square" rtlCol="0">
            <a:spAutoFit/>
          </a:bodyPr>
          <a:lstStyle/>
          <a:p>
            <a:r>
              <a:rPr lang="en-US" b="1" dirty="0"/>
              <a:t>Step 1: Prior Probability</a:t>
            </a:r>
          </a:p>
          <a:p>
            <a:r>
              <a:rPr lang="en-US" dirty="0"/>
              <a:t>P(result = Mutton) = 5/17</a:t>
            </a:r>
          </a:p>
          <a:p>
            <a:r>
              <a:rPr lang="en-US" dirty="0"/>
              <a:t>P(result = Chicken) = 6/17</a:t>
            </a:r>
          </a:p>
          <a:p>
            <a:r>
              <a:rPr lang="en-US" dirty="0"/>
              <a:t>P(result = Vegetable) = 6/17</a:t>
            </a:r>
          </a:p>
          <a:p>
            <a:r>
              <a:rPr lang="en-US" dirty="0"/>
              <a:t>P(Special Occasion = No) = 10/17</a:t>
            </a:r>
          </a:p>
          <a:p>
            <a:r>
              <a:rPr lang="en-US" dirty="0"/>
              <a:t>P(weather = Cloudy) = 4/17</a:t>
            </a:r>
          </a:p>
          <a:p>
            <a:r>
              <a:rPr lang="en-US" dirty="0"/>
              <a:t>P(Ingredients Availability = Medium) = 6/17</a:t>
            </a:r>
          </a:p>
          <a:p>
            <a:endParaRPr lang="en-US" dirty="0"/>
          </a:p>
          <a:p>
            <a:endParaRPr lang="en-US" dirty="0"/>
          </a:p>
        </p:txBody>
      </p:sp>
      <p:sp>
        <p:nvSpPr>
          <p:cNvPr id="5" name="TextBox 4">
            <a:extLst>
              <a:ext uri="{FF2B5EF4-FFF2-40B4-BE49-F238E27FC236}">
                <a16:creationId xmlns:a16="http://schemas.microsoft.com/office/drawing/2014/main" id="{BB2B2A07-7F01-D0B7-6D70-A5BE6CF55C57}"/>
              </a:ext>
            </a:extLst>
          </p:cNvPr>
          <p:cNvSpPr txBox="1"/>
          <p:nvPr/>
        </p:nvSpPr>
        <p:spPr>
          <a:xfrm>
            <a:off x="1195754" y="3505199"/>
            <a:ext cx="4103077" cy="646331"/>
          </a:xfrm>
          <a:prstGeom prst="rect">
            <a:avLst/>
          </a:prstGeom>
          <a:noFill/>
        </p:spPr>
        <p:txBody>
          <a:bodyPr wrap="square" rtlCol="0">
            <a:spAutoFit/>
          </a:bodyPr>
          <a:lstStyle/>
          <a:p>
            <a:r>
              <a:rPr lang="en-US" b="1" dirty="0"/>
              <a:t>Step 2: Conditional Probability</a:t>
            </a:r>
            <a:endParaRPr lang="en-US" dirty="0"/>
          </a:p>
          <a:p>
            <a:endParaRPr lang="en-US" dirty="0"/>
          </a:p>
        </p:txBody>
      </p:sp>
      <p:graphicFrame>
        <p:nvGraphicFramePr>
          <p:cNvPr id="6" name="Table 6">
            <a:extLst>
              <a:ext uri="{FF2B5EF4-FFF2-40B4-BE49-F238E27FC236}">
                <a16:creationId xmlns:a16="http://schemas.microsoft.com/office/drawing/2014/main" id="{0FC77941-734E-5373-DB7E-BB48A285B05B}"/>
              </a:ext>
            </a:extLst>
          </p:cNvPr>
          <p:cNvGraphicFramePr>
            <a:graphicFrameLocks noGrp="1"/>
          </p:cNvGraphicFramePr>
          <p:nvPr/>
        </p:nvGraphicFramePr>
        <p:xfrm>
          <a:off x="727788" y="4202969"/>
          <a:ext cx="8533444" cy="1752600"/>
        </p:xfrm>
        <a:graphic>
          <a:graphicData uri="http://schemas.openxmlformats.org/drawingml/2006/table">
            <a:tbl>
              <a:tblPr firstRow="1" bandRow="1">
                <a:tableStyleId>{5C22544A-7EE6-4342-B048-85BDC9FD1C3A}</a:tableStyleId>
              </a:tblPr>
              <a:tblGrid>
                <a:gridCol w="3041779">
                  <a:extLst>
                    <a:ext uri="{9D8B030D-6E8A-4147-A177-3AD203B41FA5}">
                      <a16:colId xmlns:a16="http://schemas.microsoft.com/office/drawing/2014/main" val="1460379965"/>
                    </a:ext>
                  </a:extLst>
                </a:gridCol>
                <a:gridCol w="2024743">
                  <a:extLst>
                    <a:ext uri="{9D8B030D-6E8A-4147-A177-3AD203B41FA5}">
                      <a16:colId xmlns:a16="http://schemas.microsoft.com/office/drawing/2014/main" val="854369576"/>
                    </a:ext>
                  </a:extLst>
                </a:gridCol>
                <a:gridCol w="1894114">
                  <a:extLst>
                    <a:ext uri="{9D8B030D-6E8A-4147-A177-3AD203B41FA5}">
                      <a16:colId xmlns:a16="http://schemas.microsoft.com/office/drawing/2014/main" val="71042308"/>
                    </a:ext>
                  </a:extLst>
                </a:gridCol>
                <a:gridCol w="1572808">
                  <a:extLst>
                    <a:ext uri="{9D8B030D-6E8A-4147-A177-3AD203B41FA5}">
                      <a16:colId xmlns:a16="http://schemas.microsoft.com/office/drawing/2014/main" val="4188191884"/>
                    </a:ext>
                  </a:extLst>
                </a:gridCol>
              </a:tblGrid>
              <a:tr h="370840">
                <a:tc>
                  <a:txBody>
                    <a:bodyPr/>
                    <a:lstStyle/>
                    <a:p>
                      <a:endParaRPr lang="en-US"/>
                    </a:p>
                  </a:txBody>
                  <a:tcPr/>
                </a:tc>
                <a:tc>
                  <a:txBody>
                    <a:bodyPr/>
                    <a:lstStyle/>
                    <a:p>
                      <a:r>
                        <a:rPr lang="en-US" dirty="0"/>
                        <a:t>Mutton</a:t>
                      </a:r>
                    </a:p>
                  </a:txBody>
                  <a:tcPr/>
                </a:tc>
                <a:tc>
                  <a:txBody>
                    <a:bodyPr/>
                    <a:lstStyle/>
                    <a:p>
                      <a:r>
                        <a:rPr lang="en-US" dirty="0"/>
                        <a:t>Chicken</a:t>
                      </a:r>
                    </a:p>
                  </a:txBody>
                  <a:tcPr/>
                </a:tc>
                <a:tc>
                  <a:txBody>
                    <a:bodyPr/>
                    <a:lstStyle/>
                    <a:p>
                      <a:r>
                        <a:rPr lang="en-US" dirty="0"/>
                        <a:t>Vegetable</a:t>
                      </a:r>
                    </a:p>
                  </a:txBody>
                  <a:tcPr/>
                </a:tc>
                <a:extLst>
                  <a:ext uri="{0D108BD9-81ED-4DB2-BD59-A6C34878D82A}">
                    <a16:rowId xmlns:a16="http://schemas.microsoft.com/office/drawing/2014/main" val="3383529615"/>
                  </a:ext>
                </a:extLst>
              </a:tr>
              <a:tr h="370840">
                <a:tc>
                  <a:txBody>
                    <a:bodyPr/>
                    <a:lstStyle/>
                    <a:p>
                      <a:r>
                        <a:rPr lang="en-US" dirty="0"/>
                        <a:t>Special Occasion  = No</a:t>
                      </a:r>
                    </a:p>
                  </a:txBody>
                  <a:tcPr/>
                </a:tc>
                <a:tc>
                  <a:txBody>
                    <a:bodyPr/>
                    <a:lstStyle/>
                    <a:p>
                      <a:r>
                        <a:rPr lang="en-US" dirty="0"/>
                        <a:t>1/5 </a:t>
                      </a:r>
                    </a:p>
                  </a:txBody>
                  <a:tcPr/>
                </a:tc>
                <a:tc>
                  <a:txBody>
                    <a:bodyPr/>
                    <a:lstStyle/>
                    <a:p>
                      <a:r>
                        <a:rPr lang="en-US" dirty="0"/>
                        <a:t>4/6 = 2/3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4/6 = 2/3</a:t>
                      </a:r>
                    </a:p>
                  </a:txBody>
                  <a:tcPr/>
                </a:tc>
                <a:extLst>
                  <a:ext uri="{0D108BD9-81ED-4DB2-BD59-A6C34878D82A}">
                    <a16:rowId xmlns:a16="http://schemas.microsoft.com/office/drawing/2014/main" val="2250609581"/>
                  </a:ext>
                </a:extLst>
              </a:tr>
              <a:tr h="370840">
                <a:tc>
                  <a:txBody>
                    <a:bodyPr/>
                    <a:lstStyle/>
                    <a:p>
                      <a:r>
                        <a:rPr lang="en-US" dirty="0"/>
                        <a:t>weather = Cloudy</a:t>
                      </a:r>
                    </a:p>
                  </a:txBody>
                  <a:tcPr/>
                </a:tc>
                <a:tc>
                  <a:txBody>
                    <a:bodyPr/>
                    <a:lstStyle/>
                    <a:p>
                      <a:r>
                        <a:rPr lang="en-US" dirty="0"/>
                        <a:t>1/5</a:t>
                      </a:r>
                    </a:p>
                  </a:txBody>
                  <a:tcPr/>
                </a:tc>
                <a:tc>
                  <a:txBody>
                    <a:bodyPr/>
                    <a:lstStyle/>
                    <a:p>
                      <a:r>
                        <a:rPr lang="en-US" dirty="0"/>
                        <a:t>0/6</a:t>
                      </a:r>
                    </a:p>
                  </a:txBody>
                  <a:tcPr/>
                </a:tc>
                <a:tc>
                  <a:txBody>
                    <a:bodyPr/>
                    <a:lstStyle/>
                    <a:p>
                      <a:r>
                        <a:rPr lang="en-US" dirty="0"/>
                        <a:t>3/6=1/2</a:t>
                      </a:r>
                    </a:p>
                  </a:txBody>
                  <a:tcPr/>
                </a:tc>
                <a:extLst>
                  <a:ext uri="{0D108BD9-81ED-4DB2-BD59-A6C34878D82A}">
                    <a16:rowId xmlns:a16="http://schemas.microsoft.com/office/drawing/2014/main" val="572685800"/>
                  </a:ext>
                </a:extLst>
              </a:tr>
              <a:tr h="370840">
                <a:tc>
                  <a:txBody>
                    <a:bodyPr/>
                    <a:lstStyle/>
                    <a:p>
                      <a:r>
                        <a:rPr lang="en-US" dirty="0"/>
                        <a:t>Ingredients Availability = Medium</a:t>
                      </a:r>
                    </a:p>
                  </a:txBody>
                  <a:tcPr/>
                </a:tc>
                <a:tc>
                  <a:txBody>
                    <a:bodyPr/>
                    <a:lstStyle/>
                    <a:p>
                      <a:r>
                        <a:rPr lang="en-US" dirty="0"/>
                        <a:t>1/5</a:t>
                      </a:r>
                    </a:p>
                  </a:txBody>
                  <a:tcPr/>
                </a:tc>
                <a:tc>
                  <a:txBody>
                    <a:bodyPr/>
                    <a:lstStyle/>
                    <a:p>
                      <a:r>
                        <a:rPr lang="en-US" dirty="0"/>
                        <a:t>0/6</a:t>
                      </a:r>
                    </a:p>
                  </a:txBody>
                  <a:tcPr/>
                </a:tc>
                <a:tc>
                  <a:txBody>
                    <a:bodyPr/>
                    <a:lstStyle/>
                    <a:p>
                      <a:r>
                        <a:rPr lang="en-US" dirty="0"/>
                        <a:t>4/6 = 2/3</a:t>
                      </a:r>
                    </a:p>
                  </a:txBody>
                  <a:tcPr/>
                </a:tc>
                <a:extLst>
                  <a:ext uri="{0D108BD9-81ED-4DB2-BD59-A6C34878D82A}">
                    <a16:rowId xmlns:a16="http://schemas.microsoft.com/office/drawing/2014/main" val="709230831"/>
                  </a:ext>
                </a:extLst>
              </a:tr>
            </a:tbl>
          </a:graphicData>
        </a:graphic>
      </p:graphicFrame>
    </p:spTree>
    <p:extLst>
      <p:ext uri="{BB962C8B-B14F-4D97-AF65-F5344CB8AC3E}">
        <p14:creationId xmlns:p14="http://schemas.microsoft.com/office/powerpoint/2010/main" val="255972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3" name="TextBox 2">
            <a:extLst>
              <a:ext uri="{FF2B5EF4-FFF2-40B4-BE49-F238E27FC236}">
                <a16:creationId xmlns:a16="http://schemas.microsoft.com/office/drawing/2014/main" id="{ECCD41E4-85F3-9E63-89EC-0F0609598EC8}"/>
              </a:ext>
            </a:extLst>
          </p:cNvPr>
          <p:cNvSpPr txBox="1"/>
          <p:nvPr/>
        </p:nvSpPr>
        <p:spPr>
          <a:xfrm>
            <a:off x="513280" y="1166205"/>
            <a:ext cx="9571101" cy="2585323"/>
          </a:xfrm>
          <a:prstGeom prst="rect">
            <a:avLst/>
          </a:prstGeom>
          <a:noFill/>
        </p:spPr>
        <p:txBody>
          <a:bodyPr wrap="square" rtlCol="0">
            <a:spAutoFit/>
          </a:bodyPr>
          <a:lstStyle/>
          <a:p>
            <a:r>
              <a:rPr lang="en-US" b="1" dirty="0"/>
              <a:t>The Zero-Frequency Problem</a:t>
            </a:r>
          </a:p>
          <a:p>
            <a:r>
              <a:rPr lang="en-US" dirty="0"/>
              <a:t>One of the disadvantages of Naïve-Bayes is that if you have no occurrences of a class label and a certain attribute value together then the frequency-based probability estimate will be zero. And this will get a zero when all the probabilities are multiplied.</a:t>
            </a:r>
          </a:p>
          <a:p>
            <a:r>
              <a:rPr lang="en-US" dirty="0"/>
              <a:t>An approach to overcome this ‘zero-frequency problem’ in a Bayesian environment is to add one to the count for every attribute value-class combination when an attribute value doesn’t occur with every class value.</a:t>
            </a:r>
          </a:p>
          <a:p>
            <a:endParaRPr lang="en-US" b="1" dirty="0"/>
          </a:p>
          <a:p>
            <a:endParaRPr lang="en-US" dirty="0"/>
          </a:p>
        </p:txBody>
      </p:sp>
      <p:graphicFrame>
        <p:nvGraphicFramePr>
          <p:cNvPr id="6" name="Table 6">
            <a:extLst>
              <a:ext uri="{FF2B5EF4-FFF2-40B4-BE49-F238E27FC236}">
                <a16:creationId xmlns:a16="http://schemas.microsoft.com/office/drawing/2014/main" id="{0FC77941-734E-5373-DB7E-BB48A285B05B}"/>
              </a:ext>
            </a:extLst>
          </p:cNvPr>
          <p:cNvGraphicFramePr>
            <a:graphicFrameLocks noGrp="1"/>
          </p:cNvGraphicFramePr>
          <p:nvPr>
            <p:extLst>
              <p:ext uri="{D42A27DB-BD31-4B8C-83A1-F6EECF244321}">
                <p14:modId xmlns:p14="http://schemas.microsoft.com/office/powerpoint/2010/main" val="329585866"/>
              </p:ext>
            </p:extLst>
          </p:nvPr>
        </p:nvGraphicFramePr>
        <p:xfrm>
          <a:off x="612458" y="4038213"/>
          <a:ext cx="8533444" cy="1752600"/>
        </p:xfrm>
        <a:graphic>
          <a:graphicData uri="http://schemas.openxmlformats.org/drawingml/2006/table">
            <a:tbl>
              <a:tblPr firstRow="1" bandRow="1">
                <a:tableStyleId>{5C22544A-7EE6-4342-B048-85BDC9FD1C3A}</a:tableStyleId>
              </a:tblPr>
              <a:tblGrid>
                <a:gridCol w="3041779">
                  <a:extLst>
                    <a:ext uri="{9D8B030D-6E8A-4147-A177-3AD203B41FA5}">
                      <a16:colId xmlns:a16="http://schemas.microsoft.com/office/drawing/2014/main" val="1460379965"/>
                    </a:ext>
                  </a:extLst>
                </a:gridCol>
                <a:gridCol w="2024743">
                  <a:extLst>
                    <a:ext uri="{9D8B030D-6E8A-4147-A177-3AD203B41FA5}">
                      <a16:colId xmlns:a16="http://schemas.microsoft.com/office/drawing/2014/main" val="854369576"/>
                    </a:ext>
                  </a:extLst>
                </a:gridCol>
                <a:gridCol w="1894114">
                  <a:extLst>
                    <a:ext uri="{9D8B030D-6E8A-4147-A177-3AD203B41FA5}">
                      <a16:colId xmlns:a16="http://schemas.microsoft.com/office/drawing/2014/main" val="71042308"/>
                    </a:ext>
                  </a:extLst>
                </a:gridCol>
                <a:gridCol w="1572808">
                  <a:extLst>
                    <a:ext uri="{9D8B030D-6E8A-4147-A177-3AD203B41FA5}">
                      <a16:colId xmlns:a16="http://schemas.microsoft.com/office/drawing/2014/main" val="4188191884"/>
                    </a:ext>
                  </a:extLst>
                </a:gridCol>
              </a:tblGrid>
              <a:tr h="370840">
                <a:tc>
                  <a:txBody>
                    <a:bodyPr/>
                    <a:lstStyle/>
                    <a:p>
                      <a:endParaRPr lang="en-US"/>
                    </a:p>
                  </a:txBody>
                  <a:tcPr/>
                </a:tc>
                <a:tc>
                  <a:txBody>
                    <a:bodyPr/>
                    <a:lstStyle/>
                    <a:p>
                      <a:r>
                        <a:rPr lang="en-US" dirty="0"/>
                        <a:t>Mutton</a:t>
                      </a:r>
                    </a:p>
                  </a:txBody>
                  <a:tcPr/>
                </a:tc>
                <a:tc>
                  <a:txBody>
                    <a:bodyPr/>
                    <a:lstStyle/>
                    <a:p>
                      <a:r>
                        <a:rPr lang="en-US" dirty="0"/>
                        <a:t>Chicken</a:t>
                      </a:r>
                    </a:p>
                  </a:txBody>
                  <a:tcPr/>
                </a:tc>
                <a:tc>
                  <a:txBody>
                    <a:bodyPr/>
                    <a:lstStyle/>
                    <a:p>
                      <a:r>
                        <a:rPr lang="en-US" dirty="0"/>
                        <a:t>Vegetable</a:t>
                      </a:r>
                    </a:p>
                  </a:txBody>
                  <a:tcPr/>
                </a:tc>
                <a:extLst>
                  <a:ext uri="{0D108BD9-81ED-4DB2-BD59-A6C34878D82A}">
                    <a16:rowId xmlns:a16="http://schemas.microsoft.com/office/drawing/2014/main" val="3383529615"/>
                  </a:ext>
                </a:extLst>
              </a:tr>
              <a:tr h="370840">
                <a:tc>
                  <a:txBody>
                    <a:bodyPr/>
                    <a:lstStyle/>
                    <a:p>
                      <a:r>
                        <a:rPr lang="en-US" dirty="0"/>
                        <a:t>Special Occasion  = No</a:t>
                      </a:r>
                    </a:p>
                  </a:txBody>
                  <a:tcPr/>
                </a:tc>
                <a:tc>
                  <a:txBody>
                    <a:bodyPr/>
                    <a:lstStyle/>
                    <a:p>
                      <a:r>
                        <a:rPr lang="en-US" dirty="0"/>
                        <a:t>1/5 </a:t>
                      </a:r>
                    </a:p>
                  </a:txBody>
                  <a:tcPr/>
                </a:tc>
                <a:tc>
                  <a:txBody>
                    <a:bodyPr/>
                    <a:lstStyle/>
                    <a:p>
                      <a:r>
                        <a:rPr lang="en-US" dirty="0"/>
                        <a:t>4/6 = 2/3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4/6 = 2/3</a:t>
                      </a:r>
                    </a:p>
                  </a:txBody>
                  <a:tcPr/>
                </a:tc>
                <a:extLst>
                  <a:ext uri="{0D108BD9-81ED-4DB2-BD59-A6C34878D82A}">
                    <a16:rowId xmlns:a16="http://schemas.microsoft.com/office/drawing/2014/main" val="2250609581"/>
                  </a:ext>
                </a:extLst>
              </a:tr>
              <a:tr h="370840">
                <a:tc>
                  <a:txBody>
                    <a:bodyPr/>
                    <a:lstStyle/>
                    <a:p>
                      <a:r>
                        <a:rPr lang="en-US" dirty="0"/>
                        <a:t>weather = Cloudy</a:t>
                      </a:r>
                    </a:p>
                  </a:txBody>
                  <a:tcPr/>
                </a:tc>
                <a:tc>
                  <a:txBody>
                    <a:bodyPr/>
                    <a:lstStyle/>
                    <a:p>
                      <a:r>
                        <a:rPr lang="en-US" dirty="0"/>
                        <a:t>1/5</a:t>
                      </a:r>
                    </a:p>
                  </a:txBody>
                  <a:tcPr/>
                </a:tc>
                <a:tc>
                  <a:txBody>
                    <a:bodyPr/>
                    <a:lstStyle/>
                    <a:p>
                      <a:r>
                        <a:rPr lang="en-US" dirty="0"/>
                        <a:t>0/6</a:t>
                      </a:r>
                    </a:p>
                  </a:txBody>
                  <a:tcPr/>
                </a:tc>
                <a:tc>
                  <a:txBody>
                    <a:bodyPr/>
                    <a:lstStyle/>
                    <a:p>
                      <a:r>
                        <a:rPr lang="en-US" dirty="0"/>
                        <a:t>3/6=1/2</a:t>
                      </a:r>
                    </a:p>
                  </a:txBody>
                  <a:tcPr/>
                </a:tc>
                <a:extLst>
                  <a:ext uri="{0D108BD9-81ED-4DB2-BD59-A6C34878D82A}">
                    <a16:rowId xmlns:a16="http://schemas.microsoft.com/office/drawing/2014/main" val="572685800"/>
                  </a:ext>
                </a:extLst>
              </a:tr>
              <a:tr h="370840">
                <a:tc>
                  <a:txBody>
                    <a:bodyPr/>
                    <a:lstStyle/>
                    <a:p>
                      <a:r>
                        <a:rPr lang="en-US" dirty="0"/>
                        <a:t>Ingredients Availability = Medium</a:t>
                      </a:r>
                    </a:p>
                  </a:txBody>
                  <a:tcPr/>
                </a:tc>
                <a:tc>
                  <a:txBody>
                    <a:bodyPr/>
                    <a:lstStyle/>
                    <a:p>
                      <a:r>
                        <a:rPr lang="en-US" dirty="0"/>
                        <a:t>1/5</a:t>
                      </a:r>
                    </a:p>
                  </a:txBody>
                  <a:tcPr/>
                </a:tc>
                <a:tc>
                  <a:txBody>
                    <a:bodyPr/>
                    <a:lstStyle/>
                    <a:p>
                      <a:r>
                        <a:rPr lang="en-US" dirty="0"/>
                        <a:t>0/6</a:t>
                      </a:r>
                    </a:p>
                  </a:txBody>
                  <a:tcPr/>
                </a:tc>
                <a:tc>
                  <a:txBody>
                    <a:bodyPr/>
                    <a:lstStyle/>
                    <a:p>
                      <a:r>
                        <a:rPr lang="en-US" dirty="0"/>
                        <a:t>4/6 = 2/3</a:t>
                      </a:r>
                    </a:p>
                  </a:txBody>
                  <a:tcPr/>
                </a:tc>
                <a:extLst>
                  <a:ext uri="{0D108BD9-81ED-4DB2-BD59-A6C34878D82A}">
                    <a16:rowId xmlns:a16="http://schemas.microsoft.com/office/drawing/2014/main" val="709230831"/>
                  </a:ext>
                </a:extLst>
              </a:tr>
            </a:tbl>
          </a:graphicData>
        </a:graphic>
      </p:graphicFrame>
    </p:spTree>
    <p:extLst>
      <p:ext uri="{BB962C8B-B14F-4D97-AF65-F5344CB8AC3E}">
        <p14:creationId xmlns:p14="http://schemas.microsoft.com/office/powerpoint/2010/main" val="391585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graphicFrame>
        <p:nvGraphicFramePr>
          <p:cNvPr id="6" name="Table 6">
            <a:extLst>
              <a:ext uri="{FF2B5EF4-FFF2-40B4-BE49-F238E27FC236}">
                <a16:creationId xmlns:a16="http://schemas.microsoft.com/office/drawing/2014/main" id="{0FC77941-734E-5373-DB7E-BB48A285B05B}"/>
              </a:ext>
            </a:extLst>
          </p:cNvPr>
          <p:cNvGraphicFramePr>
            <a:graphicFrameLocks noGrp="1"/>
          </p:cNvGraphicFramePr>
          <p:nvPr>
            <p:extLst>
              <p:ext uri="{D42A27DB-BD31-4B8C-83A1-F6EECF244321}">
                <p14:modId xmlns:p14="http://schemas.microsoft.com/office/powerpoint/2010/main" val="273244047"/>
              </p:ext>
            </p:extLst>
          </p:nvPr>
        </p:nvGraphicFramePr>
        <p:xfrm>
          <a:off x="727787" y="3874239"/>
          <a:ext cx="8533444" cy="1752600"/>
        </p:xfrm>
        <a:graphic>
          <a:graphicData uri="http://schemas.openxmlformats.org/drawingml/2006/table">
            <a:tbl>
              <a:tblPr firstRow="1" bandRow="1">
                <a:tableStyleId>{5C22544A-7EE6-4342-B048-85BDC9FD1C3A}</a:tableStyleId>
              </a:tblPr>
              <a:tblGrid>
                <a:gridCol w="3041779">
                  <a:extLst>
                    <a:ext uri="{9D8B030D-6E8A-4147-A177-3AD203B41FA5}">
                      <a16:colId xmlns:a16="http://schemas.microsoft.com/office/drawing/2014/main" val="1460379965"/>
                    </a:ext>
                  </a:extLst>
                </a:gridCol>
                <a:gridCol w="2024743">
                  <a:extLst>
                    <a:ext uri="{9D8B030D-6E8A-4147-A177-3AD203B41FA5}">
                      <a16:colId xmlns:a16="http://schemas.microsoft.com/office/drawing/2014/main" val="854369576"/>
                    </a:ext>
                  </a:extLst>
                </a:gridCol>
                <a:gridCol w="1894114">
                  <a:extLst>
                    <a:ext uri="{9D8B030D-6E8A-4147-A177-3AD203B41FA5}">
                      <a16:colId xmlns:a16="http://schemas.microsoft.com/office/drawing/2014/main" val="71042308"/>
                    </a:ext>
                  </a:extLst>
                </a:gridCol>
                <a:gridCol w="1572808">
                  <a:extLst>
                    <a:ext uri="{9D8B030D-6E8A-4147-A177-3AD203B41FA5}">
                      <a16:colId xmlns:a16="http://schemas.microsoft.com/office/drawing/2014/main" val="4188191884"/>
                    </a:ext>
                  </a:extLst>
                </a:gridCol>
              </a:tblGrid>
              <a:tr h="370840">
                <a:tc>
                  <a:txBody>
                    <a:bodyPr/>
                    <a:lstStyle/>
                    <a:p>
                      <a:endParaRPr lang="en-US"/>
                    </a:p>
                  </a:txBody>
                  <a:tcPr/>
                </a:tc>
                <a:tc>
                  <a:txBody>
                    <a:bodyPr/>
                    <a:lstStyle/>
                    <a:p>
                      <a:r>
                        <a:rPr lang="en-US" dirty="0"/>
                        <a:t>Mutton</a:t>
                      </a:r>
                    </a:p>
                  </a:txBody>
                  <a:tcPr/>
                </a:tc>
                <a:tc>
                  <a:txBody>
                    <a:bodyPr/>
                    <a:lstStyle/>
                    <a:p>
                      <a:r>
                        <a:rPr lang="en-US" dirty="0"/>
                        <a:t>Chicken</a:t>
                      </a:r>
                    </a:p>
                  </a:txBody>
                  <a:tcPr/>
                </a:tc>
                <a:tc>
                  <a:txBody>
                    <a:bodyPr/>
                    <a:lstStyle/>
                    <a:p>
                      <a:r>
                        <a:rPr lang="en-US" dirty="0"/>
                        <a:t>Vegetable</a:t>
                      </a:r>
                    </a:p>
                  </a:txBody>
                  <a:tcPr/>
                </a:tc>
                <a:extLst>
                  <a:ext uri="{0D108BD9-81ED-4DB2-BD59-A6C34878D82A}">
                    <a16:rowId xmlns:a16="http://schemas.microsoft.com/office/drawing/2014/main" val="3383529615"/>
                  </a:ext>
                </a:extLst>
              </a:tr>
              <a:tr h="370840">
                <a:tc>
                  <a:txBody>
                    <a:bodyPr/>
                    <a:lstStyle/>
                    <a:p>
                      <a:r>
                        <a:rPr lang="en-US" dirty="0"/>
                        <a:t>Special Occasion  = No</a:t>
                      </a:r>
                    </a:p>
                  </a:txBody>
                  <a:tcPr/>
                </a:tc>
                <a:tc>
                  <a:txBody>
                    <a:bodyPr/>
                    <a:lstStyle/>
                    <a:p>
                      <a:r>
                        <a:rPr lang="en-US" dirty="0"/>
                        <a:t>(1+1)/(5+1) </a:t>
                      </a:r>
                    </a:p>
                  </a:txBody>
                  <a:tcPr/>
                </a:tc>
                <a:tc>
                  <a:txBody>
                    <a:bodyPr/>
                    <a:lstStyle/>
                    <a:p>
                      <a:r>
                        <a:rPr lang="en-US" dirty="0"/>
                        <a:t>(4+1)/(6+1)</a:t>
                      </a:r>
                    </a:p>
                  </a:txBody>
                  <a:tcPr/>
                </a:tc>
                <a:tc>
                  <a:txBody>
                    <a:bodyPr/>
                    <a:lstStyle/>
                    <a:p>
                      <a:r>
                        <a:rPr lang="en-US" dirty="0"/>
                        <a:t>(4+1)/(6+1)</a:t>
                      </a:r>
                    </a:p>
                  </a:txBody>
                  <a:tcPr/>
                </a:tc>
                <a:extLst>
                  <a:ext uri="{0D108BD9-81ED-4DB2-BD59-A6C34878D82A}">
                    <a16:rowId xmlns:a16="http://schemas.microsoft.com/office/drawing/2014/main" val="2250609581"/>
                  </a:ext>
                </a:extLst>
              </a:tr>
              <a:tr h="370840">
                <a:tc>
                  <a:txBody>
                    <a:bodyPr/>
                    <a:lstStyle/>
                    <a:p>
                      <a:r>
                        <a:rPr lang="en-US" dirty="0"/>
                        <a:t>weather = Cloudy</a:t>
                      </a:r>
                    </a:p>
                  </a:txBody>
                  <a:tcPr/>
                </a:tc>
                <a:tc>
                  <a:txBody>
                    <a:bodyPr/>
                    <a:lstStyle/>
                    <a:p>
                      <a:r>
                        <a:rPr lang="en-US" dirty="0"/>
                        <a:t>(1+1)/(5+1)</a:t>
                      </a:r>
                    </a:p>
                  </a:txBody>
                  <a:tcPr/>
                </a:tc>
                <a:tc>
                  <a:txBody>
                    <a:bodyPr/>
                    <a:lstStyle/>
                    <a:p>
                      <a:r>
                        <a:rPr lang="en-US" dirty="0"/>
                        <a:t>(0+1)/(6+1)</a:t>
                      </a:r>
                    </a:p>
                  </a:txBody>
                  <a:tcPr/>
                </a:tc>
                <a:tc>
                  <a:txBody>
                    <a:bodyPr/>
                    <a:lstStyle/>
                    <a:p>
                      <a:r>
                        <a:rPr lang="en-US" dirty="0"/>
                        <a:t>(3+1)/(6+1)</a:t>
                      </a:r>
                    </a:p>
                  </a:txBody>
                  <a:tcPr/>
                </a:tc>
                <a:extLst>
                  <a:ext uri="{0D108BD9-81ED-4DB2-BD59-A6C34878D82A}">
                    <a16:rowId xmlns:a16="http://schemas.microsoft.com/office/drawing/2014/main" val="572685800"/>
                  </a:ext>
                </a:extLst>
              </a:tr>
              <a:tr h="370840">
                <a:tc>
                  <a:txBody>
                    <a:bodyPr/>
                    <a:lstStyle/>
                    <a:p>
                      <a:r>
                        <a:rPr lang="en-US" dirty="0"/>
                        <a:t>Ingredients Availability = Medium</a:t>
                      </a:r>
                    </a:p>
                  </a:txBody>
                  <a:tcPr/>
                </a:tc>
                <a:tc>
                  <a:txBody>
                    <a:bodyPr/>
                    <a:lstStyle/>
                    <a:p>
                      <a:r>
                        <a:rPr lang="en-US" dirty="0"/>
                        <a:t>(1+1/(5+1)</a:t>
                      </a:r>
                    </a:p>
                  </a:txBody>
                  <a:tcPr/>
                </a:tc>
                <a:tc>
                  <a:txBody>
                    <a:bodyPr/>
                    <a:lstStyle/>
                    <a:p>
                      <a:r>
                        <a:rPr lang="en-US" dirty="0"/>
                        <a:t>(0+1)/(6+1)</a:t>
                      </a:r>
                    </a:p>
                  </a:txBody>
                  <a:tcPr/>
                </a:tc>
                <a:tc>
                  <a:txBody>
                    <a:bodyPr/>
                    <a:lstStyle/>
                    <a:p>
                      <a:r>
                        <a:rPr lang="en-US" dirty="0"/>
                        <a:t>(4+1)/(6+1)</a:t>
                      </a:r>
                    </a:p>
                  </a:txBody>
                  <a:tcPr/>
                </a:tc>
                <a:extLst>
                  <a:ext uri="{0D108BD9-81ED-4DB2-BD59-A6C34878D82A}">
                    <a16:rowId xmlns:a16="http://schemas.microsoft.com/office/drawing/2014/main" val="709230831"/>
                  </a:ext>
                </a:extLst>
              </a:tr>
            </a:tbl>
          </a:graphicData>
        </a:graphic>
      </p:graphicFrame>
      <p:sp>
        <p:nvSpPr>
          <p:cNvPr id="5" name="TextBox 4">
            <a:extLst>
              <a:ext uri="{FF2B5EF4-FFF2-40B4-BE49-F238E27FC236}">
                <a16:creationId xmlns:a16="http://schemas.microsoft.com/office/drawing/2014/main" id="{7CECADAB-45F0-3593-9C08-2AE430C36EE9}"/>
              </a:ext>
            </a:extLst>
          </p:cNvPr>
          <p:cNvSpPr txBox="1"/>
          <p:nvPr/>
        </p:nvSpPr>
        <p:spPr>
          <a:xfrm>
            <a:off x="727787" y="937242"/>
            <a:ext cx="6760407" cy="2585323"/>
          </a:xfrm>
          <a:prstGeom prst="rect">
            <a:avLst/>
          </a:prstGeom>
          <a:noFill/>
        </p:spPr>
        <p:txBody>
          <a:bodyPr wrap="square" rtlCol="0">
            <a:spAutoFit/>
          </a:bodyPr>
          <a:lstStyle/>
          <a:p>
            <a:r>
              <a:rPr lang="en-US" b="1" dirty="0"/>
              <a:t>Step 1: Prior Probability</a:t>
            </a:r>
          </a:p>
          <a:p>
            <a:r>
              <a:rPr lang="en-US" dirty="0"/>
              <a:t>P(result = Mutton) = (5+1)/(17+1)=6/18=1/3</a:t>
            </a:r>
          </a:p>
          <a:p>
            <a:r>
              <a:rPr lang="en-US" dirty="0"/>
              <a:t>P(result = Chicken) = (6+1)/(17+1)=7/18</a:t>
            </a:r>
          </a:p>
          <a:p>
            <a:r>
              <a:rPr lang="en-US" dirty="0"/>
              <a:t>P(result = Vegetable) = (6+1)/(17+1)=7/18</a:t>
            </a:r>
          </a:p>
          <a:p>
            <a:r>
              <a:rPr lang="en-US" dirty="0"/>
              <a:t>P(Special Occasion = No) = (10+1)/(17+1)=11/18</a:t>
            </a:r>
          </a:p>
          <a:p>
            <a:r>
              <a:rPr lang="en-US" dirty="0"/>
              <a:t>P(weather = Cloudy) = (4+1)/(17+1)=5/18</a:t>
            </a:r>
          </a:p>
          <a:p>
            <a:r>
              <a:rPr lang="en-US" dirty="0"/>
              <a:t>P(Ingredients Availability = Medium) = (6+1)/(17+1)=7/18</a:t>
            </a:r>
          </a:p>
          <a:p>
            <a:endParaRPr lang="en-US" dirty="0"/>
          </a:p>
          <a:p>
            <a:endParaRPr lang="en-US" dirty="0"/>
          </a:p>
        </p:txBody>
      </p:sp>
      <p:sp>
        <p:nvSpPr>
          <p:cNvPr id="7" name="TextBox 6">
            <a:extLst>
              <a:ext uri="{FF2B5EF4-FFF2-40B4-BE49-F238E27FC236}">
                <a16:creationId xmlns:a16="http://schemas.microsoft.com/office/drawing/2014/main" id="{F47F8275-5F92-CAD6-6BD3-64B6255B6A20}"/>
              </a:ext>
            </a:extLst>
          </p:cNvPr>
          <p:cNvSpPr txBox="1"/>
          <p:nvPr/>
        </p:nvSpPr>
        <p:spPr>
          <a:xfrm>
            <a:off x="727787" y="3207637"/>
            <a:ext cx="4103077" cy="646331"/>
          </a:xfrm>
          <a:prstGeom prst="rect">
            <a:avLst/>
          </a:prstGeom>
          <a:noFill/>
        </p:spPr>
        <p:txBody>
          <a:bodyPr wrap="square" rtlCol="0">
            <a:spAutoFit/>
          </a:bodyPr>
          <a:lstStyle/>
          <a:p>
            <a:r>
              <a:rPr lang="en-US" b="1" dirty="0"/>
              <a:t>Step 2: Conditional Probability</a:t>
            </a:r>
            <a:endParaRPr lang="en-US" dirty="0"/>
          </a:p>
          <a:p>
            <a:endParaRPr lang="en-US" dirty="0"/>
          </a:p>
        </p:txBody>
      </p:sp>
    </p:spTree>
    <p:extLst>
      <p:ext uri="{BB962C8B-B14F-4D97-AF65-F5344CB8AC3E}">
        <p14:creationId xmlns:p14="http://schemas.microsoft.com/office/powerpoint/2010/main" val="126299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375877" y="136130"/>
            <a:ext cx="5502031" cy="801853"/>
          </a:xfrm>
        </p:spPr>
        <p:txBody>
          <a:bodyPr>
            <a:normAutofit/>
          </a:bodyPr>
          <a:lstStyle/>
          <a:p>
            <a:r>
              <a:rPr lang="en-US" sz="4000" dirty="0"/>
              <a:t>Conditional Probability</a:t>
            </a:r>
          </a:p>
        </p:txBody>
      </p:sp>
      <p:sp>
        <p:nvSpPr>
          <p:cNvPr id="5" name="TextBox 4">
            <a:extLst>
              <a:ext uri="{FF2B5EF4-FFF2-40B4-BE49-F238E27FC236}">
                <a16:creationId xmlns:a16="http://schemas.microsoft.com/office/drawing/2014/main" id="{7A9D0B24-F079-99CF-C1FD-8E0F71BC053F}"/>
              </a:ext>
            </a:extLst>
          </p:cNvPr>
          <p:cNvSpPr txBox="1"/>
          <p:nvPr/>
        </p:nvSpPr>
        <p:spPr>
          <a:xfrm>
            <a:off x="1000369" y="1367692"/>
            <a:ext cx="7346462" cy="2031325"/>
          </a:xfrm>
          <a:prstGeom prst="rect">
            <a:avLst/>
          </a:prstGeom>
          <a:noFill/>
        </p:spPr>
        <p:txBody>
          <a:bodyPr wrap="square" rtlCol="0">
            <a:spAutoFit/>
          </a:bodyPr>
          <a:lstStyle/>
          <a:p>
            <a:r>
              <a:rPr lang="en-US" dirty="0"/>
              <a:t>The Probability of an event B occurring when it is known that some event A has occurred is called a </a:t>
            </a:r>
            <a:r>
              <a:rPr lang="en-US" b="1" dirty="0"/>
              <a:t>conditional probability.</a:t>
            </a:r>
          </a:p>
          <a:p>
            <a:endParaRPr lang="en-US" dirty="0"/>
          </a:p>
          <a:p>
            <a:r>
              <a:rPr lang="en-US" dirty="0"/>
              <a:t>The conditional probability of B, given A, denoted by P(B|A) is defined by</a:t>
            </a:r>
          </a:p>
          <a:p>
            <a:endParaRPr lang="en-US" dirty="0"/>
          </a:p>
          <a:p>
            <a:r>
              <a:rPr lang="en-US" dirty="0"/>
              <a:t>P(B|A)=P(A ∩ B)/P(A) provided P(A)&gt;0</a:t>
            </a:r>
          </a:p>
        </p:txBody>
      </p:sp>
    </p:spTree>
    <p:extLst>
      <p:ext uri="{BB962C8B-B14F-4D97-AF65-F5344CB8AC3E}">
        <p14:creationId xmlns:p14="http://schemas.microsoft.com/office/powerpoint/2010/main" val="168263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graphicFrame>
        <p:nvGraphicFramePr>
          <p:cNvPr id="4" name="Table 6">
            <a:extLst>
              <a:ext uri="{FF2B5EF4-FFF2-40B4-BE49-F238E27FC236}">
                <a16:creationId xmlns:a16="http://schemas.microsoft.com/office/drawing/2014/main" id="{6FB8AC15-5622-95A7-958D-77C86E776175}"/>
              </a:ext>
            </a:extLst>
          </p:cNvPr>
          <p:cNvGraphicFramePr>
            <a:graphicFrameLocks noGrp="1"/>
          </p:cNvGraphicFramePr>
          <p:nvPr>
            <p:extLst>
              <p:ext uri="{D42A27DB-BD31-4B8C-83A1-F6EECF244321}">
                <p14:modId xmlns:p14="http://schemas.microsoft.com/office/powerpoint/2010/main" val="389066302"/>
              </p:ext>
            </p:extLst>
          </p:nvPr>
        </p:nvGraphicFramePr>
        <p:xfrm>
          <a:off x="727787" y="3860866"/>
          <a:ext cx="8533444" cy="1747520"/>
        </p:xfrm>
        <a:graphic>
          <a:graphicData uri="http://schemas.openxmlformats.org/drawingml/2006/table">
            <a:tbl>
              <a:tblPr firstRow="1" bandRow="1">
                <a:tableStyleId>{5C22544A-7EE6-4342-B048-85BDC9FD1C3A}</a:tableStyleId>
              </a:tblPr>
              <a:tblGrid>
                <a:gridCol w="3041779">
                  <a:extLst>
                    <a:ext uri="{9D8B030D-6E8A-4147-A177-3AD203B41FA5}">
                      <a16:colId xmlns:a16="http://schemas.microsoft.com/office/drawing/2014/main" val="1460379965"/>
                    </a:ext>
                  </a:extLst>
                </a:gridCol>
                <a:gridCol w="2024743">
                  <a:extLst>
                    <a:ext uri="{9D8B030D-6E8A-4147-A177-3AD203B41FA5}">
                      <a16:colId xmlns:a16="http://schemas.microsoft.com/office/drawing/2014/main" val="854369576"/>
                    </a:ext>
                  </a:extLst>
                </a:gridCol>
                <a:gridCol w="1894114">
                  <a:extLst>
                    <a:ext uri="{9D8B030D-6E8A-4147-A177-3AD203B41FA5}">
                      <a16:colId xmlns:a16="http://schemas.microsoft.com/office/drawing/2014/main" val="71042308"/>
                    </a:ext>
                  </a:extLst>
                </a:gridCol>
                <a:gridCol w="1572808">
                  <a:extLst>
                    <a:ext uri="{9D8B030D-6E8A-4147-A177-3AD203B41FA5}">
                      <a16:colId xmlns:a16="http://schemas.microsoft.com/office/drawing/2014/main" val="4188191884"/>
                    </a:ext>
                  </a:extLst>
                </a:gridCol>
              </a:tblGrid>
              <a:tr h="0">
                <a:tc>
                  <a:txBody>
                    <a:bodyPr/>
                    <a:lstStyle/>
                    <a:p>
                      <a:endParaRPr lang="en-US"/>
                    </a:p>
                  </a:txBody>
                  <a:tcPr/>
                </a:tc>
                <a:tc>
                  <a:txBody>
                    <a:bodyPr/>
                    <a:lstStyle/>
                    <a:p>
                      <a:r>
                        <a:rPr lang="en-US" dirty="0"/>
                        <a:t>Mutton</a:t>
                      </a:r>
                    </a:p>
                  </a:txBody>
                  <a:tcPr/>
                </a:tc>
                <a:tc>
                  <a:txBody>
                    <a:bodyPr/>
                    <a:lstStyle/>
                    <a:p>
                      <a:r>
                        <a:rPr lang="en-US" dirty="0"/>
                        <a:t>Chicken</a:t>
                      </a:r>
                    </a:p>
                  </a:txBody>
                  <a:tcPr/>
                </a:tc>
                <a:tc>
                  <a:txBody>
                    <a:bodyPr/>
                    <a:lstStyle/>
                    <a:p>
                      <a:r>
                        <a:rPr lang="en-US" dirty="0"/>
                        <a:t>Vegetable</a:t>
                      </a:r>
                    </a:p>
                  </a:txBody>
                  <a:tcPr/>
                </a:tc>
                <a:extLst>
                  <a:ext uri="{0D108BD9-81ED-4DB2-BD59-A6C34878D82A}">
                    <a16:rowId xmlns:a16="http://schemas.microsoft.com/office/drawing/2014/main" val="3383529615"/>
                  </a:ext>
                </a:extLst>
              </a:tr>
              <a:tr h="370840">
                <a:tc>
                  <a:txBody>
                    <a:bodyPr/>
                    <a:lstStyle/>
                    <a:p>
                      <a:r>
                        <a:rPr lang="en-US" dirty="0"/>
                        <a:t>Special Occasion  = No</a:t>
                      </a:r>
                    </a:p>
                  </a:txBody>
                  <a:tcPr/>
                </a:tc>
                <a:tc>
                  <a:txBody>
                    <a:bodyPr/>
                    <a:lstStyle/>
                    <a:p>
                      <a:r>
                        <a:rPr lang="en-US" dirty="0"/>
                        <a:t>2/6=1/3 </a:t>
                      </a:r>
                    </a:p>
                  </a:txBody>
                  <a:tcPr/>
                </a:tc>
                <a:tc>
                  <a:txBody>
                    <a:bodyPr/>
                    <a:lstStyle/>
                    <a:p>
                      <a:r>
                        <a:rPr lang="en-US" dirty="0"/>
                        <a:t>5/7</a:t>
                      </a:r>
                    </a:p>
                  </a:txBody>
                  <a:tcPr/>
                </a:tc>
                <a:tc>
                  <a:txBody>
                    <a:bodyPr/>
                    <a:lstStyle/>
                    <a:p>
                      <a:r>
                        <a:rPr lang="en-US" dirty="0"/>
                        <a:t>5/7</a:t>
                      </a:r>
                    </a:p>
                  </a:txBody>
                  <a:tcPr/>
                </a:tc>
                <a:extLst>
                  <a:ext uri="{0D108BD9-81ED-4DB2-BD59-A6C34878D82A}">
                    <a16:rowId xmlns:a16="http://schemas.microsoft.com/office/drawing/2014/main" val="2250609581"/>
                  </a:ext>
                </a:extLst>
              </a:tr>
              <a:tr h="370840">
                <a:tc>
                  <a:txBody>
                    <a:bodyPr/>
                    <a:lstStyle/>
                    <a:p>
                      <a:r>
                        <a:rPr lang="en-US" dirty="0"/>
                        <a:t>weather = Cloudy</a:t>
                      </a:r>
                    </a:p>
                  </a:txBody>
                  <a:tcPr/>
                </a:tc>
                <a:tc>
                  <a:txBody>
                    <a:bodyPr/>
                    <a:lstStyle/>
                    <a:p>
                      <a:r>
                        <a:rPr lang="en-US" dirty="0"/>
                        <a:t>2/6=1/3</a:t>
                      </a:r>
                    </a:p>
                  </a:txBody>
                  <a:tcPr/>
                </a:tc>
                <a:tc>
                  <a:txBody>
                    <a:bodyPr/>
                    <a:lstStyle/>
                    <a:p>
                      <a:r>
                        <a:rPr lang="en-US" dirty="0"/>
                        <a:t>1/7</a:t>
                      </a:r>
                    </a:p>
                  </a:txBody>
                  <a:tcPr/>
                </a:tc>
                <a:tc>
                  <a:txBody>
                    <a:bodyPr/>
                    <a:lstStyle/>
                    <a:p>
                      <a:r>
                        <a:rPr lang="en-US" dirty="0"/>
                        <a:t>4/7</a:t>
                      </a:r>
                    </a:p>
                  </a:txBody>
                  <a:tcPr/>
                </a:tc>
                <a:extLst>
                  <a:ext uri="{0D108BD9-81ED-4DB2-BD59-A6C34878D82A}">
                    <a16:rowId xmlns:a16="http://schemas.microsoft.com/office/drawing/2014/main" val="572685800"/>
                  </a:ext>
                </a:extLst>
              </a:tr>
              <a:tr h="370840">
                <a:tc>
                  <a:txBody>
                    <a:bodyPr/>
                    <a:lstStyle/>
                    <a:p>
                      <a:r>
                        <a:rPr lang="en-US" dirty="0"/>
                        <a:t>Ingredients Availability = Medium</a:t>
                      </a:r>
                    </a:p>
                  </a:txBody>
                  <a:tcPr/>
                </a:tc>
                <a:tc>
                  <a:txBody>
                    <a:bodyPr/>
                    <a:lstStyle/>
                    <a:p>
                      <a:r>
                        <a:rPr lang="en-US" dirty="0"/>
                        <a:t>2/6=1/3</a:t>
                      </a:r>
                    </a:p>
                  </a:txBody>
                  <a:tcPr/>
                </a:tc>
                <a:tc>
                  <a:txBody>
                    <a:bodyPr/>
                    <a:lstStyle/>
                    <a:p>
                      <a:r>
                        <a:rPr lang="en-US" dirty="0"/>
                        <a:t>1/7</a:t>
                      </a:r>
                    </a:p>
                  </a:txBody>
                  <a:tcPr/>
                </a:tc>
                <a:tc>
                  <a:txBody>
                    <a:bodyPr/>
                    <a:lstStyle/>
                    <a:p>
                      <a:r>
                        <a:rPr lang="en-US" dirty="0"/>
                        <a:t>5/7</a:t>
                      </a:r>
                    </a:p>
                  </a:txBody>
                  <a:tcPr/>
                </a:tc>
                <a:extLst>
                  <a:ext uri="{0D108BD9-81ED-4DB2-BD59-A6C34878D82A}">
                    <a16:rowId xmlns:a16="http://schemas.microsoft.com/office/drawing/2014/main" val="709230831"/>
                  </a:ext>
                </a:extLst>
              </a:tr>
            </a:tbl>
          </a:graphicData>
        </a:graphic>
      </p:graphicFrame>
      <p:sp>
        <p:nvSpPr>
          <p:cNvPr id="5" name="TextBox 4">
            <a:extLst>
              <a:ext uri="{FF2B5EF4-FFF2-40B4-BE49-F238E27FC236}">
                <a16:creationId xmlns:a16="http://schemas.microsoft.com/office/drawing/2014/main" id="{7CECADAB-45F0-3593-9C08-2AE430C36EE9}"/>
              </a:ext>
            </a:extLst>
          </p:cNvPr>
          <p:cNvSpPr txBox="1"/>
          <p:nvPr/>
        </p:nvSpPr>
        <p:spPr>
          <a:xfrm>
            <a:off x="727787" y="937242"/>
            <a:ext cx="6760407" cy="2585323"/>
          </a:xfrm>
          <a:prstGeom prst="rect">
            <a:avLst/>
          </a:prstGeom>
          <a:noFill/>
        </p:spPr>
        <p:txBody>
          <a:bodyPr wrap="square" rtlCol="0">
            <a:spAutoFit/>
          </a:bodyPr>
          <a:lstStyle/>
          <a:p>
            <a:r>
              <a:rPr lang="en-US" b="1" dirty="0"/>
              <a:t>Step 1: Prior Probability</a:t>
            </a:r>
          </a:p>
          <a:p>
            <a:r>
              <a:rPr lang="en-US" dirty="0"/>
              <a:t>P(result = Mutton) = (5+1)/(17+1)=6/18=1/3</a:t>
            </a:r>
          </a:p>
          <a:p>
            <a:r>
              <a:rPr lang="en-US" dirty="0"/>
              <a:t>P(result = Chicken) = (6+1)/(17+1)=7/18</a:t>
            </a:r>
          </a:p>
          <a:p>
            <a:r>
              <a:rPr lang="en-US" dirty="0"/>
              <a:t>P(result = Vegetable) = (6+1)/(17+1)=7/18</a:t>
            </a:r>
          </a:p>
          <a:p>
            <a:r>
              <a:rPr lang="en-US" dirty="0"/>
              <a:t>P(Special Occasion = No) = (10+1)/(17+1)=11/18</a:t>
            </a:r>
          </a:p>
          <a:p>
            <a:r>
              <a:rPr lang="en-US" dirty="0"/>
              <a:t>P(weather = Cloudy) = (4+1)/(17+1)=5/18</a:t>
            </a:r>
          </a:p>
          <a:p>
            <a:r>
              <a:rPr lang="en-US" dirty="0"/>
              <a:t>P(Ingredients Availability = Medium) = (6+1)/(17+1)=7/18</a:t>
            </a:r>
          </a:p>
          <a:p>
            <a:endParaRPr lang="en-US" dirty="0"/>
          </a:p>
          <a:p>
            <a:endParaRPr lang="en-US" dirty="0"/>
          </a:p>
        </p:txBody>
      </p:sp>
      <p:sp>
        <p:nvSpPr>
          <p:cNvPr id="7" name="TextBox 6">
            <a:extLst>
              <a:ext uri="{FF2B5EF4-FFF2-40B4-BE49-F238E27FC236}">
                <a16:creationId xmlns:a16="http://schemas.microsoft.com/office/drawing/2014/main" id="{F47F8275-5F92-CAD6-6BD3-64B6255B6A20}"/>
              </a:ext>
            </a:extLst>
          </p:cNvPr>
          <p:cNvSpPr txBox="1"/>
          <p:nvPr/>
        </p:nvSpPr>
        <p:spPr>
          <a:xfrm>
            <a:off x="727787" y="3207637"/>
            <a:ext cx="4103077" cy="646331"/>
          </a:xfrm>
          <a:prstGeom prst="rect">
            <a:avLst/>
          </a:prstGeom>
          <a:noFill/>
        </p:spPr>
        <p:txBody>
          <a:bodyPr wrap="square" rtlCol="0">
            <a:spAutoFit/>
          </a:bodyPr>
          <a:lstStyle/>
          <a:p>
            <a:r>
              <a:rPr lang="en-US" b="1" dirty="0"/>
              <a:t>Step 2: Conditional Probability</a:t>
            </a:r>
            <a:endParaRPr lang="en-US" dirty="0"/>
          </a:p>
          <a:p>
            <a:endParaRPr lang="en-US" dirty="0"/>
          </a:p>
        </p:txBody>
      </p:sp>
    </p:spTree>
    <p:extLst>
      <p:ext uri="{BB962C8B-B14F-4D97-AF65-F5344CB8AC3E}">
        <p14:creationId xmlns:p14="http://schemas.microsoft.com/office/powerpoint/2010/main" val="2637920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FB9F45-B6D4-DD0E-A785-62B3122B758D}"/>
              </a:ext>
            </a:extLst>
          </p:cNvPr>
          <p:cNvSpPr txBox="1">
            <a:spLocks/>
          </p:cNvSpPr>
          <p:nvPr/>
        </p:nvSpPr>
        <p:spPr>
          <a:xfrm>
            <a:off x="2477477" y="175207"/>
            <a:ext cx="2821354" cy="801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t>Continue…</a:t>
            </a:r>
            <a:endParaRPr lang="en-US" sz="4000" dirty="0"/>
          </a:p>
        </p:txBody>
      </p:sp>
      <p:sp>
        <p:nvSpPr>
          <p:cNvPr id="10" name="TextBox 9">
            <a:extLst>
              <a:ext uri="{FF2B5EF4-FFF2-40B4-BE49-F238E27FC236}">
                <a16:creationId xmlns:a16="http://schemas.microsoft.com/office/drawing/2014/main" id="{0DF67D21-1105-948B-2F4A-3E2BFCC6A546}"/>
              </a:ext>
            </a:extLst>
          </p:cNvPr>
          <p:cNvSpPr txBox="1"/>
          <p:nvPr/>
        </p:nvSpPr>
        <p:spPr>
          <a:xfrm>
            <a:off x="279919" y="1275639"/>
            <a:ext cx="11447106" cy="5078313"/>
          </a:xfrm>
          <a:prstGeom prst="rect">
            <a:avLst/>
          </a:prstGeom>
          <a:noFill/>
        </p:spPr>
        <p:txBody>
          <a:bodyPr wrap="square" rtlCol="0">
            <a:spAutoFit/>
          </a:bodyPr>
          <a:lstStyle/>
          <a:p>
            <a:pPr defTabSz="914400" eaLnBrk="0" fontAlgn="base" hangingPunct="0">
              <a:spcBef>
                <a:spcPct val="0"/>
              </a:spcBef>
              <a:spcAft>
                <a:spcPct val="0"/>
              </a:spcAft>
            </a:pPr>
            <a:r>
              <a:rPr lang="en-US" altLang="en-US" dirty="0">
                <a:latin typeface="Arial" panose="020B0604020202020204" pitchFamily="34" charset="0"/>
              </a:rPr>
              <a:t>P(Mutton| No , Cloudy, Medium) = P(Mutton, No , Cloudy, Medium) P(Mutton) / P(No, Cloudy, Medium)</a:t>
            </a:r>
          </a:p>
          <a:p>
            <a:pPr defTabSz="914400" eaLnBrk="0" fontAlgn="base" hangingPunct="0">
              <a:spcBef>
                <a:spcPct val="0"/>
              </a:spcBef>
              <a:spcAft>
                <a:spcPct val="0"/>
              </a:spcAft>
            </a:pPr>
            <a:r>
              <a:rPr lang="en-US" altLang="en-US" dirty="0">
                <a:latin typeface="Arial" panose="020B0604020202020204" pitchFamily="34" charset="0"/>
              </a:rPr>
              <a:t>            =P(No | Mutton) P(Cloudy | Mutton) P(Medium | Mutton) P(Mutton) / P(No, Cloudy, Medium)</a:t>
            </a:r>
          </a:p>
          <a:p>
            <a:pPr defTabSz="914400" eaLnBrk="0" fontAlgn="base" hangingPunct="0">
              <a:spcBef>
                <a:spcPct val="0"/>
              </a:spcBef>
              <a:spcAft>
                <a:spcPct val="0"/>
              </a:spcAft>
            </a:pPr>
            <a:r>
              <a:rPr lang="en-US" altLang="en-US" dirty="0">
                <a:latin typeface="Arial" panose="020B0604020202020204" pitchFamily="34" charset="0"/>
              </a:rPr>
              <a:t>            =(</a:t>
            </a:r>
            <a:r>
              <a:rPr lang="en-US" dirty="0"/>
              <a:t>1/3</a:t>
            </a:r>
            <a:r>
              <a:rPr lang="en-US" altLang="en-US" dirty="0">
                <a:latin typeface="Arial" panose="020B0604020202020204" pitchFamily="34" charset="0"/>
              </a:rPr>
              <a:t> * </a:t>
            </a:r>
            <a:r>
              <a:rPr lang="en-US" dirty="0"/>
              <a:t>1/3</a:t>
            </a:r>
            <a:r>
              <a:rPr lang="en-US" altLang="en-US" dirty="0">
                <a:latin typeface="Arial" panose="020B0604020202020204" pitchFamily="34" charset="0"/>
              </a:rPr>
              <a:t>* 1/3 * 1/3)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=k/81= 0.012345679k</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defTabSz="914400" eaLnBrk="0" fontAlgn="base" hangingPunct="0">
              <a:spcBef>
                <a:spcPct val="0"/>
              </a:spcBef>
              <a:spcAft>
                <a:spcPct val="0"/>
              </a:spcAft>
            </a:pPr>
            <a:r>
              <a:rPr lang="en-US" altLang="en-US" dirty="0">
                <a:latin typeface="Arial" panose="020B0604020202020204" pitchFamily="34" charset="0"/>
              </a:rPr>
              <a:t>P(Chicken | No, Cloudy, Medium) = P(Chicken, No, Cloudy, Medium) P(Chicken) / P(No, Cloudy, Medium)</a:t>
            </a:r>
          </a:p>
          <a:p>
            <a:pPr defTabSz="914400" eaLnBrk="0" fontAlgn="base" hangingPunct="0">
              <a:spcBef>
                <a:spcPct val="0"/>
              </a:spcBef>
              <a:spcAft>
                <a:spcPct val="0"/>
              </a:spcAft>
            </a:pPr>
            <a:r>
              <a:rPr lang="en-US" altLang="en-US" dirty="0">
                <a:latin typeface="Arial" panose="020B0604020202020204" pitchFamily="34" charset="0"/>
              </a:rPr>
              <a:t>            =P(No | Chicken) P(Cloudy | Chicken) P(Medium | Chicken) P(Chicken) / P(No, Cloudy, Medium)</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=(5/7 * 1/7 * 1/7 * 7/18)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=5k/882= 0.00566893k</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P(Vegetable| No, Cloudy, Medium) = P(Vegetable, No, Cloudy, Medium) P(Vegetable) / P(No, Cloudy, Medium)</a:t>
            </a:r>
          </a:p>
          <a:p>
            <a:pPr defTabSz="914400" eaLnBrk="0" fontAlgn="base" hangingPunct="0">
              <a:spcBef>
                <a:spcPct val="0"/>
              </a:spcBef>
              <a:spcAft>
                <a:spcPct val="0"/>
              </a:spcAft>
            </a:pPr>
            <a:r>
              <a:rPr lang="en-US" altLang="en-US" dirty="0">
                <a:latin typeface="Arial" panose="020B0604020202020204" pitchFamily="34" charset="0"/>
              </a:rPr>
              <a:t>           =P(No |Vegetable) P(Cloudy | Vegetable) P(Medium | Vegetable) P(Vegetable) / P(No, Cloudy, Medium)</a:t>
            </a:r>
          </a:p>
          <a:p>
            <a:pPr defTabSz="914400" eaLnBrk="0" fontAlgn="base" hangingPunct="0">
              <a:spcBef>
                <a:spcPct val="0"/>
              </a:spcBef>
              <a:spcAft>
                <a:spcPct val="0"/>
              </a:spcAft>
            </a:pPr>
            <a:r>
              <a:rPr lang="en-US" altLang="en-US" dirty="0">
                <a:latin typeface="Arial" panose="020B0604020202020204" pitchFamily="34" charset="0"/>
              </a:rPr>
              <a:t>           =(5/7* 4/7 * 5/7 * 7/18) / constant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=25k/98= 0.25510204k</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As P(Vegetable| No, Cloudy, Medium) P(Mutton| No , Cloudy, Medium) &gt; P(Chicken | No, Cloudy, Medium), According to the results, </a:t>
            </a:r>
            <a:r>
              <a:rPr lang="en-US" altLang="en-US" dirty="0" err="1">
                <a:latin typeface="Arial" panose="020B0604020202020204" pitchFamily="34" charset="0"/>
              </a:rPr>
              <a:t>Nakib</a:t>
            </a:r>
            <a:r>
              <a:rPr lang="en-US" altLang="en-US" dirty="0">
                <a:latin typeface="Arial" panose="020B0604020202020204" pitchFamily="34" charset="0"/>
              </a:rPr>
              <a:t> will eat Vegetable.</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1714500" lvl="4" indent="0" defTabSz="914400" eaLnBrk="0" fontAlgn="base" hangingPunct="0">
              <a:spcBef>
                <a:spcPct val="0"/>
              </a:spcBef>
              <a:spcAft>
                <a:spcPct val="0"/>
              </a:spcAft>
              <a:buClrTx/>
              <a:buSzTx/>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252044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917BD-443A-700D-A5A1-0616D46CC53F}"/>
              </a:ext>
            </a:extLst>
          </p:cNvPr>
          <p:cNvSpPr>
            <a:spLocks noGrp="1"/>
          </p:cNvSpPr>
          <p:nvPr>
            <p:ph type="ctrTitle"/>
          </p:nvPr>
        </p:nvSpPr>
        <p:spPr>
          <a:xfrm>
            <a:off x="2829169" y="2016370"/>
            <a:ext cx="5799015" cy="1964128"/>
          </a:xfrm>
        </p:spPr>
        <p:txBody>
          <a:bodyPr/>
          <a:lstStyle/>
          <a:p>
            <a:r>
              <a:rPr lang="en-US" sz="9600" dirty="0"/>
              <a:t>Thank You</a:t>
            </a:r>
          </a:p>
        </p:txBody>
      </p:sp>
    </p:spTree>
    <p:extLst>
      <p:ext uri="{BB962C8B-B14F-4D97-AF65-F5344CB8AC3E}">
        <p14:creationId xmlns:p14="http://schemas.microsoft.com/office/powerpoint/2010/main" val="352064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5" name="TextBox 4">
            <a:extLst>
              <a:ext uri="{FF2B5EF4-FFF2-40B4-BE49-F238E27FC236}">
                <a16:creationId xmlns:a16="http://schemas.microsoft.com/office/drawing/2014/main" id="{7A9D0B24-F079-99CF-C1FD-8E0F71BC053F}"/>
              </a:ext>
            </a:extLst>
          </p:cNvPr>
          <p:cNvSpPr txBox="1"/>
          <p:nvPr/>
        </p:nvSpPr>
        <p:spPr>
          <a:xfrm>
            <a:off x="672122" y="1273908"/>
            <a:ext cx="10003693" cy="2862322"/>
          </a:xfrm>
          <a:prstGeom prst="rect">
            <a:avLst/>
          </a:prstGeom>
          <a:noFill/>
        </p:spPr>
        <p:txBody>
          <a:bodyPr wrap="square" rtlCol="0">
            <a:spAutoFit/>
          </a:bodyPr>
          <a:lstStyle/>
          <a:p>
            <a:r>
              <a:rPr lang="en-US" b="1" dirty="0"/>
              <a:t>Problem 1: </a:t>
            </a:r>
            <a:r>
              <a:rPr lang="en-US" dirty="0" err="1"/>
              <a:t>Biduyt</a:t>
            </a:r>
            <a:r>
              <a:rPr lang="en-US" dirty="0"/>
              <a:t> is a regular student, but due to traffic jam, often he gets late .</a:t>
            </a:r>
          </a:p>
          <a:p>
            <a:endParaRPr lang="en-US" dirty="0"/>
          </a:p>
          <a:p>
            <a:r>
              <a:rPr lang="en-US" dirty="0"/>
              <a:t>The probability of departing on time from hall is P(D)=0.83</a:t>
            </a:r>
          </a:p>
          <a:p>
            <a:r>
              <a:rPr lang="en-US" dirty="0"/>
              <a:t>The probability of arriving on time to classroom is P(A)=0.82</a:t>
            </a:r>
          </a:p>
          <a:p>
            <a:r>
              <a:rPr lang="en-US" dirty="0"/>
              <a:t>The probability of departing and arriving on time is P(D ∩ A)=0.78</a:t>
            </a:r>
          </a:p>
          <a:p>
            <a:endParaRPr lang="en-US" dirty="0"/>
          </a:p>
          <a:p>
            <a:endParaRPr lang="en-US" dirty="0"/>
          </a:p>
          <a:p>
            <a:r>
              <a:rPr lang="en-US" dirty="0"/>
              <a:t>As he loves Probability. Help him find the probability of</a:t>
            </a:r>
          </a:p>
          <a:p>
            <a:pPr marL="342900" indent="-342900">
              <a:buAutoNum type="alphaLcParenR"/>
            </a:pPr>
            <a:r>
              <a:rPr lang="en-US" dirty="0"/>
              <a:t>Arrival on time given that departed on time.</a:t>
            </a:r>
          </a:p>
          <a:p>
            <a:pPr marL="342900" indent="-342900">
              <a:buAutoNum type="alphaLcParenR"/>
            </a:pPr>
            <a:r>
              <a:rPr lang="en-US" dirty="0"/>
              <a:t>Departed on time given that arrival on time.</a:t>
            </a:r>
          </a:p>
        </p:txBody>
      </p:sp>
    </p:spTree>
    <p:extLst>
      <p:ext uri="{BB962C8B-B14F-4D97-AF65-F5344CB8AC3E}">
        <p14:creationId xmlns:p14="http://schemas.microsoft.com/office/powerpoint/2010/main" val="80461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5" name="TextBox 4">
            <a:extLst>
              <a:ext uri="{FF2B5EF4-FFF2-40B4-BE49-F238E27FC236}">
                <a16:creationId xmlns:a16="http://schemas.microsoft.com/office/drawing/2014/main" id="{7A9D0B24-F079-99CF-C1FD-8E0F71BC053F}"/>
              </a:ext>
            </a:extLst>
          </p:cNvPr>
          <p:cNvSpPr txBox="1"/>
          <p:nvPr/>
        </p:nvSpPr>
        <p:spPr>
          <a:xfrm>
            <a:off x="672122" y="1273908"/>
            <a:ext cx="10003693" cy="1200329"/>
          </a:xfrm>
          <a:prstGeom prst="rect">
            <a:avLst/>
          </a:prstGeom>
          <a:noFill/>
        </p:spPr>
        <p:txBody>
          <a:bodyPr wrap="square" rtlCol="0">
            <a:spAutoFit/>
          </a:bodyPr>
          <a:lstStyle/>
          <a:p>
            <a:pPr marL="342900" indent="-342900">
              <a:buAutoNum type="alphaLcParenR"/>
            </a:pPr>
            <a:r>
              <a:rPr lang="en-US" dirty="0"/>
              <a:t>The probability that he arrives on time given that he departed on time is</a:t>
            </a:r>
          </a:p>
          <a:p>
            <a:pPr marL="342900" indent="-342900">
              <a:buAutoNum type="alphaLcParenR"/>
            </a:pPr>
            <a:endParaRPr lang="en-US" dirty="0"/>
          </a:p>
          <a:p>
            <a:pPr marL="342900" indent="-342900">
              <a:buAutoNum type="alphaLcParenR"/>
            </a:pPr>
            <a:endParaRPr lang="en-US" dirty="0"/>
          </a:p>
          <a:p>
            <a:r>
              <a:rPr lang="en-US" dirty="0"/>
              <a:t>	P(A | D) = P(D ∩ A) / P(D) = 0.78 / 0.83 =0.94</a:t>
            </a:r>
          </a:p>
        </p:txBody>
      </p:sp>
      <p:sp>
        <p:nvSpPr>
          <p:cNvPr id="4" name="TextBox 3">
            <a:extLst>
              <a:ext uri="{FF2B5EF4-FFF2-40B4-BE49-F238E27FC236}">
                <a16:creationId xmlns:a16="http://schemas.microsoft.com/office/drawing/2014/main" id="{223426A3-1508-3036-70E7-29F027B6A6AD}"/>
              </a:ext>
            </a:extLst>
          </p:cNvPr>
          <p:cNvSpPr txBox="1"/>
          <p:nvPr/>
        </p:nvSpPr>
        <p:spPr>
          <a:xfrm>
            <a:off x="672122" y="2906436"/>
            <a:ext cx="6099906" cy="1477328"/>
          </a:xfrm>
          <a:prstGeom prst="rect">
            <a:avLst/>
          </a:prstGeom>
          <a:noFill/>
        </p:spPr>
        <p:txBody>
          <a:bodyPr wrap="square">
            <a:spAutoFit/>
          </a:bodyPr>
          <a:lstStyle/>
          <a:p>
            <a:r>
              <a:rPr lang="en-US" dirty="0"/>
              <a:t>b)  The probability that he departed on time given that he has arrived on time is</a:t>
            </a:r>
          </a:p>
          <a:p>
            <a:pPr marL="342900" indent="-342900">
              <a:buAutoNum type="alphaLcParenR"/>
            </a:pPr>
            <a:endParaRPr lang="en-US" dirty="0"/>
          </a:p>
          <a:p>
            <a:pPr marL="342900" indent="-342900">
              <a:buAutoNum type="alphaLcParenR"/>
            </a:pPr>
            <a:endParaRPr lang="en-US" dirty="0"/>
          </a:p>
          <a:p>
            <a:r>
              <a:rPr lang="en-US" dirty="0"/>
              <a:t>	P(D | A) = P(D ∩ A) / P(A) = 0.78 / 0.82 =0.95</a:t>
            </a:r>
          </a:p>
        </p:txBody>
      </p:sp>
    </p:spTree>
    <p:extLst>
      <p:ext uri="{BB962C8B-B14F-4D97-AF65-F5344CB8AC3E}">
        <p14:creationId xmlns:p14="http://schemas.microsoft.com/office/powerpoint/2010/main" val="356529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5" name="TextBox 4">
            <a:extLst>
              <a:ext uri="{FF2B5EF4-FFF2-40B4-BE49-F238E27FC236}">
                <a16:creationId xmlns:a16="http://schemas.microsoft.com/office/drawing/2014/main" id="{7A9D0B24-F079-99CF-C1FD-8E0F71BC053F}"/>
              </a:ext>
            </a:extLst>
          </p:cNvPr>
          <p:cNvSpPr txBox="1"/>
          <p:nvPr/>
        </p:nvSpPr>
        <p:spPr>
          <a:xfrm>
            <a:off x="672122" y="1273908"/>
            <a:ext cx="9534769" cy="4801314"/>
          </a:xfrm>
          <a:prstGeom prst="rect">
            <a:avLst/>
          </a:prstGeom>
          <a:noFill/>
        </p:spPr>
        <p:txBody>
          <a:bodyPr wrap="square" rtlCol="0">
            <a:spAutoFit/>
          </a:bodyPr>
          <a:lstStyle/>
          <a:p>
            <a:r>
              <a:rPr lang="en-US" b="1" dirty="0"/>
              <a:t>Problem 2: </a:t>
            </a:r>
            <a:r>
              <a:rPr lang="en-US" dirty="0" err="1"/>
              <a:t>Mainul</a:t>
            </a:r>
            <a:r>
              <a:rPr lang="en-US" dirty="0"/>
              <a:t> Islam </a:t>
            </a:r>
            <a:r>
              <a:rPr lang="en-US" dirty="0" err="1"/>
              <a:t>Tahim</a:t>
            </a:r>
            <a:r>
              <a:rPr lang="en-US" dirty="0"/>
              <a:t> is a weather enthusiast who enjoys studying weather patterns. He monitors three weather parameters: temperature (T), humidity (H), and cloud cover (C) to predict rain. He knows the following probabilities:</a:t>
            </a:r>
          </a:p>
          <a:p>
            <a:endParaRPr lang="en-US" dirty="0"/>
          </a:p>
          <a:p>
            <a:pPr>
              <a:buFont typeface="Arial" panose="020B0604020202020204" pitchFamily="34" charset="0"/>
              <a:buChar char="•"/>
            </a:pPr>
            <a:r>
              <a:rPr lang="en-US" dirty="0"/>
              <a:t>  The probability of high temperature is P(T) = 0.70.</a:t>
            </a:r>
          </a:p>
          <a:p>
            <a:pPr>
              <a:buFont typeface="Arial" panose="020B0604020202020204" pitchFamily="34" charset="0"/>
              <a:buChar char="•"/>
            </a:pPr>
            <a:r>
              <a:rPr lang="en-US" dirty="0"/>
              <a:t>  The probability of low humidity is P(H) = 0.60.</a:t>
            </a:r>
          </a:p>
          <a:p>
            <a:pPr>
              <a:buFont typeface="Arial" panose="020B0604020202020204" pitchFamily="34" charset="0"/>
              <a:buChar char="•"/>
            </a:pPr>
            <a:r>
              <a:rPr lang="en-US" dirty="0"/>
              <a:t>  The probability of clear skies is P(C) = 0.75.</a:t>
            </a:r>
          </a:p>
          <a:p>
            <a:pPr>
              <a:buFont typeface="Arial" panose="020B0604020202020204" pitchFamily="34" charset="0"/>
              <a:buChar char="•"/>
            </a:pPr>
            <a:r>
              <a:rPr lang="en-US" dirty="0"/>
              <a:t>  The probability of rain (R) when all three conditions are met is P(R ∩ T ∩ H ∩ C) = 0.15.</a:t>
            </a:r>
          </a:p>
          <a:p>
            <a:pPr>
              <a:buFont typeface="Arial" panose="020B0604020202020204" pitchFamily="34" charset="0"/>
              <a:buChar char="•"/>
            </a:pPr>
            <a:endParaRPr lang="en-US" dirty="0"/>
          </a:p>
          <a:p>
            <a:r>
              <a:rPr lang="en-US" dirty="0"/>
              <a:t>Help him find:</a:t>
            </a:r>
          </a:p>
          <a:p>
            <a:r>
              <a:rPr lang="en-US" dirty="0"/>
              <a:t>a) The probability of rain given that temperature is high, humidity is low, and skies are clear (P(R|T, H, C)).</a:t>
            </a:r>
          </a:p>
          <a:p>
            <a:endParaRPr lang="en-US" dirty="0"/>
          </a:p>
          <a:p>
            <a:r>
              <a:rPr lang="en-US" dirty="0"/>
              <a:t>b) The probability of high temperature given that it's raining, humidity is low, and skies are clear (P(T|R, H, C)).</a:t>
            </a:r>
          </a:p>
          <a:p>
            <a:pPr>
              <a:buFont typeface="+mj-lt"/>
              <a:buAutoNum type="arabicPeriod"/>
            </a:pPr>
            <a:endParaRPr lang="en-US" dirty="0"/>
          </a:p>
          <a:p>
            <a:r>
              <a:rPr lang="en-US" dirty="0"/>
              <a:t>c) The probability of rain given that humidity is low and skies are clear (P(R|H, C)).</a:t>
            </a:r>
          </a:p>
        </p:txBody>
      </p:sp>
    </p:spTree>
    <p:extLst>
      <p:ext uri="{BB962C8B-B14F-4D97-AF65-F5344CB8AC3E}">
        <p14:creationId xmlns:p14="http://schemas.microsoft.com/office/powerpoint/2010/main" val="127280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8" name="TextBox 7">
            <a:extLst>
              <a:ext uri="{FF2B5EF4-FFF2-40B4-BE49-F238E27FC236}">
                <a16:creationId xmlns:a16="http://schemas.microsoft.com/office/drawing/2014/main" id="{FEA84D74-812B-6757-1D04-248BB4EC93F6}"/>
              </a:ext>
            </a:extLst>
          </p:cNvPr>
          <p:cNvSpPr txBox="1"/>
          <p:nvPr/>
        </p:nvSpPr>
        <p:spPr>
          <a:xfrm>
            <a:off x="836840" y="1069672"/>
            <a:ext cx="8183880" cy="2585323"/>
          </a:xfrm>
          <a:prstGeom prst="rect">
            <a:avLst/>
          </a:prstGeom>
          <a:noFill/>
        </p:spPr>
        <p:txBody>
          <a:bodyPr wrap="square">
            <a:spAutoFit/>
          </a:bodyPr>
          <a:lstStyle/>
          <a:p>
            <a:pPr marL="342900" indent="-342900">
              <a:buAutoNum type="alphaLcParenR"/>
            </a:pPr>
            <a:r>
              <a:rPr lang="en-US" dirty="0"/>
              <a:t>The probability of rain given that temperature is high, humidity is low, and skies are clear (P(R|T, H, C)).</a:t>
            </a:r>
          </a:p>
          <a:p>
            <a:pPr marL="342900" indent="-342900">
              <a:buAutoNum type="alphaLcParenR"/>
            </a:pPr>
            <a:endParaRPr lang="en-US" dirty="0"/>
          </a:p>
          <a:p>
            <a:r>
              <a:rPr lang="en-US" dirty="0"/>
              <a:t>	P(R|T, H, C) = P(R ∩ T ∩ H ∩ C) / P(T ∩ H ∩ C)</a:t>
            </a:r>
          </a:p>
          <a:p>
            <a:r>
              <a:rPr lang="en-US" dirty="0"/>
              <a:t>	Given, P(R ∩ T ∩ H ∩ C) = 0.15, </a:t>
            </a:r>
          </a:p>
          <a:p>
            <a:endParaRPr lang="en-US" dirty="0"/>
          </a:p>
          <a:p>
            <a:r>
              <a:rPr lang="en-US" dirty="0"/>
              <a:t>	Assuming T, H, C are independent of each other,</a:t>
            </a:r>
          </a:p>
          <a:p>
            <a:r>
              <a:rPr lang="en-US" dirty="0"/>
              <a:t>	P(T ∩ H ∩ C) = P(T) * P(H) * P(C) = 0.70 * 0.60 * 0.75 = 0.315</a:t>
            </a:r>
          </a:p>
          <a:p>
            <a:r>
              <a:rPr lang="en-US" dirty="0"/>
              <a:t>	Therefore, P(R|T, H, C) = 0.15 / 0.315 ≈ 0.4762 or 47.62%.</a:t>
            </a:r>
          </a:p>
        </p:txBody>
      </p:sp>
      <p:sp>
        <p:nvSpPr>
          <p:cNvPr id="10" name="TextBox 9">
            <a:extLst>
              <a:ext uri="{FF2B5EF4-FFF2-40B4-BE49-F238E27FC236}">
                <a16:creationId xmlns:a16="http://schemas.microsoft.com/office/drawing/2014/main" id="{6297D153-F4FC-30C8-AC76-1140874FF754}"/>
              </a:ext>
            </a:extLst>
          </p:cNvPr>
          <p:cNvSpPr txBox="1"/>
          <p:nvPr/>
        </p:nvSpPr>
        <p:spPr>
          <a:xfrm>
            <a:off x="836840" y="3747607"/>
            <a:ext cx="9746346" cy="2862322"/>
          </a:xfrm>
          <a:prstGeom prst="rect">
            <a:avLst/>
          </a:prstGeom>
          <a:noFill/>
        </p:spPr>
        <p:txBody>
          <a:bodyPr wrap="square">
            <a:spAutoFit/>
          </a:bodyPr>
          <a:lstStyle/>
          <a:p>
            <a:pPr marL="342900" indent="-342900">
              <a:buAutoNum type="alphaLcParenR" startAt="2"/>
            </a:pPr>
            <a:r>
              <a:rPr lang="en-US" dirty="0"/>
              <a:t>The probability of high temperature given that it's raining, humidity is low, and skies are 	clear  (P(T|R, H, C)).</a:t>
            </a:r>
          </a:p>
          <a:p>
            <a:pPr marL="342900" indent="-342900">
              <a:buAutoNum type="alphaLcParenR" startAt="2"/>
            </a:pPr>
            <a:endParaRPr lang="en-US" dirty="0"/>
          </a:p>
          <a:p>
            <a:r>
              <a:rPr lang="en-US" dirty="0"/>
              <a:t>	P(T|R, H, C) = P(T ∩ R ∩ H ∩ C) / P(R ∩ H ∩ C)</a:t>
            </a:r>
          </a:p>
          <a:p>
            <a:endParaRPr lang="en-US" dirty="0"/>
          </a:p>
          <a:p>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Assuming H &amp; C are independent of each other,</a:t>
            </a:r>
            <a:endParaRPr lang="en-US" dirty="0"/>
          </a:p>
          <a:p>
            <a:r>
              <a:rPr lang="en-US" dirty="0"/>
              <a:t>	P(T ∩ R ∩ H ∩ C) = P(T) * P(R|T, H, C) * P(H) * P(C) = 0.70 * 0.4762 * 0.60 * 0.75 ≈ 0.1591</a:t>
            </a:r>
          </a:p>
          <a:p>
            <a:r>
              <a:rPr lang="en-US" dirty="0"/>
              <a:t>	</a:t>
            </a:r>
          </a:p>
          <a:p>
            <a:r>
              <a:rPr lang="en-US" dirty="0"/>
              <a:t>	P(R ∩ H ∩ C) = P(R ∩ T ∩ H ∩ C) / P(T) = 0.15 / 0.70 ≈ 0.2143</a:t>
            </a:r>
          </a:p>
          <a:p>
            <a:r>
              <a:rPr lang="en-US" dirty="0"/>
              <a:t>	Therefore, P(T|R, H, C) = 0.1591 / 0.2143 ≈ 0.7424 or 74.24%.</a:t>
            </a:r>
          </a:p>
        </p:txBody>
      </p:sp>
    </p:spTree>
    <p:extLst>
      <p:ext uri="{BB962C8B-B14F-4D97-AF65-F5344CB8AC3E}">
        <p14:creationId xmlns:p14="http://schemas.microsoft.com/office/powerpoint/2010/main" val="883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4" name="Rectangle 2">
            <a:extLst>
              <a:ext uri="{FF2B5EF4-FFF2-40B4-BE49-F238E27FC236}">
                <a16:creationId xmlns:a16="http://schemas.microsoft.com/office/drawing/2014/main" id="{6E83FB6F-ED3B-81EF-7377-A4BEF59348E4}"/>
              </a:ext>
            </a:extLst>
          </p:cNvPr>
          <p:cNvSpPr>
            <a:spLocks noChangeArrowheads="1"/>
          </p:cNvSpPr>
          <p:nvPr/>
        </p:nvSpPr>
        <p:spPr bwMode="auto">
          <a:xfrm>
            <a:off x="659957" y="843679"/>
            <a:ext cx="869084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   The probability of rain given that humidity is low and skies are clear (P(R|H,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P(R|H, C) = P(R ∩ H ∩ C) / P(H ∩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Given, P(R ∩ H ∩ C) = 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Assuming H &amp; C are independent of each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P(H ∩ C) = P(H) * P(C) = 0.60 * 0.75 = 0.45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Therefore, P(R|H, C) = 0.15 / 0.45 = 1/3 ≈ 0.3333 or 33.33%.</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59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3829538" cy="801853"/>
          </a:xfrm>
        </p:spPr>
        <p:txBody>
          <a:bodyPr>
            <a:normAutofit fontScale="90000"/>
          </a:bodyPr>
          <a:lstStyle/>
          <a:p>
            <a:r>
              <a:rPr lang="en-US" sz="4000" dirty="0"/>
              <a:t>Total Probability</a:t>
            </a:r>
          </a:p>
        </p:txBody>
      </p:sp>
      <p:sp>
        <p:nvSpPr>
          <p:cNvPr id="4" name="Rectangle 2">
            <a:extLst>
              <a:ext uri="{FF2B5EF4-FFF2-40B4-BE49-F238E27FC236}">
                <a16:creationId xmlns:a16="http://schemas.microsoft.com/office/drawing/2014/main" id="{6E83FB6F-ED3B-81EF-7377-A4BEF59348E4}"/>
              </a:ext>
            </a:extLst>
          </p:cNvPr>
          <p:cNvSpPr>
            <a:spLocks noChangeArrowheads="1"/>
          </p:cNvSpPr>
          <p:nvPr/>
        </p:nvSpPr>
        <p:spPr bwMode="auto">
          <a:xfrm>
            <a:off x="573988" y="1420228"/>
            <a:ext cx="939844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rPr>
              <a:t>Total probability theorem </a:t>
            </a:r>
            <a:r>
              <a:rPr lang="en-US" dirty="0">
                <a:effectLst/>
              </a:rPr>
              <a:t>establishes a relationship between the conditional probability and the marginal probability and defines the probability of an event as the sum of the probabilities of other events in the sample space.</a:t>
            </a:r>
          </a:p>
        </p:txBody>
      </p:sp>
      <p:sp>
        <p:nvSpPr>
          <p:cNvPr id="3" name="Rectangle 2">
            <a:extLst>
              <a:ext uri="{FF2B5EF4-FFF2-40B4-BE49-F238E27FC236}">
                <a16:creationId xmlns:a16="http://schemas.microsoft.com/office/drawing/2014/main" id="{EA01319D-9C16-2766-6E84-169BEA41E69F}"/>
              </a:ext>
            </a:extLst>
          </p:cNvPr>
          <p:cNvSpPr/>
          <p:nvPr/>
        </p:nvSpPr>
        <p:spPr>
          <a:xfrm>
            <a:off x="1524000" y="2547816"/>
            <a:ext cx="5947508" cy="26806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724AF68-3768-31C8-437E-52C92F70AC7E}"/>
              </a:ext>
            </a:extLst>
          </p:cNvPr>
          <p:cNvSpPr/>
          <p:nvPr/>
        </p:nvSpPr>
        <p:spPr>
          <a:xfrm>
            <a:off x="2149230" y="2982574"/>
            <a:ext cx="4775200" cy="2055446"/>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7" name="Straight Connector 6">
            <a:extLst>
              <a:ext uri="{FF2B5EF4-FFF2-40B4-BE49-F238E27FC236}">
                <a16:creationId xmlns:a16="http://schemas.microsoft.com/office/drawing/2014/main" id="{F816B1AA-CBF0-DCCD-5774-01F1BA361F9E}"/>
              </a:ext>
            </a:extLst>
          </p:cNvPr>
          <p:cNvCxnSpPr>
            <a:cxnSpLocks/>
          </p:cNvCxnSpPr>
          <p:nvPr/>
        </p:nvCxnSpPr>
        <p:spPr>
          <a:xfrm flipH="1">
            <a:off x="3321539" y="2547816"/>
            <a:ext cx="539261" cy="2680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4BC0A7-823C-0C96-E34B-14DFA807F1FA}"/>
              </a:ext>
            </a:extLst>
          </p:cNvPr>
          <p:cNvCxnSpPr>
            <a:cxnSpLocks/>
          </p:cNvCxnSpPr>
          <p:nvPr/>
        </p:nvCxnSpPr>
        <p:spPr>
          <a:xfrm>
            <a:off x="5142524" y="2547816"/>
            <a:ext cx="414215" cy="2680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5DA55C-8AD1-0928-C01D-331002A28F69}"/>
              </a:ext>
            </a:extLst>
          </p:cNvPr>
          <p:cNvSpPr txBox="1"/>
          <p:nvPr/>
        </p:nvSpPr>
        <p:spPr>
          <a:xfrm>
            <a:off x="1891323" y="2797908"/>
            <a:ext cx="515815" cy="369332"/>
          </a:xfrm>
          <a:prstGeom prst="rect">
            <a:avLst/>
          </a:prstGeom>
          <a:noFill/>
        </p:spPr>
        <p:txBody>
          <a:bodyPr wrap="square" rtlCol="0">
            <a:spAutoFit/>
          </a:bodyPr>
          <a:lstStyle/>
          <a:p>
            <a:r>
              <a:rPr lang="en-US" dirty="0"/>
              <a:t>B1</a:t>
            </a:r>
          </a:p>
        </p:txBody>
      </p:sp>
      <p:sp>
        <p:nvSpPr>
          <p:cNvPr id="17" name="TextBox 16">
            <a:extLst>
              <a:ext uri="{FF2B5EF4-FFF2-40B4-BE49-F238E27FC236}">
                <a16:creationId xmlns:a16="http://schemas.microsoft.com/office/drawing/2014/main" id="{DCF34993-8E69-E7D9-C4CB-70CC6B0178C5}"/>
              </a:ext>
            </a:extLst>
          </p:cNvPr>
          <p:cNvSpPr txBox="1"/>
          <p:nvPr/>
        </p:nvSpPr>
        <p:spPr>
          <a:xfrm>
            <a:off x="4243754" y="2613242"/>
            <a:ext cx="515815" cy="369332"/>
          </a:xfrm>
          <a:prstGeom prst="rect">
            <a:avLst/>
          </a:prstGeom>
          <a:noFill/>
        </p:spPr>
        <p:txBody>
          <a:bodyPr wrap="square" rtlCol="0">
            <a:spAutoFit/>
          </a:bodyPr>
          <a:lstStyle/>
          <a:p>
            <a:r>
              <a:rPr lang="en-US" dirty="0"/>
              <a:t>B2</a:t>
            </a:r>
          </a:p>
        </p:txBody>
      </p:sp>
      <p:sp>
        <p:nvSpPr>
          <p:cNvPr id="18" name="TextBox 17">
            <a:extLst>
              <a:ext uri="{FF2B5EF4-FFF2-40B4-BE49-F238E27FC236}">
                <a16:creationId xmlns:a16="http://schemas.microsoft.com/office/drawing/2014/main" id="{4BEC9C4B-D054-5407-8A06-59635FCA48E6}"/>
              </a:ext>
            </a:extLst>
          </p:cNvPr>
          <p:cNvSpPr txBox="1"/>
          <p:nvPr/>
        </p:nvSpPr>
        <p:spPr>
          <a:xfrm>
            <a:off x="6322648" y="2765642"/>
            <a:ext cx="515815" cy="369332"/>
          </a:xfrm>
          <a:prstGeom prst="rect">
            <a:avLst/>
          </a:prstGeom>
          <a:noFill/>
        </p:spPr>
        <p:txBody>
          <a:bodyPr wrap="square" rtlCol="0">
            <a:spAutoFit/>
          </a:bodyPr>
          <a:lstStyle/>
          <a:p>
            <a:r>
              <a:rPr lang="en-US" dirty="0"/>
              <a:t>B3</a:t>
            </a:r>
          </a:p>
        </p:txBody>
      </p:sp>
      <p:sp>
        <p:nvSpPr>
          <p:cNvPr id="22" name="Rectangle 2">
            <a:extLst>
              <a:ext uri="{FF2B5EF4-FFF2-40B4-BE49-F238E27FC236}">
                <a16:creationId xmlns:a16="http://schemas.microsoft.com/office/drawing/2014/main" id="{93139B64-355C-39DA-13B8-917141EACE89}"/>
              </a:ext>
            </a:extLst>
          </p:cNvPr>
          <p:cNvSpPr>
            <a:spLocks noChangeArrowheads="1"/>
          </p:cNvSpPr>
          <p:nvPr/>
        </p:nvSpPr>
        <p:spPr bwMode="auto">
          <a:xfrm>
            <a:off x="1649047" y="5306926"/>
            <a:ext cx="59475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effectLst/>
              </a:rPr>
              <a:t>A = (A</a:t>
            </a:r>
            <a:r>
              <a:rPr lang="en-US" dirty="0"/>
              <a:t> ∩ B1</a:t>
            </a:r>
            <a:r>
              <a:rPr lang="en-US" dirty="0">
                <a:effectLst/>
              </a:rPr>
              <a:t>) U (A</a:t>
            </a:r>
            <a:r>
              <a:rPr lang="en-US" dirty="0"/>
              <a:t> ∩ B2</a:t>
            </a:r>
            <a:r>
              <a:rPr lang="en-US" dirty="0">
                <a:effectLst/>
              </a:rPr>
              <a:t>) U (A</a:t>
            </a:r>
            <a:r>
              <a:rPr lang="en-US" dirty="0"/>
              <a:t> ∩ B3</a:t>
            </a:r>
            <a:r>
              <a:rPr lang="en-US" dirty="0">
                <a:effectLst/>
              </a:rPr>
              <a:t>)</a:t>
            </a:r>
          </a:p>
          <a:p>
            <a:r>
              <a:rPr lang="en-US" dirty="0"/>
              <a:t>P(A) = P</a:t>
            </a:r>
            <a:r>
              <a:rPr lang="en-US" dirty="0">
                <a:effectLst/>
              </a:rPr>
              <a:t>(A</a:t>
            </a:r>
            <a:r>
              <a:rPr lang="en-US" dirty="0"/>
              <a:t> ∩ B1</a:t>
            </a:r>
            <a:r>
              <a:rPr lang="en-US" dirty="0">
                <a:effectLst/>
              </a:rPr>
              <a:t>) + P(A</a:t>
            </a:r>
            <a:r>
              <a:rPr lang="en-US" dirty="0"/>
              <a:t> ∩ B2</a:t>
            </a:r>
            <a:r>
              <a:rPr lang="en-US" dirty="0">
                <a:effectLst/>
              </a:rPr>
              <a:t>) + P(A</a:t>
            </a:r>
            <a:r>
              <a:rPr lang="en-US" dirty="0"/>
              <a:t> ∩ B3</a:t>
            </a:r>
            <a:r>
              <a:rPr lang="en-US" dirty="0">
                <a:effectLst/>
              </a:rPr>
              <a:t>)</a:t>
            </a:r>
          </a:p>
          <a:p>
            <a:r>
              <a:rPr lang="en-US" dirty="0"/>
              <a:t>P(A) = P(A|B1)P(B1) + P(A|B2)P(B2) + P(A|B3)P(B3)</a:t>
            </a:r>
          </a:p>
          <a:p>
            <a:r>
              <a:rPr lang="pt-BR" dirty="0"/>
              <a:t>P(A) = Σ P(A|Bi) P(Bi) 		; where i=1 to n</a:t>
            </a:r>
            <a:endParaRPr lang="en-US" dirty="0">
              <a:effectLst/>
            </a:endParaRPr>
          </a:p>
        </p:txBody>
      </p:sp>
      <p:sp>
        <p:nvSpPr>
          <p:cNvPr id="24" name="TextBox 23">
            <a:extLst>
              <a:ext uri="{FF2B5EF4-FFF2-40B4-BE49-F238E27FC236}">
                <a16:creationId xmlns:a16="http://schemas.microsoft.com/office/drawing/2014/main" id="{9FFB2033-4E85-1F60-48F8-B0AE75E5A60A}"/>
              </a:ext>
            </a:extLst>
          </p:cNvPr>
          <p:cNvSpPr txBox="1"/>
          <p:nvPr/>
        </p:nvSpPr>
        <p:spPr>
          <a:xfrm>
            <a:off x="2149230" y="3690761"/>
            <a:ext cx="1312983" cy="369332"/>
          </a:xfrm>
          <a:prstGeom prst="rect">
            <a:avLst/>
          </a:prstGeom>
          <a:noFill/>
        </p:spPr>
        <p:txBody>
          <a:bodyPr wrap="square">
            <a:spAutoFit/>
          </a:bodyPr>
          <a:lstStyle/>
          <a:p>
            <a:r>
              <a:rPr lang="en-US" dirty="0"/>
              <a:t>A1</a:t>
            </a:r>
            <a:r>
              <a:rPr lang="en-US" dirty="0">
                <a:effectLst/>
              </a:rPr>
              <a:t>=(A</a:t>
            </a:r>
            <a:r>
              <a:rPr lang="en-US" dirty="0"/>
              <a:t>∩B1</a:t>
            </a:r>
            <a:r>
              <a:rPr lang="en-US" dirty="0">
                <a:effectLst/>
              </a:rPr>
              <a:t>) </a:t>
            </a:r>
            <a:endParaRPr lang="en-US" dirty="0"/>
          </a:p>
        </p:txBody>
      </p:sp>
      <p:sp>
        <p:nvSpPr>
          <p:cNvPr id="25" name="TextBox 24">
            <a:extLst>
              <a:ext uri="{FF2B5EF4-FFF2-40B4-BE49-F238E27FC236}">
                <a16:creationId xmlns:a16="http://schemas.microsoft.com/office/drawing/2014/main" id="{EE1B4733-0714-703A-E8D3-0929F9E78374}"/>
              </a:ext>
            </a:extLst>
          </p:cNvPr>
          <p:cNvSpPr txBox="1"/>
          <p:nvPr/>
        </p:nvSpPr>
        <p:spPr>
          <a:xfrm>
            <a:off x="3763106" y="3724926"/>
            <a:ext cx="1312983" cy="369332"/>
          </a:xfrm>
          <a:prstGeom prst="rect">
            <a:avLst/>
          </a:prstGeom>
          <a:noFill/>
        </p:spPr>
        <p:txBody>
          <a:bodyPr wrap="square">
            <a:spAutoFit/>
          </a:bodyPr>
          <a:lstStyle/>
          <a:p>
            <a:r>
              <a:rPr lang="en-US" dirty="0"/>
              <a:t>A2</a:t>
            </a:r>
            <a:r>
              <a:rPr lang="en-US" dirty="0">
                <a:effectLst/>
              </a:rPr>
              <a:t>=(A</a:t>
            </a:r>
            <a:r>
              <a:rPr lang="en-US" dirty="0"/>
              <a:t>∩B2</a:t>
            </a:r>
            <a:r>
              <a:rPr lang="en-US" dirty="0">
                <a:effectLst/>
              </a:rPr>
              <a:t>) </a:t>
            </a:r>
            <a:endParaRPr lang="en-US" dirty="0"/>
          </a:p>
        </p:txBody>
      </p:sp>
      <p:sp>
        <p:nvSpPr>
          <p:cNvPr id="26" name="TextBox 25">
            <a:extLst>
              <a:ext uri="{FF2B5EF4-FFF2-40B4-BE49-F238E27FC236}">
                <a16:creationId xmlns:a16="http://schemas.microsoft.com/office/drawing/2014/main" id="{29A561D3-4145-517E-86DB-DF42366B0736}"/>
              </a:ext>
            </a:extLst>
          </p:cNvPr>
          <p:cNvSpPr txBox="1"/>
          <p:nvPr/>
        </p:nvSpPr>
        <p:spPr>
          <a:xfrm>
            <a:off x="5439508" y="3724926"/>
            <a:ext cx="1312983" cy="369332"/>
          </a:xfrm>
          <a:prstGeom prst="rect">
            <a:avLst/>
          </a:prstGeom>
          <a:noFill/>
        </p:spPr>
        <p:txBody>
          <a:bodyPr wrap="square">
            <a:spAutoFit/>
          </a:bodyPr>
          <a:lstStyle/>
          <a:p>
            <a:r>
              <a:rPr lang="en-US" dirty="0"/>
              <a:t>A3</a:t>
            </a:r>
            <a:r>
              <a:rPr lang="en-US" dirty="0">
                <a:effectLst/>
              </a:rPr>
              <a:t>=(A</a:t>
            </a:r>
            <a:r>
              <a:rPr lang="en-US" dirty="0"/>
              <a:t>∩B3</a:t>
            </a:r>
            <a:r>
              <a:rPr lang="en-US" dirty="0">
                <a:effectLst/>
              </a:rPr>
              <a:t>) </a:t>
            </a:r>
            <a:endParaRPr lang="en-US" dirty="0"/>
          </a:p>
        </p:txBody>
      </p:sp>
    </p:spTree>
    <p:extLst>
      <p:ext uri="{BB962C8B-B14F-4D97-AF65-F5344CB8AC3E}">
        <p14:creationId xmlns:p14="http://schemas.microsoft.com/office/powerpoint/2010/main" val="99216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2E6-6DCA-2803-A50B-7F281FF12621}"/>
              </a:ext>
            </a:extLst>
          </p:cNvPr>
          <p:cNvSpPr>
            <a:spLocks noGrp="1"/>
          </p:cNvSpPr>
          <p:nvPr>
            <p:ph type="ctrTitle"/>
          </p:nvPr>
        </p:nvSpPr>
        <p:spPr>
          <a:xfrm>
            <a:off x="2477477" y="175207"/>
            <a:ext cx="2821354" cy="801853"/>
          </a:xfrm>
        </p:spPr>
        <p:txBody>
          <a:bodyPr>
            <a:normAutofit/>
          </a:bodyPr>
          <a:lstStyle/>
          <a:p>
            <a:r>
              <a:rPr lang="en-US" sz="4000" dirty="0"/>
              <a:t>Continue…</a:t>
            </a:r>
          </a:p>
        </p:txBody>
      </p:sp>
      <p:sp>
        <p:nvSpPr>
          <p:cNvPr id="5" name="TextBox 4">
            <a:extLst>
              <a:ext uri="{FF2B5EF4-FFF2-40B4-BE49-F238E27FC236}">
                <a16:creationId xmlns:a16="http://schemas.microsoft.com/office/drawing/2014/main" id="{77B32C4D-9E1A-E2DE-D292-2CEDFDBA2D16}"/>
              </a:ext>
            </a:extLst>
          </p:cNvPr>
          <p:cNvSpPr txBox="1"/>
          <p:nvPr/>
        </p:nvSpPr>
        <p:spPr>
          <a:xfrm>
            <a:off x="622716" y="1216884"/>
            <a:ext cx="9352230" cy="5355312"/>
          </a:xfrm>
          <a:prstGeom prst="rect">
            <a:avLst/>
          </a:prstGeom>
          <a:noFill/>
        </p:spPr>
        <p:txBody>
          <a:bodyPr wrap="square">
            <a:spAutoFit/>
          </a:bodyPr>
          <a:lstStyle/>
          <a:p>
            <a:r>
              <a:rPr lang="en-US" b="1" dirty="0"/>
              <a:t>Problem 3: </a:t>
            </a:r>
            <a:r>
              <a:rPr lang="en-US" dirty="0"/>
              <a:t>A person has undertaken a mining job. The probabilities of completion of the 	job on time with and without rain are 0.42 and 0.90 respectively. If the probability 	that it will rain is 0.45, then determine the probability that the mining job will be 	completed on time.</a:t>
            </a:r>
          </a:p>
          <a:p>
            <a:r>
              <a:rPr lang="en-US" b="1" dirty="0"/>
              <a:t>Solution:</a:t>
            </a:r>
          </a:p>
          <a:p>
            <a:r>
              <a:rPr lang="en-US" dirty="0"/>
              <a:t>	Let A be the event that the mining job will be completed on time and B be the 	event that it rains. We have,</a:t>
            </a:r>
          </a:p>
          <a:p>
            <a:r>
              <a:rPr lang="en-US" dirty="0"/>
              <a:t>	P(B) = 0.45,</a:t>
            </a:r>
          </a:p>
          <a:p>
            <a:r>
              <a:rPr lang="en-US" dirty="0"/>
              <a:t>	P(no rain) = P(B′) = 1 − P(B) = 1 − 0.45 = 0.55</a:t>
            </a:r>
          </a:p>
          <a:p>
            <a:r>
              <a:rPr lang="en-US" dirty="0"/>
              <a:t>	According to the questions,</a:t>
            </a:r>
          </a:p>
          <a:p>
            <a:r>
              <a:rPr lang="en-US" dirty="0"/>
              <a:t>	P(A|B) = 0.42</a:t>
            </a:r>
          </a:p>
          <a:p>
            <a:r>
              <a:rPr lang="en-US" dirty="0"/>
              <a:t>	P(A|B′) = 0.90</a:t>
            </a:r>
          </a:p>
          <a:p>
            <a:r>
              <a:rPr lang="en-US" dirty="0"/>
              <a:t>	Since, events B and B′ form partitions of the sample space S, by total probability 	theorem, we have</a:t>
            </a:r>
          </a:p>
          <a:p>
            <a:r>
              <a:rPr lang="en-US" dirty="0"/>
              <a:t>	P(A) = P(B) P(A|B) + P(B′) P(A|B′)</a:t>
            </a:r>
          </a:p>
          <a:p>
            <a:r>
              <a:rPr lang="en-US" dirty="0"/>
              <a:t>	=0.45 × 0.42 + 0.55 × 0.9</a:t>
            </a:r>
          </a:p>
          <a:p>
            <a:r>
              <a:rPr lang="en-US" dirty="0"/>
              <a:t>	= 0.189 + 0.495 = 0.684</a:t>
            </a:r>
          </a:p>
          <a:p>
            <a:r>
              <a:rPr lang="en-US" dirty="0"/>
              <a:t>	So, the probability that the job will be completed on time is 0.684.</a:t>
            </a:r>
          </a:p>
          <a:p>
            <a:endParaRPr lang="en-US" dirty="0"/>
          </a:p>
        </p:txBody>
      </p:sp>
    </p:spTree>
    <p:extLst>
      <p:ext uri="{BB962C8B-B14F-4D97-AF65-F5344CB8AC3E}">
        <p14:creationId xmlns:p14="http://schemas.microsoft.com/office/powerpoint/2010/main" val="4210415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324</TotalTime>
  <Words>3312</Words>
  <Application>Microsoft Office PowerPoint</Application>
  <PresentationFormat>Widescreen</PresentationFormat>
  <Paragraphs>482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CSE 3207</vt:lpstr>
      <vt:lpstr>Conditional Probability</vt:lpstr>
      <vt:lpstr>Continue…</vt:lpstr>
      <vt:lpstr>Continue…</vt:lpstr>
      <vt:lpstr>Continue…</vt:lpstr>
      <vt:lpstr>Continue…</vt:lpstr>
      <vt:lpstr>Continue…</vt:lpstr>
      <vt:lpstr>Total Probability</vt:lpstr>
      <vt:lpstr>Continue…</vt:lpstr>
      <vt:lpstr>Continue…</vt:lpstr>
      <vt:lpstr>Naïve Bayes Theorem</vt:lpstr>
      <vt:lpstr>Continue…</vt:lpstr>
      <vt:lpstr>Continue…</vt:lpstr>
      <vt:lpstr>PowerPoint Presentation</vt:lpstr>
      <vt:lpstr>Naïve Bayes Theorem</vt:lpstr>
      <vt:lpstr>Continue…</vt:lpstr>
      <vt:lpstr>Continue…</vt:lpstr>
      <vt:lpstr>Continue…</vt:lpstr>
      <vt:lpstr>Continue…</vt:lpstr>
      <vt:lpstr>Continue…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3207</dc:title>
  <dc:creator>Doniel Tripura</dc:creator>
  <cp:lastModifiedBy>Doniel Tripura</cp:lastModifiedBy>
  <cp:revision>58</cp:revision>
  <dcterms:created xsi:type="dcterms:W3CDTF">2023-09-30T20:18:42Z</dcterms:created>
  <dcterms:modified xsi:type="dcterms:W3CDTF">2023-10-04T15:52:34Z</dcterms:modified>
</cp:coreProperties>
</file>