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8"/>
  </p:notesMasterIdLst>
  <p:sldIdLst>
    <p:sldId id="309" r:id="rId2"/>
    <p:sldId id="310" r:id="rId3"/>
    <p:sldId id="322" r:id="rId4"/>
    <p:sldId id="320" r:id="rId5"/>
    <p:sldId id="321" r:id="rId6"/>
    <p:sldId id="319" r:id="rId7"/>
    <p:sldId id="323" r:id="rId8"/>
    <p:sldId id="311" r:id="rId9"/>
    <p:sldId id="325" r:id="rId10"/>
    <p:sldId id="314" r:id="rId11"/>
    <p:sldId id="326" r:id="rId12"/>
    <p:sldId id="316" r:id="rId13"/>
    <p:sldId id="312" r:id="rId14"/>
    <p:sldId id="313" r:id="rId15"/>
    <p:sldId id="315" r:id="rId16"/>
    <p:sldId id="31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6EA"/>
    <a:srgbClr val="080808"/>
    <a:srgbClr val="ED35B4"/>
    <a:srgbClr val="AD0F7C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49DEE-2DBE-2339-02B6-921F2E139454}" v="1" dt="2021-07-30T15:54:20.910"/>
    <p1510:client id="{2CA15BF6-232C-40D6-AC5A-2C0128700D4A}" v="198" dt="2021-07-30T22:47:52.376"/>
    <p1510:client id="{3082C6D6-3F73-6EE1-4D1B-729B8F41D9E0}" v="5" dt="2021-07-30T21:46:26.152"/>
    <p1510:client id="{64D73E86-674A-752D-DA16-3CFEEAB4A16B}" v="692" dt="2021-07-30T21:28:03.068"/>
    <p1510:client id="{78F797B4-ACB7-A1BF-3D16-1813BD630615}" v="17" dt="2021-07-30T22:06:30.763"/>
    <p1510:client id="{8FAA1CD4-048F-DCDF-2082-88EB37067CEF}" v="94" dt="2021-07-30T17:56:01.630"/>
    <p1510:client id="{B38158B2-A5C4-9A20-F985-B2D177CF1D65}" v="474" dt="2021-07-30T23:09:26.678"/>
    <p1510:client id="{E75F87C6-30B5-0291-E402-FF8F26606A22}" v="17" dt="2021-07-30T21:54:34.379"/>
  </p1510:revLst>
</p1510:revInfo>
</file>

<file path=ppt/tableStyles.xml><?xml version="1.0" encoding="utf-8"?>
<a:tblStyleLst xmlns:a="http://schemas.openxmlformats.org/drawingml/2006/main" def="{DFFFFB96-AEDD-4ECE-A169-09FC5F03AECD}">
  <a:tblStyle styleId="{DFFFFB96-AEDD-4ECE-A169-09FC5F03AE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10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8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5" name="Google Shape;6075;ga7d29b217d_1_6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6" name="Google Shape;6076;ga7d29b217d_1_6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40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a7d29b217d_1_5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a7d29b217d_1_5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1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a7d29b217d_1_5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a7d29b217d_1_5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86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8" name="Google Shape;5678;ga7d29b217d_1_6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9" name="Google Shape;5679;ga7d29b217d_1_6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9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1_1_1_1"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6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3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1" name="Google Shape;2961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62" name="Google Shape;2962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6" name="Google Shape;442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7" name="Google Shape;4427;p21"/>
          <p:cNvSpPr txBox="1">
            <a:spLocks noGrp="1"/>
          </p:cNvSpPr>
          <p:nvPr>
            <p:ph type="subTitle" idx="1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8" name="Google Shape;4428;p21"/>
          <p:cNvSpPr txBox="1">
            <a:spLocks noGrp="1"/>
          </p:cNvSpPr>
          <p:nvPr>
            <p:ph type="subTitle" idx="2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9" name="Google Shape;4429;p21"/>
          <p:cNvSpPr txBox="1">
            <a:spLocks noGrp="1"/>
          </p:cNvSpPr>
          <p:nvPr>
            <p:ph type="subTitle" idx="3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0" name="Google Shape;4430;p21"/>
          <p:cNvSpPr txBox="1">
            <a:spLocks noGrp="1"/>
          </p:cNvSpPr>
          <p:nvPr>
            <p:ph type="subTitle" idx="4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1" name="Google Shape;4431;p21"/>
          <p:cNvSpPr txBox="1">
            <a:spLocks noGrp="1"/>
          </p:cNvSpPr>
          <p:nvPr>
            <p:ph type="subTitle" idx="5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2" name="Google Shape;4432;p21"/>
          <p:cNvSpPr txBox="1">
            <a:spLocks noGrp="1"/>
          </p:cNvSpPr>
          <p:nvPr>
            <p:ph type="subTitle" idx="6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3" name="Google Shape;4433;p21"/>
          <p:cNvSpPr txBox="1">
            <a:spLocks noGrp="1"/>
          </p:cNvSpPr>
          <p:nvPr>
            <p:ph type="subTitle" idx="7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34" name="Google Shape;4434;p21"/>
          <p:cNvSpPr txBox="1">
            <a:spLocks noGrp="1"/>
          </p:cNvSpPr>
          <p:nvPr>
            <p:ph type="subTitle" idx="8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avLst/>
              <a:gdLst/>
              <a:ahLst/>
              <a:cxnLst/>
              <a:rect l="l" t="t" r="r" b="b"/>
              <a:pathLst>
                <a:path w="6988" h="4324" extrusionOk="0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avLst/>
              <a:gdLst/>
              <a:ahLst/>
              <a:cxnLst/>
              <a:rect l="l" t="t" r="r" b="b"/>
              <a:pathLst>
                <a:path w="9360" h="6028" extrusionOk="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avLst/>
              <a:gdLst/>
              <a:ahLst/>
              <a:cxnLst/>
              <a:rect l="l" t="t" r="r" b="b"/>
              <a:pathLst>
                <a:path w="2593" h="2471" extrusionOk="0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rot="6937260" flipH="1">
              <a:off x="-978295" y="100484"/>
              <a:ext cx="2386906" cy="1168032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EF7B9B1-039A-415D-B4C3-B89DF80B3023}"/>
              </a:ext>
            </a:extLst>
          </p:cNvPr>
          <p:cNvSpPr/>
          <p:nvPr userDrawn="1"/>
        </p:nvSpPr>
        <p:spPr>
          <a:xfrm>
            <a:off x="8291072" y="4411882"/>
            <a:ext cx="585260" cy="662462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">
    <p:spTree>
      <p:nvGrpSpPr>
        <p:cNvPr id="1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_1"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8" r:id="rId4"/>
    <p:sldLayoutId id="2147483667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6EA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3363329" y="229969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80808"/>
                </a:solidFill>
                <a:latin typeface="Playfair Display"/>
              </a:rPr>
              <a:t>Daraz Selling </a:t>
            </a:r>
            <a:r>
              <a:rPr lang="en-US" b="1">
                <a:latin typeface="Playfair Display"/>
              </a:rPr>
              <a:t>–</a:t>
            </a:r>
            <a:r>
              <a:rPr lang="en-US" b="1">
                <a:latin typeface="Playfair Display" panose="00000500000000000000" pitchFamily="50" charset="0"/>
              </a:rPr>
              <a:t/>
            </a:r>
            <a:br>
              <a:rPr lang="en-US" b="1">
                <a:latin typeface="Playfair Display" panose="00000500000000000000" pitchFamily="50" charset="0"/>
              </a:rPr>
            </a:br>
            <a:r>
              <a:rPr lang="en-US" sz="3600" b="1">
                <a:solidFill>
                  <a:srgbClr val="EB34B3"/>
                </a:solidFill>
                <a:latin typeface="Playfair Display"/>
              </a:rPr>
              <a:t>Crave &amp; Quench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E61EF4-9416-4D74-B09A-40D82048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01" y="1470476"/>
            <a:ext cx="2140098" cy="2139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C16DF1-6FB7-46D6-BF2D-32263C23B3A9}"/>
              </a:ext>
            </a:extLst>
          </p:cNvPr>
          <p:cNvSpPr txBox="1"/>
          <p:nvPr/>
        </p:nvSpPr>
        <p:spPr>
          <a:xfrm>
            <a:off x="2335946" y="3459495"/>
            <a:ext cx="468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layfair Display" panose="00000500000000000000" pitchFamily="50" charset="0"/>
              </a:rPr>
              <a:t>Samima Khan, </a:t>
            </a:r>
            <a:r>
              <a:rPr lang="en-US" err="1">
                <a:latin typeface="Playfair Display" panose="00000500000000000000" pitchFamily="50" charset="0"/>
              </a:rPr>
              <a:t>Tooba</a:t>
            </a:r>
            <a:r>
              <a:rPr lang="en-US">
                <a:latin typeface="Playfair Display" panose="00000500000000000000" pitchFamily="50" charset="0"/>
              </a:rPr>
              <a:t> Khalid, Ahsan Siddiqui, </a:t>
            </a:r>
          </a:p>
          <a:p>
            <a:pPr algn="ctr"/>
            <a:r>
              <a:rPr lang="en-US">
                <a:latin typeface="Playfair Display" panose="00000500000000000000" pitchFamily="50" charset="0"/>
              </a:rPr>
              <a:t>Tayyaba Zubair, </a:t>
            </a:r>
            <a:r>
              <a:rPr lang="en-US" err="1">
                <a:latin typeface="Playfair Display" panose="00000500000000000000" pitchFamily="50" charset="0"/>
              </a:rPr>
              <a:t>Arisha</a:t>
            </a:r>
            <a:r>
              <a:rPr lang="en-US">
                <a:latin typeface="Playfair Display" panose="00000500000000000000" pitchFamily="50" charset="0"/>
              </a:rPr>
              <a:t> </a:t>
            </a:r>
            <a:r>
              <a:rPr lang="en-US" err="1">
                <a:latin typeface="Playfair Display" panose="00000500000000000000" pitchFamily="50" charset="0"/>
              </a:rPr>
              <a:t>Panjwani</a:t>
            </a:r>
            <a:endParaRPr lang="en-US">
              <a:latin typeface="Playfair Display" panose="00000500000000000000" pitchFamily="50" charset="0"/>
            </a:endParaRPr>
          </a:p>
        </p:txBody>
      </p:sp>
      <p:pic>
        <p:nvPicPr>
          <p:cNvPr id="2050" name="Picture 2" descr="Daraz Online Shopping - Home | Facebook">
            <a:extLst>
              <a:ext uri="{FF2B5EF4-FFF2-40B4-BE49-F238E27FC236}">
                <a16:creationId xmlns:a16="http://schemas.microsoft.com/office/drawing/2014/main" xmlns="" id="{05E25543-5913-43E5-BEC5-A6F8A0B2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69" y="813002"/>
            <a:ext cx="695565" cy="6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86;p35">
            <a:extLst>
              <a:ext uri="{FF2B5EF4-FFF2-40B4-BE49-F238E27FC236}">
                <a16:creationId xmlns:a16="http://schemas.microsoft.com/office/drawing/2014/main" xmlns="" id="{D4A97A70-7533-4057-A4C4-D9DBF1EBAC99}"/>
              </a:ext>
            </a:extLst>
          </p:cNvPr>
          <p:cNvGrpSpPr/>
          <p:nvPr/>
        </p:nvGrpSpPr>
        <p:grpSpPr>
          <a:xfrm>
            <a:off x="6001565" y="380418"/>
            <a:ext cx="2119546" cy="4396359"/>
            <a:chOff x="2547150" y="238125"/>
            <a:chExt cx="2525675" cy="5238750"/>
          </a:xfrm>
          <a:solidFill>
            <a:srgbClr val="080808"/>
          </a:solidFill>
        </p:grpSpPr>
        <p:sp>
          <p:nvSpPr>
            <p:cNvPr id="5" name="Google Shape;287;p35">
              <a:extLst>
                <a:ext uri="{FF2B5EF4-FFF2-40B4-BE49-F238E27FC236}">
                  <a16:creationId xmlns:a16="http://schemas.microsoft.com/office/drawing/2014/main" xmlns="" id="{F1F52C48-3AB1-4C5E-AF13-B69E175B3B2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8;p35">
              <a:extLst>
                <a:ext uri="{FF2B5EF4-FFF2-40B4-BE49-F238E27FC236}">
                  <a16:creationId xmlns:a16="http://schemas.microsoft.com/office/drawing/2014/main" xmlns="" id="{4024116D-0073-4107-A06D-E2969244AFB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9;p35">
              <a:extLst>
                <a:ext uri="{FF2B5EF4-FFF2-40B4-BE49-F238E27FC236}">
                  <a16:creationId xmlns:a16="http://schemas.microsoft.com/office/drawing/2014/main" xmlns="" id="{8F1F04C6-71A3-4D8F-AEF8-FE7A18CABA3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0;p35">
              <a:extLst>
                <a:ext uri="{FF2B5EF4-FFF2-40B4-BE49-F238E27FC236}">
                  <a16:creationId xmlns:a16="http://schemas.microsoft.com/office/drawing/2014/main" xmlns="" id="{B27202F3-EBF1-4C0A-B72F-C00F433A4A13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86;p35">
            <a:extLst>
              <a:ext uri="{FF2B5EF4-FFF2-40B4-BE49-F238E27FC236}">
                <a16:creationId xmlns:a16="http://schemas.microsoft.com/office/drawing/2014/main" xmlns="" id="{E354DB8D-1BFD-407A-92A3-F569C4421EC1}"/>
              </a:ext>
            </a:extLst>
          </p:cNvPr>
          <p:cNvGrpSpPr/>
          <p:nvPr/>
        </p:nvGrpSpPr>
        <p:grpSpPr>
          <a:xfrm>
            <a:off x="3446931" y="372711"/>
            <a:ext cx="2119546" cy="4396359"/>
            <a:chOff x="2547150" y="238125"/>
            <a:chExt cx="2525675" cy="5238750"/>
          </a:xfrm>
          <a:solidFill>
            <a:srgbClr val="080808"/>
          </a:solidFill>
        </p:grpSpPr>
        <p:sp>
          <p:nvSpPr>
            <p:cNvPr id="11" name="Google Shape;287;p35">
              <a:extLst>
                <a:ext uri="{FF2B5EF4-FFF2-40B4-BE49-F238E27FC236}">
                  <a16:creationId xmlns:a16="http://schemas.microsoft.com/office/drawing/2014/main" xmlns="" id="{4C2A8DC6-195B-47F3-AACE-105E3512686A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8;p35">
              <a:extLst>
                <a:ext uri="{FF2B5EF4-FFF2-40B4-BE49-F238E27FC236}">
                  <a16:creationId xmlns:a16="http://schemas.microsoft.com/office/drawing/2014/main" xmlns="" id="{EF9F8186-252D-45D5-95A5-B5C492789F8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9;p35">
              <a:extLst>
                <a:ext uri="{FF2B5EF4-FFF2-40B4-BE49-F238E27FC236}">
                  <a16:creationId xmlns:a16="http://schemas.microsoft.com/office/drawing/2014/main" xmlns="" id="{15590E97-1332-4A0E-AD4F-CECDABE658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0;p35">
              <a:extLst>
                <a:ext uri="{FF2B5EF4-FFF2-40B4-BE49-F238E27FC236}">
                  <a16:creationId xmlns:a16="http://schemas.microsoft.com/office/drawing/2014/main" xmlns="" id="{DAF9F91F-DDC2-4116-8F80-BD9A5CCAEA3A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86;p35">
            <a:extLst>
              <a:ext uri="{FF2B5EF4-FFF2-40B4-BE49-F238E27FC236}">
                <a16:creationId xmlns:a16="http://schemas.microsoft.com/office/drawing/2014/main" xmlns="" id="{9F1C1766-056B-4C12-A503-1E6C8C6ED404}"/>
              </a:ext>
            </a:extLst>
          </p:cNvPr>
          <p:cNvGrpSpPr/>
          <p:nvPr/>
        </p:nvGrpSpPr>
        <p:grpSpPr>
          <a:xfrm>
            <a:off x="692877" y="377504"/>
            <a:ext cx="2119546" cy="4396359"/>
            <a:chOff x="2547150" y="238125"/>
            <a:chExt cx="2525675" cy="5238750"/>
          </a:xfrm>
          <a:solidFill>
            <a:srgbClr val="080808"/>
          </a:solidFill>
        </p:grpSpPr>
        <p:sp>
          <p:nvSpPr>
            <p:cNvPr id="17" name="Google Shape;287;p35">
              <a:extLst>
                <a:ext uri="{FF2B5EF4-FFF2-40B4-BE49-F238E27FC236}">
                  <a16:creationId xmlns:a16="http://schemas.microsoft.com/office/drawing/2014/main" xmlns="" id="{A00EA3C6-C0DD-409D-8F4E-72581277305E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8;p35">
              <a:extLst>
                <a:ext uri="{FF2B5EF4-FFF2-40B4-BE49-F238E27FC236}">
                  <a16:creationId xmlns:a16="http://schemas.microsoft.com/office/drawing/2014/main" xmlns="" id="{682B999D-5882-4B41-9573-2A496E3EB14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9;p35">
              <a:extLst>
                <a:ext uri="{FF2B5EF4-FFF2-40B4-BE49-F238E27FC236}">
                  <a16:creationId xmlns:a16="http://schemas.microsoft.com/office/drawing/2014/main" xmlns="" id="{CFBCB00B-F338-4297-B1DB-0044B88EB8D8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0;p35">
              <a:extLst>
                <a:ext uri="{FF2B5EF4-FFF2-40B4-BE49-F238E27FC236}">
                  <a16:creationId xmlns:a16="http://schemas.microsoft.com/office/drawing/2014/main" xmlns="" id="{769368FA-C78E-4566-9233-CCB8012A80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rrow: Pentagon 1">
            <a:extLst>
              <a:ext uri="{FF2B5EF4-FFF2-40B4-BE49-F238E27FC236}">
                <a16:creationId xmlns:a16="http://schemas.microsoft.com/office/drawing/2014/main" xmlns="" id="{2C5FE0AF-A7B9-47C9-9BBB-CDEEB585A4E3}"/>
              </a:ext>
            </a:extLst>
          </p:cNvPr>
          <p:cNvSpPr/>
          <p:nvPr/>
        </p:nvSpPr>
        <p:spPr>
          <a:xfrm>
            <a:off x="7732848" y="-5091"/>
            <a:ext cx="1628235" cy="5283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Arial"/>
              </a:rPr>
              <a:t>Promotion</a:t>
            </a:r>
          </a:p>
          <a:p>
            <a:pPr algn="ctr"/>
            <a:r>
              <a:rPr lang="en-US" sz="1000">
                <a:cs typeface="Arial"/>
              </a:rPr>
              <a:t>Marketing Mix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21938" y="4817873"/>
            <a:ext cx="2059850" cy="283824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Occasional Marketing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54689" y="4817282"/>
            <a:ext cx="2059850" cy="283824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Sustainable Marketing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30137" y="4814058"/>
            <a:ext cx="2059850" cy="283824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Marketing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b="30816"/>
          <a:stretch/>
        </p:blipFill>
        <p:spPr>
          <a:xfrm>
            <a:off x="721938" y="768470"/>
            <a:ext cx="2059849" cy="35861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25"/>
          <a:stretch/>
        </p:blipFill>
        <p:spPr>
          <a:xfrm>
            <a:off x="3503936" y="767367"/>
            <a:ext cx="2003961" cy="35888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" b="9652"/>
          <a:stretch/>
        </p:blipFill>
        <p:spPr>
          <a:xfrm>
            <a:off x="6042595" y="793460"/>
            <a:ext cx="2047392" cy="35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64300"/>
          </a:xfrm>
          <a:solidFill>
            <a:srgbClr val="2F96EA"/>
          </a:solidFill>
        </p:spPr>
        <p:txBody>
          <a:bodyPr/>
          <a:lstStyle/>
          <a:p>
            <a:r>
              <a:rPr lang="en-US" dirty="0"/>
              <a:t>Our Marketing Posts in WhatsApp Groups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34" y="636220"/>
            <a:ext cx="5252732" cy="4434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" b="7715"/>
          <a:stretch/>
        </p:blipFill>
        <p:spPr>
          <a:xfrm>
            <a:off x="3358044" y="598184"/>
            <a:ext cx="2571750" cy="4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73413F2-8FC4-413A-AB13-935178914E40}"/>
              </a:ext>
            </a:extLst>
          </p:cNvPr>
          <p:cNvSpPr/>
          <p:nvPr/>
        </p:nvSpPr>
        <p:spPr>
          <a:xfrm>
            <a:off x="391886" y="424440"/>
            <a:ext cx="8068235" cy="1132261"/>
          </a:xfrm>
          <a:prstGeom prst="rect">
            <a:avLst/>
          </a:prstGeom>
          <a:solidFill>
            <a:srgbClr val="ED3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Playfair Display" panose="00000500000000000000" pitchFamily="50" charset="0"/>
              </a:rPr>
              <a:t>Profit/Loss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E007118-AA76-4146-AC67-0476CEF3E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92" y="722146"/>
            <a:ext cx="2937633" cy="3913262"/>
          </a:xfrm>
          <a:prstGeom prst="rect">
            <a:avLst/>
          </a:prstGeom>
          <a:noFill/>
        </p:spPr>
      </p:pic>
      <p:grpSp>
        <p:nvGrpSpPr>
          <p:cNvPr id="3" name="Google Shape;300;p36">
            <a:extLst>
              <a:ext uri="{FF2B5EF4-FFF2-40B4-BE49-F238E27FC236}">
                <a16:creationId xmlns:a16="http://schemas.microsoft.com/office/drawing/2014/main" xmlns="" id="{50EE35B8-2504-464E-AB2D-2884C6C97BED}"/>
              </a:ext>
            </a:extLst>
          </p:cNvPr>
          <p:cNvGrpSpPr/>
          <p:nvPr/>
        </p:nvGrpSpPr>
        <p:grpSpPr>
          <a:xfrm>
            <a:off x="5382897" y="304613"/>
            <a:ext cx="3077224" cy="4748328"/>
            <a:chOff x="2112475" y="238125"/>
            <a:chExt cx="3395050" cy="5238750"/>
          </a:xfrm>
          <a:solidFill>
            <a:srgbClr val="080808"/>
          </a:solidFill>
        </p:grpSpPr>
        <p:sp>
          <p:nvSpPr>
            <p:cNvPr id="4" name="Google Shape;301;p36">
              <a:extLst>
                <a:ext uri="{FF2B5EF4-FFF2-40B4-BE49-F238E27FC236}">
                  <a16:creationId xmlns:a16="http://schemas.microsoft.com/office/drawing/2014/main" xmlns="" id="{5BE969F2-4F0A-4C2F-9DA9-B7F69CA73836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2;p36">
              <a:extLst>
                <a:ext uri="{FF2B5EF4-FFF2-40B4-BE49-F238E27FC236}">
                  <a16:creationId xmlns:a16="http://schemas.microsoft.com/office/drawing/2014/main" xmlns="" id="{A41CC7F3-28B0-4B1C-A8AE-55C668BA73A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3;p36">
              <a:extLst>
                <a:ext uri="{FF2B5EF4-FFF2-40B4-BE49-F238E27FC236}">
                  <a16:creationId xmlns:a16="http://schemas.microsoft.com/office/drawing/2014/main" xmlns="" id="{ADBE4432-2846-4430-916C-0EA120FA95F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4;p36">
              <a:extLst>
                <a:ext uri="{FF2B5EF4-FFF2-40B4-BE49-F238E27FC236}">
                  <a16:creationId xmlns:a16="http://schemas.microsoft.com/office/drawing/2014/main" xmlns="" id="{BE6866B7-112D-4840-8EE6-7D49557C89A6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E48653-039B-4E46-B3DE-CF61866FC01F}"/>
              </a:ext>
            </a:extLst>
          </p:cNvPr>
          <p:cNvSpPr txBox="1"/>
          <p:nvPr/>
        </p:nvSpPr>
        <p:spPr>
          <a:xfrm>
            <a:off x="683879" y="2103378"/>
            <a:ext cx="3342555" cy="19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layfair Display" panose="00000500000000000000" pitchFamily="50" charset="0"/>
              </a:rPr>
              <a:t>Sales: </a:t>
            </a:r>
            <a:r>
              <a:rPr lang="en-US" sz="1600" dirty="0" err="1">
                <a:latin typeface="Playfair Display" panose="00000500000000000000" pitchFamily="50" charset="0"/>
              </a:rPr>
              <a:t>Rs</a:t>
            </a:r>
            <a:r>
              <a:rPr lang="en-US" sz="1600" dirty="0">
                <a:latin typeface="Playfair Display" panose="00000500000000000000" pitchFamily="50" charset="0"/>
              </a:rPr>
              <a:t>. 5349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layfair Display" panose="00000500000000000000" pitchFamily="50" charset="0"/>
              </a:rPr>
              <a:t>Gross Profit: </a:t>
            </a:r>
            <a:r>
              <a:rPr lang="en-US" sz="1600" dirty="0" err="1">
                <a:latin typeface="Playfair Display" panose="00000500000000000000" pitchFamily="50" charset="0"/>
              </a:rPr>
              <a:t>Rs</a:t>
            </a:r>
            <a:r>
              <a:rPr lang="en-US" sz="1600" dirty="0">
                <a:latin typeface="Playfair Display" panose="00000500000000000000" pitchFamily="50" charset="0"/>
              </a:rPr>
              <a:t>. 2289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layfair Display" panose="00000500000000000000" pitchFamily="50" charset="0"/>
              </a:rPr>
              <a:t>Total expenses: </a:t>
            </a:r>
            <a:r>
              <a:rPr lang="en-US" sz="1600" dirty="0" err="1">
                <a:latin typeface="Playfair Display" panose="00000500000000000000" pitchFamily="50" charset="0"/>
              </a:rPr>
              <a:t>Rs</a:t>
            </a:r>
            <a:r>
              <a:rPr lang="en-US" sz="1600" dirty="0">
                <a:latin typeface="Playfair Display" panose="00000500000000000000" pitchFamily="50" charset="0"/>
              </a:rPr>
              <a:t>. 2641.54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layfair Display" panose="00000500000000000000" pitchFamily="50" charset="0"/>
              </a:rPr>
              <a:t>Net profit: </a:t>
            </a:r>
            <a:r>
              <a:rPr lang="en-US" sz="1600" dirty="0" err="1">
                <a:latin typeface="Playfair Display" panose="00000500000000000000" pitchFamily="50" charset="0"/>
              </a:rPr>
              <a:t>Rs</a:t>
            </a:r>
            <a:r>
              <a:rPr lang="en-US" sz="1600" dirty="0">
                <a:latin typeface="Playfair Display" panose="00000500000000000000" pitchFamily="50" charset="0"/>
              </a:rPr>
              <a:t>. 540.461</a:t>
            </a:r>
          </a:p>
        </p:txBody>
      </p:sp>
    </p:spTree>
    <p:extLst>
      <p:ext uri="{BB962C8B-B14F-4D97-AF65-F5344CB8AC3E}">
        <p14:creationId xmlns:p14="http://schemas.microsoft.com/office/powerpoint/2010/main" val="34166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98;p60">
            <a:extLst>
              <a:ext uri="{FF2B5EF4-FFF2-40B4-BE49-F238E27FC236}">
                <a16:creationId xmlns:a16="http://schemas.microsoft.com/office/drawing/2014/main" xmlns="" id="{6C60CBBF-8242-427E-90A1-38F41C995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7792" y="470859"/>
            <a:ext cx="7325183" cy="564300"/>
          </a:xfrm>
          <a:prstGeom prst="rect">
            <a:avLst/>
          </a:prstGeom>
          <a:solidFill>
            <a:srgbClr val="2F9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  <a:latin typeface="Playfair Display" panose="00000500000000000000" pitchFamily="50" charset="0"/>
              </a:rPr>
              <a:t>Social Media Reviews</a:t>
            </a:r>
            <a:endParaRPr sz="2400" b="1">
              <a:solidFill>
                <a:schemeClr val="bg1"/>
              </a:solidFill>
              <a:latin typeface="Playfair Display" panose="00000500000000000000" pitchFamily="50" charset="0"/>
            </a:endParaRP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990B21D4-FAC7-4E7E-82D8-29BB4A02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30" y="790334"/>
            <a:ext cx="3468276" cy="4537471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9AFB8653-6615-4D42-9495-3881D7E48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57" y="803575"/>
            <a:ext cx="3555714" cy="4577076"/>
          </a:xfrm>
          <a:prstGeom prst="rect">
            <a:avLst/>
          </a:prstGeom>
        </p:spPr>
      </p:pic>
      <p:pic>
        <p:nvPicPr>
          <p:cNvPr id="1026" name="Picture 2" descr="Instagram Logo transparent PNG - StickPNG">
            <a:extLst>
              <a:ext uri="{FF2B5EF4-FFF2-40B4-BE49-F238E27FC236}">
                <a16:creationId xmlns:a16="http://schemas.microsoft.com/office/drawing/2014/main" xmlns="" id="{BD86CC55-697B-40FF-98A1-28D611F7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5" y="1778272"/>
            <a:ext cx="2466575" cy="24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098;p60">
            <a:extLst>
              <a:ext uri="{FF2B5EF4-FFF2-40B4-BE49-F238E27FC236}">
                <a16:creationId xmlns:a16="http://schemas.microsoft.com/office/drawing/2014/main" xmlns="" id="{6F8AB3F4-8070-405A-BDA2-BC8C1C0CF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7792" y="470859"/>
            <a:ext cx="7325183" cy="564300"/>
          </a:xfrm>
          <a:prstGeom prst="rect">
            <a:avLst/>
          </a:prstGeom>
          <a:solidFill>
            <a:srgbClr val="2F9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bg1"/>
                </a:solidFill>
                <a:latin typeface="Playfair Display" panose="00000500000000000000" pitchFamily="50" charset="0"/>
              </a:rPr>
              <a:t>Challenges Faced</a:t>
            </a:r>
            <a:endParaRPr sz="2400" b="1">
              <a:solidFill>
                <a:schemeClr val="bg1"/>
              </a:solidFill>
              <a:latin typeface="Playfair Display" panose="00000500000000000000" pitchFamily="50" charset="0"/>
            </a:endParaRPr>
          </a:p>
        </p:txBody>
      </p:sp>
      <p:grpSp>
        <p:nvGrpSpPr>
          <p:cNvPr id="4" name="Google Shape;1526;p52">
            <a:extLst>
              <a:ext uri="{FF2B5EF4-FFF2-40B4-BE49-F238E27FC236}">
                <a16:creationId xmlns:a16="http://schemas.microsoft.com/office/drawing/2014/main" xmlns="" id="{94C46538-8C9F-4883-97E7-17128EC238AB}"/>
              </a:ext>
            </a:extLst>
          </p:cNvPr>
          <p:cNvGrpSpPr/>
          <p:nvPr/>
        </p:nvGrpSpPr>
        <p:grpSpPr>
          <a:xfrm>
            <a:off x="2402677" y="1160742"/>
            <a:ext cx="3200681" cy="2181692"/>
            <a:chOff x="6332670" y="5663947"/>
            <a:chExt cx="856627" cy="594714"/>
          </a:xfrm>
        </p:grpSpPr>
        <p:grpSp>
          <p:nvGrpSpPr>
            <p:cNvPr id="5" name="Google Shape;1527;p52">
              <a:extLst>
                <a:ext uri="{FF2B5EF4-FFF2-40B4-BE49-F238E27FC236}">
                  <a16:creationId xmlns:a16="http://schemas.microsoft.com/office/drawing/2014/main" xmlns="" id="{092F8433-DD64-4EB7-8DC2-BD79DF8FB394}"/>
                </a:ext>
              </a:extLst>
            </p:cNvPr>
            <p:cNvGrpSpPr/>
            <p:nvPr/>
          </p:nvGrpSpPr>
          <p:grpSpPr>
            <a:xfrm>
              <a:off x="6392364" y="5663947"/>
              <a:ext cx="796933" cy="185801"/>
              <a:chOff x="3321050" y="1066802"/>
              <a:chExt cx="6505577" cy="1508122"/>
            </a:xfrm>
          </p:grpSpPr>
          <p:sp>
            <p:nvSpPr>
              <p:cNvPr id="14" name="Google Shape;1528;p52">
                <a:extLst>
                  <a:ext uri="{FF2B5EF4-FFF2-40B4-BE49-F238E27FC236}">
                    <a16:creationId xmlns:a16="http://schemas.microsoft.com/office/drawing/2014/main" xmlns="" id="{E614E96D-4DE8-418C-80E9-64551686ED46}"/>
                  </a:ext>
                </a:extLst>
              </p:cNvPr>
              <p:cNvSpPr/>
              <p:nvPr/>
            </p:nvSpPr>
            <p:spPr>
              <a:xfrm>
                <a:off x="3321050" y="1066802"/>
                <a:ext cx="6505577" cy="1508122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29;p52">
                <a:extLst>
                  <a:ext uri="{FF2B5EF4-FFF2-40B4-BE49-F238E27FC236}">
                    <a16:creationId xmlns:a16="http://schemas.microsoft.com/office/drawing/2014/main" xmlns="" id="{708E34B8-50F4-4B26-8F15-1351E791C2E3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530;p52">
              <a:extLst>
                <a:ext uri="{FF2B5EF4-FFF2-40B4-BE49-F238E27FC236}">
                  <a16:creationId xmlns:a16="http://schemas.microsoft.com/office/drawing/2014/main" xmlns="" id="{D7A188EE-D930-4637-B6D1-29414FAF558A}"/>
                </a:ext>
              </a:extLst>
            </p:cNvPr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" name="Google Shape;1531;p52">
                <a:extLst>
                  <a:ext uri="{FF2B5EF4-FFF2-40B4-BE49-F238E27FC236}">
                    <a16:creationId xmlns:a16="http://schemas.microsoft.com/office/drawing/2014/main" xmlns="" id="{8CB6DEB9-18A0-474D-A46B-EB7714D265B8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532;p52">
                <a:extLst>
                  <a:ext uri="{FF2B5EF4-FFF2-40B4-BE49-F238E27FC236}">
                    <a16:creationId xmlns:a16="http://schemas.microsoft.com/office/drawing/2014/main" xmlns="" id="{27A90754-9E61-45EB-968C-330F91E8E9DF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B88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533;p52">
              <a:extLst>
                <a:ext uri="{FF2B5EF4-FFF2-40B4-BE49-F238E27FC236}">
                  <a16:creationId xmlns:a16="http://schemas.microsoft.com/office/drawing/2014/main" xmlns="" id="{2E818267-1664-4237-A20E-67E5DB51026A}"/>
                </a:ext>
              </a:extLst>
            </p:cNvPr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" name="Google Shape;1534;p52">
                <a:extLst>
                  <a:ext uri="{FF2B5EF4-FFF2-40B4-BE49-F238E27FC236}">
                    <a16:creationId xmlns:a16="http://schemas.microsoft.com/office/drawing/2014/main" xmlns="" id="{4D56BC61-0B97-48EE-854A-9452D9F2E35F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ED35B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535;p52">
                <a:extLst>
                  <a:ext uri="{FF2B5EF4-FFF2-40B4-BE49-F238E27FC236}">
                    <a16:creationId xmlns:a16="http://schemas.microsoft.com/office/drawing/2014/main" xmlns="" id="{2B2BAB1A-B49A-434C-B94B-DAEE531D4ABF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AD0F7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5C43B8-3100-40A0-8298-11E22E6B312A}"/>
              </a:ext>
            </a:extLst>
          </p:cNvPr>
          <p:cNvSpPr txBox="1"/>
          <p:nvPr/>
        </p:nvSpPr>
        <p:spPr>
          <a:xfrm>
            <a:off x="2926499" y="1181253"/>
            <a:ext cx="2434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latin typeface="Playfair Display" panose="00000500000000000000" pitchFamily="50" charset="0"/>
              </a:rPr>
              <a:t>Product sourcing and inconsistency</a:t>
            </a:r>
            <a:endParaRPr lang="en-US" sz="1800" dirty="0">
              <a:solidFill>
                <a:schemeClr val="bg1"/>
              </a:solidFill>
              <a:latin typeface="Playfair Display" panose="00000500000000000000" pitchFamily="50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2FDD73-7ABA-481C-B015-294DCA26F1E4}"/>
              </a:ext>
            </a:extLst>
          </p:cNvPr>
          <p:cNvSpPr txBox="1"/>
          <p:nvPr/>
        </p:nvSpPr>
        <p:spPr>
          <a:xfrm>
            <a:off x="2946211" y="2660824"/>
            <a:ext cx="2318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latin typeface="Playfair Display" panose="00000500000000000000" pitchFamily="50" charset="0"/>
              </a:rPr>
              <a:t>Product marketing issues</a:t>
            </a:r>
            <a:endParaRPr lang="en-US" sz="1800" dirty="0">
              <a:solidFill>
                <a:schemeClr val="bg1"/>
              </a:solidFill>
              <a:latin typeface="Playfair Display" panose="00000500000000000000" pitchFamily="50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65192D-7C09-4198-B06B-0B979DA5CD62}"/>
              </a:ext>
            </a:extLst>
          </p:cNvPr>
          <p:cNvSpPr txBox="1"/>
          <p:nvPr/>
        </p:nvSpPr>
        <p:spPr>
          <a:xfrm>
            <a:off x="2625716" y="1935782"/>
            <a:ext cx="263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Playfair Display" panose="00000500000000000000" pitchFamily="50" charset="0"/>
              </a:rPr>
              <a:t>Daraz</a:t>
            </a:r>
            <a:r>
              <a:rPr lang="en-US" sz="1800" dirty="0">
                <a:solidFill>
                  <a:schemeClr val="bg1"/>
                </a:solidFill>
                <a:latin typeface="Playfair Display" panose="00000500000000000000" pitchFamily="50" charset="0"/>
              </a:rPr>
              <a:t> account verification</a:t>
            </a:r>
            <a:endParaRPr lang="en-US" dirty="0"/>
          </a:p>
        </p:txBody>
      </p:sp>
      <p:sp>
        <p:nvSpPr>
          <p:cNvPr id="17" name="Google Shape;1531;p52">
            <a:extLst>
              <a:ext uri="{FF2B5EF4-FFF2-40B4-BE49-F238E27FC236}">
                <a16:creationId xmlns:a16="http://schemas.microsoft.com/office/drawing/2014/main" xmlns="" id="{8CB6DEB9-18A0-474D-A46B-EB7714D265B8}"/>
              </a:ext>
            </a:extLst>
          </p:cNvPr>
          <p:cNvSpPr/>
          <p:nvPr/>
        </p:nvSpPr>
        <p:spPr>
          <a:xfrm flipH="1">
            <a:off x="2456557" y="3415323"/>
            <a:ext cx="2977642" cy="681606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E2FDD73-7ABA-481C-B015-294DCA26F1E4}"/>
              </a:ext>
            </a:extLst>
          </p:cNvPr>
          <p:cNvSpPr txBox="1"/>
          <p:nvPr/>
        </p:nvSpPr>
        <p:spPr>
          <a:xfrm>
            <a:off x="2777052" y="3468013"/>
            <a:ext cx="2318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smtClean="0">
                <a:solidFill>
                  <a:schemeClr val="bg1"/>
                </a:solidFill>
                <a:latin typeface="Playfair Display" panose="00000500000000000000" pitchFamily="50" charset="0"/>
              </a:rPr>
              <a:t>Pricing and saving issue</a:t>
            </a:r>
            <a:endParaRPr lang="en-US" sz="1800" dirty="0">
              <a:solidFill>
                <a:schemeClr val="bg1"/>
              </a:solidFill>
              <a:latin typeface="Playfair Display" panose="00000500000000000000" pitchFamily="50" charset="0"/>
            </a:endParaRPr>
          </a:p>
          <a:p>
            <a:endParaRPr lang="en-US" dirty="0"/>
          </a:p>
        </p:txBody>
      </p:sp>
      <p:sp>
        <p:nvSpPr>
          <p:cNvPr id="19" name="Google Shape;1534;p52">
            <a:extLst>
              <a:ext uri="{FF2B5EF4-FFF2-40B4-BE49-F238E27FC236}">
                <a16:creationId xmlns:a16="http://schemas.microsoft.com/office/drawing/2014/main" xmlns="" id="{4D56BC61-0B97-48EE-854A-9452D9F2E35F}"/>
              </a:ext>
            </a:extLst>
          </p:cNvPr>
          <p:cNvSpPr/>
          <p:nvPr/>
        </p:nvSpPr>
        <p:spPr>
          <a:xfrm>
            <a:off x="2309498" y="4142369"/>
            <a:ext cx="2977642" cy="681606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2FDD73-7ABA-481C-B015-294DCA26F1E4}"/>
              </a:ext>
            </a:extLst>
          </p:cNvPr>
          <p:cNvSpPr txBox="1"/>
          <p:nvPr/>
        </p:nvSpPr>
        <p:spPr>
          <a:xfrm>
            <a:off x="2748290" y="4170029"/>
            <a:ext cx="2318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Playfair Display" panose="00000500000000000000" pitchFamily="50" charset="0"/>
              </a:rPr>
              <a:t>Selecting a Courier Service</a:t>
            </a:r>
            <a:endParaRPr lang="en-US" sz="1800" dirty="0">
              <a:solidFill>
                <a:schemeClr val="bg1"/>
              </a:solidFill>
              <a:latin typeface="Playfair Display" panose="00000500000000000000" pitchFamily="50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ffee Sachet - Leader Distributors">
            <a:extLst>
              <a:ext uri="{FF2B5EF4-FFF2-40B4-BE49-F238E27FC236}">
                <a16:creationId xmlns:a16="http://schemas.microsoft.com/office/drawing/2014/main" xmlns="" id="{16F52A52-6AE9-4B13-9EF3-543192C1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42" y="3573275"/>
            <a:ext cx="1468264" cy="14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nch box ENVIRO | Sustainability - To Go | Product World | GEFU">
            <a:extLst>
              <a:ext uri="{FF2B5EF4-FFF2-40B4-BE49-F238E27FC236}">
                <a16:creationId xmlns:a16="http://schemas.microsoft.com/office/drawing/2014/main" xmlns="" id="{22140D38-9159-490A-B5BA-B357E8A4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33" y="1190446"/>
            <a:ext cx="1838883" cy="18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6A658-532D-4B26-AACD-CAB3EEDD52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F96EA"/>
          </a:solidFill>
        </p:spPr>
        <p:txBody>
          <a:bodyPr/>
          <a:lstStyle/>
          <a:p>
            <a:r>
              <a:rPr lang="en-US" b="1">
                <a:latin typeface="Playfair Display" panose="00000500000000000000" pitchFamily="50" charset="0"/>
              </a:rPr>
              <a:t>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4388CBC-D140-4325-9641-FA898BCFFC5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17351" y="1237075"/>
            <a:ext cx="3106649" cy="450397"/>
          </a:xfrm>
          <a:solidFill>
            <a:srgbClr val="ED35B4"/>
          </a:solidFill>
        </p:spPr>
        <p:txBody>
          <a:bodyPr/>
          <a:lstStyle/>
          <a:p>
            <a:r>
              <a:rPr lang="en-US">
                <a:latin typeface="Playfair Display" panose="00000500000000000000" pitchFamily="50" charset="0"/>
              </a:rPr>
              <a:t>Product development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C85FDADC-87DB-4935-A48B-A560B026225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9999" y="1237075"/>
            <a:ext cx="3206541" cy="450399"/>
          </a:xfrm>
          <a:solidFill>
            <a:srgbClr val="7030A0"/>
          </a:solidFill>
        </p:spPr>
        <p:txBody>
          <a:bodyPr/>
          <a:lstStyle/>
          <a:p>
            <a:r>
              <a:rPr lang="en-US">
                <a:latin typeface="Playfair Display" panose="00000500000000000000" pitchFamily="50" charset="0"/>
              </a:rPr>
              <a:t>Market penetration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BE1962B1-2559-4618-AD5B-EE03BD71D570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317351" y="3115475"/>
            <a:ext cx="3106649" cy="457800"/>
          </a:xfrm>
          <a:solidFill>
            <a:srgbClr val="FFC000"/>
          </a:solidFill>
        </p:spPr>
        <p:txBody>
          <a:bodyPr/>
          <a:lstStyle/>
          <a:p>
            <a:r>
              <a:rPr lang="en-US">
                <a:latin typeface="Playfair Display" panose="00000500000000000000" pitchFamily="50" charset="0"/>
              </a:rPr>
              <a:t>Diversification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FD84ED12-3CDF-4647-A8C8-E209C541B81F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719999" y="3115475"/>
            <a:ext cx="3206539" cy="457800"/>
          </a:xfrm>
          <a:solidFill>
            <a:srgbClr val="92D050"/>
          </a:solidFill>
        </p:spPr>
        <p:txBody>
          <a:bodyPr/>
          <a:lstStyle/>
          <a:p>
            <a:r>
              <a:rPr lang="en-US">
                <a:latin typeface="Playfair Display" panose="00000500000000000000" pitchFamily="50" charset="0"/>
              </a:rPr>
              <a:t>Market development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73277BDE-9346-4DA1-84D6-971E6E4D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62" y="1694876"/>
            <a:ext cx="1408324" cy="1420599"/>
          </a:xfrm>
          <a:prstGeom prst="rect">
            <a:avLst/>
          </a:prstGeom>
        </p:spPr>
      </p:pic>
      <p:pic>
        <p:nvPicPr>
          <p:cNvPr id="1032" name="Picture 8" descr="Free Icon | Disabled">
            <a:extLst>
              <a:ext uri="{FF2B5EF4-FFF2-40B4-BE49-F238E27FC236}">
                <a16:creationId xmlns:a16="http://schemas.microsoft.com/office/drawing/2014/main" xmlns="" id="{3C92A7AD-4B58-45E8-878C-7B89A102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05" y="3685893"/>
            <a:ext cx="1307981" cy="130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xmlns="" id="{7AC9F7FB-8B55-47DB-96A6-F3A20306D2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6F63E0-DB54-43C5-B02A-8CDB71B881EF}"/>
              </a:ext>
            </a:extLst>
          </p:cNvPr>
          <p:cNvSpPr txBox="1"/>
          <p:nvPr/>
        </p:nvSpPr>
        <p:spPr>
          <a:xfrm>
            <a:off x="2274073" y="2187029"/>
            <a:ext cx="459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80808"/>
                </a:solidFill>
                <a:latin typeface="Playfair Display" panose="00000500000000000000" pitchFamily="50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07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B5411DF-E1AB-4C0E-ABBC-D62F1FB5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15" y="680863"/>
            <a:ext cx="1993251" cy="1517482"/>
          </a:xfrm>
          <a:solidFill>
            <a:srgbClr val="ED35B4"/>
          </a:solidFill>
        </p:spPr>
        <p:txBody>
          <a:bodyPr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Playfair Display" panose="00000500000000000000" pitchFamily="50" charset="0"/>
              </a:rPr>
              <a:t>Why these products?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ADBAFE21-E0AC-4FAC-9620-2EF08A75A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C9F7FB-8B55-47DB-96A6-F3A20306D2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35F803-7997-4F4E-8230-58EC8ABA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6" y="2722712"/>
            <a:ext cx="1993251" cy="2020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pink, container, blender, plastic&#10;&#10;Description automatically generated">
            <a:extLst>
              <a:ext uri="{FF2B5EF4-FFF2-40B4-BE49-F238E27FC236}">
                <a16:creationId xmlns:a16="http://schemas.microsoft.com/office/drawing/2014/main" xmlns="" id="{AC69A828-1EDC-4E4E-99CC-315F39107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1" r="11998"/>
          <a:stretch/>
        </p:blipFill>
        <p:spPr>
          <a:xfrm>
            <a:off x="6120019" y="1444515"/>
            <a:ext cx="2550187" cy="3693634"/>
          </a:xfrm>
          <a:prstGeom prst="rect">
            <a:avLst/>
          </a:prstGeom>
        </p:spPr>
      </p:pic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06218B3-D328-4045-B1D7-843DD156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30" y="164980"/>
            <a:ext cx="3118504" cy="3269783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A200EC89-0D02-4EBB-8C9B-43D9785ACDEF}"/>
              </a:ext>
            </a:extLst>
          </p:cNvPr>
          <p:cNvSpPr/>
          <p:nvPr/>
        </p:nvSpPr>
        <p:spPr>
          <a:xfrm>
            <a:off x="7732848" y="-5091"/>
            <a:ext cx="1628235" cy="485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cs typeface="Arial"/>
              </a:rPr>
              <a:t>Product</a:t>
            </a:r>
          </a:p>
          <a:p>
            <a:pPr algn="ctr"/>
            <a:r>
              <a:rPr lang="en-US" sz="1000">
                <a:cs typeface="Arial"/>
              </a:rPr>
              <a:t>Marketing Mix</a:t>
            </a:r>
          </a:p>
        </p:txBody>
      </p:sp>
    </p:spTree>
    <p:extLst>
      <p:ext uri="{BB962C8B-B14F-4D97-AF65-F5344CB8AC3E}">
        <p14:creationId xmlns:p14="http://schemas.microsoft.com/office/powerpoint/2010/main" val="8823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xmlns="" id="{1DA87A96-5504-49BE-A942-4D936DDFA565}"/>
              </a:ext>
            </a:extLst>
          </p:cNvPr>
          <p:cNvSpPr/>
          <p:nvPr/>
        </p:nvSpPr>
        <p:spPr>
          <a:xfrm>
            <a:off x="7824354" y="14885"/>
            <a:ext cx="1628235" cy="465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Arial"/>
              </a:rPr>
              <a:t>Price</a:t>
            </a:r>
          </a:p>
          <a:p>
            <a:pPr algn="ctr"/>
            <a:r>
              <a:rPr lang="en-US" sz="1000">
                <a:cs typeface="Arial"/>
              </a:rPr>
              <a:t>Marketing Mix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1370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Market penetration pricing </a:t>
            </a:r>
            <a:r>
              <a:rPr lang="en-US" sz="3600" dirty="0"/>
              <a:t>gone </a:t>
            </a:r>
            <a:r>
              <a:rPr lang="en-US" sz="3600" dirty="0">
                <a:solidFill>
                  <a:srgbClr val="FF0000"/>
                </a:solidFill>
              </a:rPr>
              <a:t>wrong</a:t>
            </a:r>
            <a:r>
              <a:rPr lang="en-US" sz="36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3511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371" t="31352" r="27978" b="14290"/>
          <a:stretch/>
        </p:blipFill>
        <p:spPr>
          <a:xfrm>
            <a:off x="719190" y="133561"/>
            <a:ext cx="7777537" cy="488565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623317" y="4448710"/>
            <a:ext cx="667820" cy="297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4467" y="924674"/>
            <a:ext cx="529118" cy="3184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371" t="29154" r="20112" b="14889"/>
          <a:stretch/>
        </p:blipFill>
        <p:spPr>
          <a:xfrm>
            <a:off x="256854" y="143839"/>
            <a:ext cx="8637779" cy="480830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890553" y="698643"/>
            <a:ext cx="544530" cy="5342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162818" y="390418"/>
            <a:ext cx="0" cy="308225"/>
          </a:xfrm>
          <a:prstGeom prst="straightConnector1">
            <a:avLst/>
          </a:prstGeom>
          <a:ln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77191" y="143839"/>
            <a:ext cx="1171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Our final profit</a:t>
            </a:r>
          </a:p>
        </p:txBody>
      </p:sp>
      <p:sp>
        <p:nvSpPr>
          <p:cNvPr id="7" name="Oval 6"/>
          <p:cNvSpPr/>
          <p:nvPr/>
        </p:nvSpPr>
        <p:spPr>
          <a:xfrm>
            <a:off x="1756881" y="3739793"/>
            <a:ext cx="1900719" cy="85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7286" y="2236504"/>
            <a:ext cx="29717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slope is steepest between the third and fourth order.</a:t>
            </a:r>
          </a:p>
        </p:txBody>
      </p:sp>
      <p:sp>
        <p:nvSpPr>
          <p:cNvPr id="10" name="Left Bracket 9"/>
          <p:cNvSpPr/>
          <p:nvPr/>
        </p:nvSpPr>
        <p:spPr>
          <a:xfrm rot="2334880">
            <a:off x="4012804" y="2164335"/>
            <a:ext cx="287676" cy="1464713"/>
          </a:xfrm>
          <a:prstGeom prst="leftBracket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1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98;p60">
            <a:extLst>
              <a:ext uri="{FF2B5EF4-FFF2-40B4-BE49-F238E27FC236}">
                <a16:creationId xmlns:a16="http://schemas.microsoft.com/office/drawing/2014/main" xmlns="" id="{6C60CBBF-8242-427E-90A1-38F41C995D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71488"/>
            <a:ext cx="7326313" cy="563562"/>
          </a:xfrm>
          <a:prstGeom prst="rect">
            <a:avLst/>
          </a:prstGeom>
          <a:solidFill>
            <a:srgbClr val="2F9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/>
                </a:solidFill>
                <a:latin typeface="Playfair Display"/>
              </a:rPr>
              <a:t>Online Product Presence On Multiple Platforms</a:t>
            </a:r>
            <a:endParaRPr sz="2400" b="1" dirty="0">
              <a:solidFill>
                <a:schemeClr val="bg1"/>
              </a:solidFill>
              <a:latin typeface="Playfair Display" panose="00000500000000000000" pitchFamily="50" charset="0"/>
            </a:endParaRPr>
          </a:p>
        </p:txBody>
      </p:sp>
      <p:pic>
        <p:nvPicPr>
          <p:cNvPr id="1026" name="Picture 2" descr="Instagram Logo transparent PNG - StickPNG">
            <a:extLst>
              <a:ext uri="{FF2B5EF4-FFF2-40B4-BE49-F238E27FC236}">
                <a16:creationId xmlns:a16="http://schemas.microsoft.com/office/drawing/2014/main" xmlns="" id="{BD86CC55-697B-40FF-98A1-28D611F7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" y="2330044"/>
            <a:ext cx="1625501" cy="146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429BC63F-E33F-461C-8733-042E1568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67" y="1107970"/>
            <a:ext cx="1416890" cy="1212012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AEF7D59A-5ADB-457B-B71C-5F271C9FC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78" y="3771318"/>
            <a:ext cx="1557069" cy="1158097"/>
          </a:xfrm>
          <a:prstGeom prst="rect">
            <a:avLst/>
          </a:prstGeom>
        </p:spPr>
      </p:pic>
      <p:sp>
        <p:nvSpPr>
          <p:cNvPr id="31" name="Arrow: Pentagon 30">
            <a:extLst>
              <a:ext uri="{FF2B5EF4-FFF2-40B4-BE49-F238E27FC236}">
                <a16:creationId xmlns:a16="http://schemas.microsoft.com/office/drawing/2014/main" xmlns="" id="{2906EEFE-BBFE-4D13-BE25-2431C79C3542}"/>
              </a:ext>
            </a:extLst>
          </p:cNvPr>
          <p:cNvSpPr/>
          <p:nvPr/>
        </p:nvSpPr>
        <p:spPr>
          <a:xfrm>
            <a:off x="7824354" y="14885"/>
            <a:ext cx="1628235" cy="465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smtClean="0">
                <a:cs typeface="Arial"/>
              </a:rPr>
              <a:t>Place</a:t>
            </a:r>
            <a:endParaRPr lang="en-US" sz="2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Marketing Mix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2392902"/>
            <a:ext cx="3154165" cy="10787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231606" y="2751329"/>
            <a:ext cx="2352782" cy="66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64300"/>
          </a:xfrm>
          <a:solidFill>
            <a:srgbClr val="2F96EA"/>
          </a:solidFill>
        </p:spPr>
        <p:txBody>
          <a:bodyPr/>
          <a:lstStyle/>
          <a:p>
            <a:r>
              <a:rPr lang="en-US" dirty="0"/>
              <a:t>Our Marketing Posts in WhatsApp Groups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34" y="636220"/>
            <a:ext cx="5252732" cy="4434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" b="7715"/>
          <a:stretch/>
        </p:blipFill>
        <p:spPr>
          <a:xfrm>
            <a:off x="3358044" y="598184"/>
            <a:ext cx="2571750" cy="4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D32AD9-3D00-47A4-B0D3-ADFCB82C16D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4098" name="Picture 2" descr="East Pakistan Vector Images (over 400)">
            <a:extLst>
              <a:ext uri="{FF2B5EF4-FFF2-40B4-BE49-F238E27FC236}">
                <a16:creationId xmlns:a16="http://schemas.microsoft.com/office/drawing/2014/main" xmlns="" id="{A08D866B-81F9-48AD-B989-7ED5CA28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72" y="14135"/>
            <a:ext cx="4752655" cy="49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Pin with solid fill">
            <a:extLst>
              <a:ext uri="{FF2B5EF4-FFF2-40B4-BE49-F238E27FC236}">
                <a16:creationId xmlns:a16="http://schemas.microsoft.com/office/drawing/2014/main" xmlns="" id="{AFA498E5-E4B1-4141-AEE1-751A5C5D9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22483" y="3064967"/>
            <a:ext cx="449517" cy="449517"/>
          </a:xfrm>
          <a:prstGeom prst="rect">
            <a:avLst/>
          </a:prstGeom>
        </p:spPr>
      </p:pic>
      <p:pic>
        <p:nvPicPr>
          <p:cNvPr id="11" name="Graphic 10" descr="Pin with solid fill">
            <a:extLst>
              <a:ext uri="{FF2B5EF4-FFF2-40B4-BE49-F238E27FC236}">
                <a16:creationId xmlns:a16="http://schemas.microsoft.com/office/drawing/2014/main" xmlns="" id="{335CEE12-4824-486C-93E9-5224372C8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8008" y="1778373"/>
            <a:ext cx="449517" cy="449517"/>
          </a:xfrm>
          <a:prstGeom prst="rect">
            <a:avLst/>
          </a:prstGeom>
        </p:spPr>
      </p:pic>
      <p:pic>
        <p:nvPicPr>
          <p:cNvPr id="12" name="Graphic 11" descr="Pin with solid fill">
            <a:extLst>
              <a:ext uri="{FF2B5EF4-FFF2-40B4-BE49-F238E27FC236}">
                <a16:creationId xmlns:a16="http://schemas.microsoft.com/office/drawing/2014/main" xmlns="" id="{55C63F4B-F034-4C85-AC99-640CA701D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72966" y="3424836"/>
            <a:ext cx="449517" cy="4495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C0D71A-DA6C-4CED-B96C-A3D8D0C016A2}"/>
              </a:ext>
            </a:extLst>
          </p:cNvPr>
          <p:cNvSpPr/>
          <p:nvPr/>
        </p:nvSpPr>
        <p:spPr>
          <a:xfrm>
            <a:off x="4571999" y="3289725"/>
            <a:ext cx="1065526" cy="314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layfair Display" panose="00000500000000000000" pitchFamily="50" charset="0"/>
              </a:rPr>
              <a:t>Ghotki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3D891D-1014-43F9-83E9-E03496C922B7}"/>
              </a:ext>
            </a:extLst>
          </p:cNvPr>
          <p:cNvSpPr/>
          <p:nvPr/>
        </p:nvSpPr>
        <p:spPr>
          <a:xfrm>
            <a:off x="3897724" y="3984624"/>
            <a:ext cx="1065526" cy="314087"/>
          </a:xfrm>
          <a:prstGeom prst="rect">
            <a:avLst/>
          </a:prstGeom>
          <a:solidFill>
            <a:srgbClr val="2F9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layfair Display" panose="00000500000000000000" pitchFamily="50" charset="0"/>
              </a:rPr>
              <a:t>Karachi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AA659A4-477C-4380-AB4B-46BF21347721}"/>
              </a:ext>
            </a:extLst>
          </p:cNvPr>
          <p:cNvSpPr/>
          <p:nvPr/>
        </p:nvSpPr>
        <p:spPr>
          <a:xfrm>
            <a:off x="5637525" y="2104208"/>
            <a:ext cx="1065526" cy="314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layfair Display" panose="00000500000000000000" pitchFamily="50" charset="0"/>
              </a:rPr>
              <a:t>Hafizabad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385DA16-E6D5-4DD4-B6D9-CDBBBB26F1E1}"/>
              </a:ext>
            </a:extLst>
          </p:cNvPr>
          <p:cNvSpPr/>
          <p:nvPr/>
        </p:nvSpPr>
        <p:spPr>
          <a:xfrm>
            <a:off x="6790804" y="2104208"/>
            <a:ext cx="315046" cy="31408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9F7DCE9-2183-4DCC-BB60-88E8E83F00E5}"/>
              </a:ext>
            </a:extLst>
          </p:cNvPr>
          <p:cNvSpPr/>
          <p:nvPr/>
        </p:nvSpPr>
        <p:spPr>
          <a:xfrm>
            <a:off x="5773955" y="3289724"/>
            <a:ext cx="315046" cy="31408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10B4C5BB-3AD8-402C-A4BC-98E85CAC8051}"/>
              </a:ext>
            </a:extLst>
          </p:cNvPr>
          <p:cNvSpPr/>
          <p:nvPr/>
        </p:nvSpPr>
        <p:spPr>
          <a:xfrm>
            <a:off x="5188008" y="3984624"/>
            <a:ext cx="315046" cy="31408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4C9CACD-7B4F-4890-954D-739A427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" y="392701"/>
            <a:ext cx="3239196" cy="1385672"/>
          </a:xfrm>
          <a:solidFill>
            <a:srgbClr val="2F96EA"/>
          </a:solidFill>
        </p:spPr>
        <p:txBody>
          <a:bodyPr/>
          <a:lstStyle/>
          <a:p>
            <a:r>
              <a:rPr lang="en-US" sz="2400" b="1" dirty="0">
                <a:latin typeface="Playfair Display" panose="00000500000000000000" pitchFamily="50" charset="0"/>
              </a:rPr>
              <a:t>Where did we receive orders from?</a:t>
            </a:r>
          </a:p>
        </p:txBody>
      </p:sp>
      <p:sp>
        <p:nvSpPr>
          <p:cNvPr id="14" name="Arrow: Pentagon 30">
            <a:extLst>
              <a:ext uri="{FF2B5EF4-FFF2-40B4-BE49-F238E27FC236}">
                <a16:creationId xmlns:a16="http://schemas.microsoft.com/office/drawing/2014/main" xmlns="" id="{2906EEFE-BBFE-4D13-BE25-2431C79C3542}"/>
              </a:ext>
            </a:extLst>
          </p:cNvPr>
          <p:cNvSpPr/>
          <p:nvPr/>
        </p:nvSpPr>
        <p:spPr>
          <a:xfrm>
            <a:off x="7824354" y="14885"/>
            <a:ext cx="1628235" cy="4652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smtClean="0">
                <a:cs typeface="Arial"/>
              </a:rPr>
              <a:t>Place</a:t>
            </a:r>
            <a:endParaRPr lang="en-US" sz="2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Marketing Mix</a:t>
            </a:r>
          </a:p>
        </p:txBody>
      </p:sp>
    </p:spTree>
    <p:extLst>
      <p:ext uri="{BB962C8B-B14F-4D97-AF65-F5344CB8AC3E}">
        <p14:creationId xmlns:p14="http://schemas.microsoft.com/office/powerpoint/2010/main" val="1761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74" y="200953"/>
            <a:ext cx="7704000" cy="564300"/>
          </a:xfrm>
          <a:solidFill>
            <a:srgbClr val="2F96EA"/>
          </a:solidFill>
        </p:spPr>
        <p:txBody>
          <a:bodyPr/>
          <a:lstStyle/>
          <a:p>
            <a:r>
              <a:rPr lang="en-US" sz="2000" dirty="0" smtClean="0"/>
              <a:t>Influencers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" b="19425"/>
          <a:stretch/>
        </p:blipFill>
        <p:spPr>
          <a:xfrm>
            <a:off x="3433894" y="960633"/>
            <a:ext cx="2502243" cy="3914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" b="13513"/>
          <a:stretch/>
        </p:blipFill>
        <p:spPr>
          <a:xfrm>
            <a:off x="730274" y="821932"/>
            <a:ext cx="2502243" cy="4191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 b="16841"/>
          <a:stretch/>
        </p:blipFill>
        <p:spPr>
          <a:xfrm>
            <a:off x="6250530" y="832206"/>
            <a:ext cx="2502243" cy="41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nuary Daily Slides by Slidesgo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D3ECF4"/>
      </a:lt2>
      <a:accent1>
        <a:srgbClr val="2C94EC"/>
      </a:accent1>
      <a:accent2>
        <a:srgbClr val="D3ECF4"/>
      </a:accent2>
      <a:accent3>
        <a:srgbClr val="FBD9F0"/>
      </a:accent3>
      <a:accent4>
        <a:srgbClr val="9CCEE4"/>
      </a:accent4>
      <a:accent5>
        <a:srgbClr val="77B5CF"/>
      </a:accent5>
      <a:accent6>
        <a:srgbClr val="589CB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157</Words>
  <Application>Microsoft Office PowerPoint</Application>
  <PresentationFormat>On-screen Show (16:9)</PresentationFormat>
  <Paragraphs>52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Abril Fatface</vt:lpstr>
      <vt:lpstr>Arial</vt:lpstr>
      <vt:lpstr>Barlow Semi Condensed</vt:lpstr>
      <vt:lpstr>Bebas Neue</vt:lpstr>
      <vt:lpstr>Calibri</vt:lpstr>
      <vt:lpstr>Playfair Display</vt:lpstr>
      <vt:lpstr>January Daily Slides by Slidesgo</vt:lpstr>
      <vt:lpstr>Daraz Selling – Crave &amp; Quench </vt:lpstr>
      <vt:lpstr>Why these products?</vt:lpstr>
      <vt:lpstr>PowerPoint Presentation</vt:lpstr>
      <vt:lpstr>PowerPoint Presentation</vt:lpstr>
      <vt:lpstr>PowerPoint Presentation</vt:lpstr>
      <vt:lpstr>Online Product Presence On Multiple Platforms</vt:lpstr>
      <vt:lpstr>Our Marketing Posts in WhatsApp Groups</vt:lpstr>
      <vt:lpstr>Where did we receive orders from?</vt:lpstr>
      <vt:lpstr>Influencers</vt:lpstr>
      <vt:lpstr>PowerPoint Presentation</vt:lpstr>
      <vt:lpstr>Our Marketing Posts in WhatsApp Groups</vt:lpstr>
      <vt:lpstr>PowerPoint Presentation</vt:lpstr>
      <vt:lpstr>Social Media Reviews</vt:lpstr>
      <vt:lpstr>Challenges Faced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Daraz Selling --Crave &amp; Quench</dc:title>
  <dc:creator>Samima Khan</dc:creator>
  <cp:lastModifiedBy>Microsoft account</cp:lastModifiedBy>
  <cp:revision>24</cp:revision>
  <dcterms:modified xsi:type="dcterms:W3CDTF">2021-11-01T23:28:16Z</dcterms:modified>
</cp:coreProperties>
</file>