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65" r:id="rId2"/>
    <p:sldId id="266" r:id="rId3"/>
    <p:sldId id="256" r:id="rId4"/>
    <p:sldId id="257" r:id="rId5"/>
    <p:sldId id="270" r:id="rId6"/>
    <p:sldId id="258" r:id="rId7"/>
    <p:sldId id="259" r:id="rId8"/>
    <p:sldId id="260" r:id="rId9"/>
    <p:sldId id="261" r:id="rId10"/>
    <p:sldId id="267" r:id="rId11"/>
    <p:sldId id="268" r:id="rId12"/>
    <p:sldId id="263" r:id="rId13"/>
    <p:sldId id="264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Inter Tight" panose="020B0604020202020204" charset="0"/>
      <p:regular r:id="rId22"/>
      <p:bold r:id="rId23"/>
      <p:italic r:id="rId24"/>
      <p:boldItalic r:id="rId25"/>
    </p:embeddedFont>
    <p:embeddedFont>
      <p:font typeface="Plus Jakarta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2AB6B-9098-413F-B1E5-2CE1CB75EA15}">
  <a:tblStyle styleId="{FDB2AB6B-9098-413F-B1E5-2CE1CB75E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17022bb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17022bb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خوشه بندی: گروه بندی داده ها بر اساس شباهت </a:t>
            </a:r>
            <a:r>
              <a:rPr lang="fa-IR" dirty="0" err="1"/>
              <a:t>کاربردها</a:t>
            </a:r>
            <a:r>
              <a:rPr lang="fa-IR" dirty="0"/>
              <a:t>: تشخیص پزشکی، بازاریابی، داده کاوی. </a:t>
            </a:r>
            <a:r>
              <a:rPr lang="fa-IR" dirty="0" err="1"/>
              <a:t>الگوریتم</a:t>
            </a:r>
            <a:r>
              <a:rPr lang="fa-IR" dirty="0"/>
              <a:t> ها: K-</a:t>
            </a:r>
            <a:r>
              <a:rPr lang="fa-IR" dirty="0" err="1"/>
              <a:t>means</a:t>
            </a:r>
            <a:r>
              <a:rPr lang="fa-IR" dirty="0"/>
              <a:t>: سنتی و ساده است، اما محدودیت </a:t>
            </a:r>
            <a:r>
              <a:rPr lang="fa-IR" dirty="0" err="1"/>
              <a:t>هایی</a:t>
            </a:r>
            <a:r>
              <a:rPr lang="fa-IR" dirty="0"/>
              <a:t> دارد. DE (تکامل </a:t>
            </a:r>
            <a:r>
              <a:rPr lang="fa-IR" dirty="0" err="1"/>
              <a:t>دیفرانسیل</a:t>
            </a:r>
            <a:r>
              <a:rPr lang="fa-IR" dirty="0"/>
              <a:t>): </a:t>
            </a:r>
            <a:r>
              <a:rPr lang="fa-IR" dirty="0" err="1"/>
              <a:t>الگوریتم</a:t>
            </a:r>
            <a:r>
              <a:rPr lang="fa-IR" dirty="0"/>
              <a:t> تکاملی برای یافتن خوشه های بهینه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17022bb2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17022bb2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مقایسه عملکرد </a:t>
            </a:r>
            <a:r>
              <a:rPr lang="fa-IR" dirty="0" err="1"/>
              <a:t>الگوریتم</a:t>
            </a:r>
            <a:r>
              <a:rPr lang="fa-IR" dirty="0"/>
              <a:t> های K-</a:t>
            </a:r>
            <a:r>
              <a:rPr lang="fa-IR" dirty="0" err="1"/>
              <a:t>means</a:t>
            </a:r>
            <a:r>
              <a:rPr lang="fa-IR" dirty="0"/>
              <a:t> و DE در خوشه بندی پزشکی مجموعه داده ها دقت خوشه بندی را با استفاده از </a:t>
            </a:r>
            <a:r>
              <a:rPr lang="fa-IR" dirty="0" err="1"/>
              <a:t>متریک</a:t>
            </a:r>
            <a:r>
              <a:rPr lang="fa-IR" dirty="0"/>
              <a:t> </a:t>
            </a:r>
            <a:r>
              <a:rPr lang="fa-IR" dirty="0" err="1"/>
              <a:t>Purity</a:t>
            </a:r>
            <a:r>
              <a:rPr lang="fa-IR" dirty="0"/>
              <a:t> ارزیابی کنید.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17022bb29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17022bb29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17022bb29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17022bb29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17022bb29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17022bb29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17022bb29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17022bb29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17022bb29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17022bb29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fa-IR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را برای کاربردهای پزشکی دقیق تر اعمال کنید.</a:t>
            </a:r>
          </a:p>
          <a:p>
            <a:br>
              <a:rPr lang="fa-IR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" y="4"/>
            <a:ext cx="6343414" cy="923225"/>
            <a:chOff x="11" y="4"/>
            <a:chExt cx="6343414" cy="92322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874325" y="132925"/>
              <a:ext cx="469100" cy="125100"/>
              <a:chOff x="4540000" y="294675"/>
              <a:chExt cx="469100" cy="125100"/>
            </a:xfrm>
          </p:grpSpPr>
          <p:sp>
            <p:nvSpPr>
              <p:cNvPr id="14" name="Google Shape;14;p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10800000">
              <a:off x="11" y="4"/>
              <a:ext cx="436703" cy="923225"/>
              <a:chOff x="4794250" y="3765054"/>
              <a:chExt cx="436703" cy="92322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1550610" y="1251964"/>
            <a:ext cx="8239015" cy="3802811"/>
            <a:chOff x="1550610" y="1251964"/>
            <a:chExt cx="8239015" cy="380281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710525" y="1251964"/>
              <a:ext cx="1079100" cy="1079100"/>
              <a:chOff x="8359400" y="1569464"/>
              <a:chExt cx="1079100" cy="1079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506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38" name="Google Shape;38;p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0" name="Google Shape;40;p2"/>
                <p:cNvCxnSpPr>
                  <a:stCxn id="39" idx="6"/>
                  <a:endCxn id="41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" name="Google Shape;41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4" name="Google Shape;44;p2"/>
                <p:cNvCxnSpPr>
                  <a:stCxn id="43" idx="6"/>
                  <a:endCxn id="4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" name="Google Shape;45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88" name="Google Shape;588;p24"/>
          <p:cNvGrpSpPr/>
          <p:nvPr/>
        </p:nvGrpSpPr>
        <p:grpSpPr>
          <a:xfrm>
            <a:off x="347731" y="4"/>
            <a:ext cx="8796275" cy="4758027"/>
            <a:chOff x="347731" y="4"/>
            <a:chExt cx="8796275" cy="4758027"/>
          </a:xfrm>
        </p:grpSpPr>
        <p:grpSp>
          <p:nvGrpSpPr>
            <p:cNvPr id="589" name="Google Shape;589;p24"/>
            <p:cNvGrpSpPr/>
            <p:nvPr/>
          </p:nvGrpSpPr>
          <p:grpSpPr>
            <a:xfrm rot="10800000" flipH="1">
              <a:off x="8707303" y="4"/>
              <a:ext cx="436703" cy="923225"/>
              <a:chOff x="4794250" y="3765054"/>
              <a:chExt cx="436703" cy="92322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347731" y="4092815"/>
              <a:ext cx="264435" cy="665216"/>
              <a:chOff x="8625081" y="258015"/>
              <a:chExt cx="264435" cy="665216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668085" y="94513"/>
            <a:ext cx="8070203" cy="4663511"/>
            <a:chOff x="668085" y="94513"/>
            <a:chExt cx="8070203" cy="4663511"/>
          </a:xfrm>
        </p:grpSpPr>
        <p:grpSp>
          <p:nvGrpSpPr>
            <p:cNvPr id="601" name="Google Shape;601;p24"/>
            <p:cNvGrpSpPr/>
            <p:nvPr/>
          </p:nvGrpSpPr>
          <p:grpSpPr>
            <a:xfrm>
              <a:off x="8269230" y="4309908"/>
              <a:ext cx="469058" cy="448115"/>
              <a:chOff x="5348931" y="2165350"/>
              <a:chExt cx="962763" cy="919776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668085" y="94513"/>
              <a:ext cx="2095205" cy="350538"/>
              <a:chOff x="1550610" y="4704238"/>
              <a:chExt cx="2095205" cy="350538"/>
            </a:xfrm>
          </p:grpSpPr>
          <p:grpSp>
            <p:nvGrpSpPr>
              <p:cNvPr id="633" name="Google Shape;633;p24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4" name="Google Shape;634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5" name="Google Shape;635;p24"/>
                <p:cNvCxnSpPr>
                  <a:stCxn id="634" idx="6"/>
                  <a:endCxn id="63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36" name="Google Shape;636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9" name="Google Shape;639;p24"/>
                <p:cNvCxnSpPr>
                  <a:stCxn id="638" idx="6"/>
                  <a:endCxn id="64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40" name="Google Shape;640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1"/>
          </p:nvPr>
        </p:nvSpPr>
        <p:spPr>
          <a:xfrm>
            <a:off x="1137963" y="2838827"/>
            <a:ext cx="3010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2"/>
          </p:nvPr>
        </p:nvSpPr>
        <p:spPr>
          <a:xfrm>
            <a:off x="4995237" y="2838827"/>
            <a:ext cx="3010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3"/>
          </p:nvPr>
        </p:nvSpPr>
        <p:spPr>
          <a:xfrm>
            <a:off x="1137976" y="2518350"/>
            <a:ext cx="30108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>
            <a:off x="4995235" y="2518350"/>
            <a:ext cx="30108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grpSp>
        <p:nvGrpSpPr>
          <p:cNvPr id="106" name="Google Shape;106;p5"/>
          <p:cNvGrpSpPr/>
          <p:nvPr/>
        </p:nvGrpSpPr>
        <p:grpSpPr>
          <a:xfrm rot="-5400000">
            <a:off x="922756" y="-92435"/>
            <a:ext cx="264435" cy="665216"/>
            <a:chOff x="8625081" y="258015"/>
            <a:chExt cx="264435" cy="665216"/>
          </a:xfrm>
        </p:grpSpPr>
        <p:sp>
          <p:nvSpPr>
            <p:cNvPr id="107" name="Google Shape;107;p5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88697" y="425289"/>
            <a:ext cx="9605028" cy="4642001"/>
            <a:chOff x="88697" y="425289"/>
            <a:chExt cx="9605028" cy="4642001"/>
          </a:xfrm>
        </p:grpSpPr>
        <p:grpSp>
          <p:nvGrpSpPr>
            <p:cNvPr id="110" name="Google Shape;110;p5"/>
            <p:cNvGrpSpPr/>
            <p:nvPr/>
          </p:nvGrpSpPr>
          <p:grpSpPr>
            <a:xfrm>
              <a:off x="88697" y="4245253"/>
              <a:ext cx="633676" cy="822037"/>
              <a:chOff x="6758847" y="2443353"/>
              <a:chExt cx="633676" cy="822037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6"/>
          <p:cNvGrpSpPr/>
          <p:nvPr/>
        </p:nvGrpSpPr>
        <p:grpSpPr>
          <a:xfrm>
            <a:off x="5188075" y="-539611"/>
            <a:ext cx="3879723" cy="5606901"/>
            <a:chOff x="5188075" y="-539611"/>
            <a:chExt cx="3879723" cy="5606901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8434122" y="4245253"/>
              <a:ext cx="633676" cy="822037"/>
              <a:chOff x="6758847" y="2443353"/>
              <a:chExt cx="633676" cy="822037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>
              <a:off x="5188075" y="-539611"/>
              <a:ext cx="1079100" cy="1079100"/>
              <a:chOff x="8359400" y="1569464"/>
              <a:chExt cx="1079100" cy="1079100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41" name="Google Shape;141;p6"/>
          <p:cNvGrpSpPr/>
          <p:nvPr/>
        </p:nvGrpSpPr>
        <p:grpSpPr>
          <a:xfrm rot="10800000">
            <a:off x="563675" y="4814550"/>
            <a:ext cx="469100" cy="125100"/>
            <a:chOff x="4540000" y="294675"/>
            <a:chExt cx="469100" cy="125100"/>
          </a:xfrm>
        </p:grpSpPr>
        <p:sp>
          <p:nvSpPr>
            <p:cNvPr id="142" name="Google Shape;142;p6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1881150" y="1028700"/>
            <a:ext cx="53817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257548" y="94513"/>
            <a:ext cx="2095205" cy="350538"/>
            <a:chOff x="1550610" y="4704238"/>
            <a:chExt cx="2095205" cy="350538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9" name="Google Shape;169;p8"/>
              <p:cNvCxnSpPr>
                <a:stCxn id="168" idx="6"/>
                <a:endCxn id="17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0" name="Google Shape;170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72" name="Google Shape;172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73" name="Google Shape;173;p8"/>
              <p:cNvCxnSpPr>
                <a:stCxn id="172" idx="6"/>
                <a:endCxn id="17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Google Shape;174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75" name="Google Shape;175;p8"/>
          <p:cNvGrpSpPr/>
          <p:nvPr/>
        </p:nvGrpSpPr>
        <p:grpSpPr>
          <a:xfrm>
            <a:off x="8710536" y="4220279"/>
            <a:ext cx="436703" cy="923225"/>
            <a:chOff x="4794250" y="3765054"/>
            <a:chExt cx="436703" cy="923225"/>
          </a:xfrm>
        </p:grpSpPr>
        <p:sp>
          <p:nvSpPr>
            <p:cNvPr id="176" name="Google Shape;176;p8"/>
            <p:cNvSpPr/>
            <p:nvPr/>
          </p:nvSpPr>
          <p:spPr>
            <a:xfrm>
              <a:off x="4794250" y="376505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436704" y="0"/>
                  </a:moveTo>
                  <a:lnTo>
                    <a:pt x="0" y="438477"/>
                  </a:ln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794250" y="388923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477"/>
                  </a:moveTo>
                  <a:lnTo>
                    <a:pt x="0" y="492633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94250" y="401341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794250" y="413759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3"/>
                  </a:lnTo>
                  <a:lnTo>
                    <a:pt x="436704" y="54156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806317" y="4261773"/>
              <a:ext cx="424636" cy="426505"/>
            </a:xfrm>
            <a:custGeom>
              <a:avLst/>
              <a:gdLst/>
              <a:ahLst/>
              <a:cxnLst/>
              <a:rect l="l" t="t" r="r" b="b"/>
              <a:pathLst>
                <a:path w="424636" h="426505" extrusionOk="0">
                  <a:moveTo>
                    <a:pt x="0" y="426506"/>
                  </a:moveTo>
                  <a:lnTo>
                    <a:pt x="53875" y="426506"/>
                  </a:lnTo>
                  <a:lnTo>
                    <a:pt x="424637" y="54061"/>
                  </a:lnTo>
                  <a:lnTo>
                    <a:pt x="424637" y="0"/>
                  </a:lnTo>
                  <a:lnTo>
                    <a:pt x="0" y="4265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929936" y="4385953"/>
              <a:ext cx="301017" cy="302325"/>
            </a:xfrm>
            <a:custGeom>
              <a:avLst/>
              <a:gdLst/>
              <a:ahLst/>
              <a:cxnLst/>
              <a:rect l="l" t="t" r="r" b="b"/>
              <a:pathLst>
                <a:path w="301017" h="302325" extrusionOk="0">
                  <a:moveTo>
                    <a:pt x="0" y="302326"/>
                  </a:moveTo>
                  <a:lnTo>
                    <a:pt x="53875" y="302326"/>
                  </a:lnTo>
                  <a:lnTo>
                    <a:pt x="301018" y="54156"/>
                  </a:lnTo>
                  <a:lnTo>
                    <a:pt x="301018" y="0"/>
                  </a:lnTo>
                  <a:lnTo>
                    <a:pt x="0" y="302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053554" y="4510133"/>
              <a:ext cx="177399" cy="178146"/>
            </a:xfrm>
            <a:custGeom>
              <a:avLst/>
              <a:gdLst/>
              <a:ahLst/>
              <a:cxnLst/>
              <a:rect l="l" t="t" r="r" b="b"/>
              <a:pathLst>
                <a:path w="177399" h="178146" extrusionOk="0">
                  <a:moveTo>
                    <a:pt x="0" y="178146"/>
                  </a:moveTo>
                  <a:lnTo>
                    <a:pt x="53875" y="178146"/>
                  </a:lnTo>
                  <a:lnTo>
                    <a:pt x="177399" y="54157"/>
                  </a:lnTo>
                  <a:lnTo>
                    <a:pt x="177399" y="0"/>
                  </a:lnTo>
                  <a:lnTo>
                    <a:pt x="0" y="178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2549400" y="1509325"/>
            <a:ext cx="40452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1"/>
          </p:nvPr>
        </p:nvSpPr>
        <p:spPr>
          <a:xfrm>
            <a:off x="2549400" y="2399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383975" y="4834938"/>
            <a:ext cx="469100" cy="125100"/>
            <a:chOff x="4540000" y="294675"/>
            <a:chExt cx="469100" cy="125100"/>
          </a:xfrm>
        </p:grpSpPr>
        <p:sp>
          <p:nvSpPr>
            <p:cNvPr id="188" name="Google Shape;188;p9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88697" y="128478"/>
            <a:ext cx="9605028" cy="1375911"/>
            <a:chOff x="88697" y="128478"/>
            <a:chExt cx="9605028" cy="1375911"/>
          </a:xfrm>
        </p:grpSpPr>
        <p:grpSp>
          <p:nvGrpSpPr>
            <p:cNvPr id="192" name="Google Shape;192;p9"/>
            <p:cNvGrpSpPr/>
            <p:nvPr/>
          </p:nvGrpSpPr>
          <p:grpSpPr>
            <a:xfrm>
              <a:off x="88697" y="128478"/>
              <a:ext cx="633676" cy="822037"/>
              <a:chOff x="6758847" y="-1673422"/>
              <a:chExt cx="633676" cy="822037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6758847" y="-1673422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6758847" y="-1298033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 hasCustomPrompt="1"/>
          </p:nvPr>
        </p:nvSpPr>
        <p:spPr>
          <a:xfrm>
            <a:off x="3250700" y="1772588"/>
            <a:ext cx="2642400" cy="11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1"/>
          </p:nvPr>
        </p:nvSpPr>
        <p:spPr>
          <a:xfrm>
            <a:off x="2138450" y="2909288"/>
            <a:ext cx="4866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11"/>
          <p:cNvGrpSpPr/>
          <p:nvPr/>
        </p:nvGrpSpPr>
        <p:grpSpPr>
          <a:xfrm>
            <a:off x="5179575" y="167875"/>
            <a:ext cx="469100" cy="125100"/>
            <a:chOff x="4540000" y="294675"/>
            <a:chExt cx="469100" cy="125100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389805" y="382833"/>
            <a:ext cx="469058" cy="448115"/>
            <a:chOff x="5348931" y="2165350"/>
            <a:chExt cx="962763" cy="919776"/>
          </a:xfrm>
        </p:grpSpPr>
        <p:sp>
          <p:nvSpPr>
            <p:cNvPr id="218" name="Google Shape;218;p1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8547556" y="4169015"/>
            <a:ext cx="264435" cy="665216"/>
            <a:chOff x="8625081" y="258015"/>
            <a:chExt cx="264435" cy="665216"/>
          </a:xfrm>
        </p:grpSpPr>
        <p:sp>
          <p:nvSpPr>
            <p:cNvPr id="249" name="Google Shape;249;p11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hasCustomPrompt="1"/>
          </p:nvPr>
        </p:nvSpPr>
        <p:spPr>
          <a:xfrm>
            <a:off x="2544263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2" hasCustomPrompt="1"/>
          </p:nvPr>
        </p:nvSpPr>
        <p:spPr>
          <a:xfrm>
            <a:off x="6000958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3" hasCustomPrompt="1"/>
          </p:nvPr>
        </p:nvSpPr>
        <p:spPr>
          <a:xfrm>
            <a:off x="2544263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4" hasCustomPrompt="1"/>
          </p:nvPr>
        </p:nvSpPr>
        <p:spPr>
          <a:xfrm>
            <a:off x="6000958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1502813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4959508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1502813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7"/>
          </p:nvPr>
        </p:nvSpPr>
        <p:spPr>
          <a:xfrm>
            <a:off x="4959508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63" name="Google Shape;263;p13"/>
          <p:cNvGrpSpPr/>
          <p:nvPr/>
        </p:nvGrpSpPr>
        <p:grpSpPr>
          <a:xfrm>
            <a:off x="-428075" y="110513"/>
            <a:ext cx="9242538" cy="4723723"/>
            <a:chOff x="-428075" y="110513"/>
            <a:chExt cx="9242538" cy="4723723"/>
          </a:xfrm>
        </p:grpSpPr>
        <p:grpSp>
          <p:nvGrpSpPr>
            <p:cNvPr id="264" name="Google Shape;264;p13"/>
            <p:cNvGrpSpPr/>
            <p:nvPr/>
          </p:nvGrpSpPr>
          <p:grpSpPr>
            <a:xfrm>
              <a:off x="-428075" y="2429114"/>
              <a:ext cx="1079100" cy="1079100"/>
              <a:chOff x="8359400" y="1569464"/>
              <a:chExt cx="1079100" cy="10791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275" name="Google Shape;275;p13"/>
            <p:cNvGrpSpPr/>
            <p:nvPr/>
          </p:nvGrpSpPr>
          <p:grpSpPr>
            <a:xfrm>
              <a:off x="5718835" y="110513"/>
              <a:ext cx="2095205" cy="350538"/>
              <a:chOff x="1550610" y="4704238"/>
              <a:chExt cx="2095205" cy="350538"/>
            </a:xfrm>
          </p:grpSpPr>
          <p:grpSp>
            <p:nvGrpSpPr>
              <p:cNvPr id="276" name="Google Shape;276;p1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77" name="Google Shape;277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78" name="Google Shape;278;p13"/>
                <p:cNvCxnSpPr>
                  <a:stCxn id="277" idx="6"/>
                  <a:endCxn id="2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9" name="Google Shape;279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280" name="Google Shape;280;p1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81" name="Google Shape;281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82" name="Google Shape;282;p13"/>
                <p:cNvCxnSpPr>
                  <a:stCxn id="281" idx="6"/>
                  <a:endCxn id="2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284" name="Google Shape;284;p13"/>
            <p:cNvGrpSpPr/>
            <p:nvPr/>
          </p:nvGrpSpPr>
          <p:grpSpPr>
            <a:xfrm>
              <a:off x="8345405" y="4386121"/>
              <a:ext cx="469058" cy="448115"/>
              <a:chOff x="5348931" y="2165350"/>
              <a:chExt cx="962763" cy="919776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7"/>
          <p:cNvSpPr txBox="1">
            <a:spLocks noGrp="1"/>
          </p:cNvSpPr>
          <p:nvPr>
            <p:ph type="subTitle" idx="1"/>
          </p:nvPr>
        </p:nvSpPr>
        <p:spPr>
          <a:xfrm>
            <a:off x="722325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7"/>
          <p:cNvSpPr txBox="1">
            <a:spLocks noGrp="1"/>
          </p:cNvSpPr>
          <p:nvPr>
            <p:ph type="subTitle" idx="2"/>
          </p:nvPr>
        </p:nvSpPr>
        <p:spPr>
          <a:xfrm>
            <a:off x="3418501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subTitle" idx="3"/>
          </p:nvPr>
        </p:nvSpPr>
        <p:spPr>
          <a:xfrm>
            <a:off x="6114675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subTitle" idx="4"/>
          </p:nvPr>
        </p:nvSpPr>
        <p:spPr>
          <a:xfrm>
            <a:off x="722325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377" name="Google Shape;377;p17"/>
          <p:cNvSpPr txBox="1">
            <a:spLocks noGrp="1"/>
          </p:cNvSpPr>
          <p:nvPr>
            <p:ph type="subTitle" idx="5"/>
          </p:nvPr>
        </p:nvSpPr>
        <p:spPr>
          <a:xfrm>
            <a:off x="3418499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subTitle" idx="6"/>
          </p:nvPr>
        </p:nvSpPr>
        <p:spPr>
          <a:xfrm>
            <a:off x="6114671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grpSp>
        <p:nvGrpSpPr>
          <p:cNvPr id="379" name="Google Shape;379;p17"/>
          <p:cNvGrpSpPr/>
          <p:nvPr/>
        </p:nvGrpSpPr>
        <p:grpSpPr>
          <a:xfrm>
            <a:off x="6463310" y="94513"/>
            <a:ext cx="2095205" cy="350538"/>
            <a:chOff x="1550610" y="4704238"/>
            <a:chExt cx="2095205" cy="350538"/>
          </a:xfrm>
        </p:grpSpPr>
        <p:grpSp>
          <p:nvGrpSpPr>
            <p:cNvPr id="380" name="Google Shape;380;p17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81" name="Google Shape;381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2" name="Google Shape;382;p17"/>
              <p:cNvCxnSpPr>
                <a:stCxn id="381" idx="6"/>
                <a:endCxn id="383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3" name="Google Shape;383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84" name="Google Shape;384;p17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85" name="Google Shape;385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6" name="Google Shape;386;p17"/>
              <p:cNvCxnSpPr>
                <a:stCxn id="385" idx="6"/>
                <a:endCxn id="387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7" name="Google Shape;387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388" name="Google Shape;388;p17"/>
          <p:cNvGrpSpPr/>
          <p:nvPr/>
        </p:nvGrpSpPr>
        <p:grpSpPr>
          <a:xfrm>
            <a:off x="1419575" y="4847875"/>
            <a:ext cx="469100" cy="125100"/>
            <a:chOff x="4540000" y="294675"/>
            <a:chExt cx="469100" cy="125100"/>
          </a:xfrm>
        </p:grpSpPr>
        <p:sp>
          <p:nvSpPr>
            <p:cNvPr id="389" name="Google Shape;389;p17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3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79DE3F-0177-498D-B18F-7ABDFFBA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523875"/>
            <a:ext cx="2209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21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34">
            <a:extLst>
              <a:ext uri="{FF2B5EF4-FFF2-40B4-BE49-F238E27FC236}">
                <a16:creationId xmlns:a16="http://schemas.microsoft.com/office/drawing/2014/main" id="{030A061C-8868-417D-B6FF-2B3BC833C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2435" y="312025"/>
            <a:ext cx="4281900" cy="569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Comparison Results</a:t>
            </a:r>
            <a:endParaRPr sz="2800" dirty="0"/>
          </a:p>
        </p:txBody>
      </p:sp>
      <p:sp>
        <p:nvSpPr>
          <p:cNvPr id="5" name="Google Shape;751;p34">
            <a:extLst>
              <a:ext uri="{FF2B5EF4-FFF2-40B4-BE49-F238E27FC236}">
                <a16:creationId xmlns:a16="http://schemas.microsoft.com/office/drawing/2014/main" id="{B26B4556-57D4-4CAE-BB3A-29D018278A70}"/>
              </a:ext>
            </a:extLst>
          </p:cNvPr>
          <p:cNvSpPr/>
          <p:nvPr/>
        </p:nvSpPr>
        <p:spPr>
          <a:xfrm>
            <a:off x="484209" y="1507052"/>
            <a:ext cx="2285579" cy="10126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K-means: 86.7%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DE: 92.17%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Google Shape;752;p34">
            <a:extLst>
              <a:ext uri="{FF2B5EF4-FFF2-40B4-BE49-F238E27FC236}">
                <a16:creationId xmlns:a16="http://schemas.microsoft.com/office/drawing/2014/main" id="{15563D45-5E41-4722-B50C-34D98AC06A46}"/>
              </a:ext>
            </a:extLst>
          </p:cNvPr>
          <p:cNvSpPr txBox="1"/>
          <p:nvPr/>
        </p:nvSpPr>
        <p:spPr>
          <a:xfrm>
            <a:off x="331674" y="1104165"/>
            <a:ext cx="2332225" cy="45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Heart dataset: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7" name="Google Shape;753;p34">
            <a:extLst>
              <a:ext uri="{FF2B5EF4-FFF2-40B4-BE49-F238E27FC236}">
                <a16:creationId xmlns:a16="http://schemas.microsoft.com/office/drawing/2014/main" id="{ED9B6DB8-CD74-40BD-9399-E5C0BA905327}"/>
              </a:ext>
            </a:extLst>
          </p:cNvPr>
          <p:cNvSpPr txBox="1"/>
          <p:nvPr/>
        </p:nvSpPr>
        <p:spPr>
          <a:xfrm>
            <a:off x="3273647" y="976016"/>
            <a:ext cx="228558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  Liver dataset: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8" name="Google Shape;754;p34">
            <a:extLst>
              <a:ext uri="{FF2B5EF4-FFF2-40B4-BE49-F238E27FC236}">
                <a16:creationId xmlns:a16="http://schemas.microsoft.com/office/drawing/2014/main" id="{297ABA43-C0BE-4B43-90AA-769A57C09451}"/>
              </a:ext>
            </a:extLst>
          </p:cNvPr>
          <p:cNvSpPr/>
          <p:nvPr/>
        </p:nvSpPr>
        <p:spPr>
          <a:xfrm>
            <a:off x="3241808" y="1833104"/>
            <a:ext cx="2285580" cy="41895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K-means: 57.9%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DE: 96.0%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755;p34">
            <a:extLst>
              <a:ext uri="{FF2B5EF4-FFF2-40B4-BE49-F238E27FC236}">
                <a16:creationId xmlns:a16="http://schemas.microsoft.com/office/drawing/2014/main" id="{F7B8F65E-99FE-4569-9336-6FC85C7D6876}"/>
              </a:ext>
            </a:extLst>
          </p:cNvPr>
          <p:cNvSpPr txBox="1"/>
          <p:nvPr/>
        </p:nvSpPr>
        <p:spPr>
          <a:xfrm>
            <a:off x="5559227" y="1093242"/>
            <a:ext cx="3056679" cy="52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Pima dataset: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0" name="Google Shape;756;p34">
            <a:extLst>
              <a:ext uri="{FF2B5EF4-FFF2-40B4-BE49-F238E27FC236}">
                <a16:creationId xmlns:a16="http://schemas.microsoft.com/office/drawing/2014/main" id="{586ED28B-3CF9-40FF-B775-4D953DA2FD14}"/>
              </a:ext>
            </a:extLst>
          </p:cNvPr>
          <p:cNvSpPr/>
          <p:nvPr/>
        </p:nvSpPr>
        <p:spPr>
          <a:xfrm>
            <a:off x="5999408" y="1710572"/>
            <a:ext cx="2221902" cy="66415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K-means: 66.0%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DE: 66.82%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Google Shape;757;p34">
            <a:extLst>
              <a:ext uri="{FF2B5EF4-FFF2-40B4-BE49-F238E27FC236}">
                <a16:creationId xmlns:a16="http://schemas.microsoft.com/office/drawing/2014/main" id="{CFA9BB5F-79B3-43C7-B236-AC90BAF49B86}"/>
              </a:ext>
            </a:extLst>
          </p:cNvPr>
          <p:cNvSpPr txBox="1"/>
          <p:nvPr/>
        </p:nvSpPr>
        <p:spPr>
          <a:xfrm>
            <a:off x="649755" y="2940261"/>
            <a:ext cx="6437811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	•	Conclusion:</a:t>
            </a:r>
            <a:r>
              <a:rPr lang="en" sz="1800" dirty="0">
                <a:solidFill>
                  <a:schemeClr val="dk1"/>
                </a:solidFill>
              </a:rPr>
              <a:t> DE performed better, especially on noisy datasets.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36890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CEE32-0F41-4704-A07F-0FDFF1FB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46" y="489600"/>
            <a:ext cx="6220507" cy="3564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476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/>
          </p:nvPr>
        </p:nvSpPr>
        <p:spPr>
          <a:xfrm>
            <a:off x="1388975" y="1413623"/>
            <a:ext cx="7383900" cy="30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DE has higher accuracy compared to K-means.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DE is more suitable for complex datasets.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K-means is faster and simpler but less accurate in sensitive cases.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" grpId="0"/>
      <p:bldP spid="7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Feature Work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1269144" y="1316836"/>
            <a:ext cx="7383900" cy="30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Combine DE with other algorithms.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Improve DE’s speed for large datasets.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Apply DE to more precise medical applications.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/>
      <p:bldP spid="7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84F33-4858-42E8-AAC2-99774996D331}"/>
              </a:ext>
            </a:extLst>
          </p:cNvPr>
          <p:cNvSpPr txBox="1"/>
          <p:nvPr/>
        </p:nvSpPr>
        <p:spPr>
          <a:xfrm>
            <a:off x="2203200" y="2158177"/>
            <a:ext cx="4276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6360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1BEC-E20E-491E-9DF4-A0C2C4E3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61" y="2878856"/>
            <a:ext cx="7699200" cy="3082100"/>
          </a:xfrm>
        </p:spPr>
        <p:txBody>
          <a:bodyPr/>
          <a:lstStyle/>
          <a:p>
            <a:pPr algn="ctr"/>
            <a:r>
              <a:rPr lang="en-US" i="0" dirty="0">
                <a:solidFill>
                  <a:srgbClr val="1F1F1F"/>
                </a:solidFill>
                <a:effectLst/>
                <a:latin typeface="Google Sans"/>
              </a:rPr>
              <a:t>Evolutionary computation</a:t>
            </a:r>
            <a:br>
              <a:rPr lang="en-US" dirty="0"/>
            </a:br>
            <a:r>
              <a:rPr lang="en-US" dirty="0"/>
              <a:t>Ehsan Lak</a:t>
            </a:r>
            <a:br>
              <a:rPr lang="fa-IR" dirty="0"/>
            </a:br>
            <a:r>
              <a:rPr lang="en-US" dirty="0"/>
              <a:t>Reza </a:t>
            </a:r>
            <a:r>
              <a:rPr lang="en-US" dirty="0" err="1"/>
              <a:t>Kazazi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8084B-B9CD-412D-8545-FA43AAF9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6" y="278548"/>
            <a:ext cx="1164373" cy="2158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C9A6E-9713-4AEE-9441-19A6FA9FF38B}"/>
              </a:ext>
            </a:extLst>
          </p:cNvPr>
          <p:cNvSpPr txBox="1"/>
          <p:nvPr/>
        </p:nvSpPr>
        <p:spPr>
          <a:xfrm>
            <a:off x="1987200" y="1357600"/>
            <a:ext cx="5689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 the Name of God</a:t>
            </a:r>
          </a:p>
        </p:txBody>
      </p:sp>
    </p:spTree>
    <p:extLst>
      <p:ext uri="{BB962C8B-B14F-4D97-AF65-F5344CB8AC3E}">
        <p14:creationId xmlns:p14="http://schemas.microsoft.com/office/powerpoint/2010/main" val="289082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 txBox="1">
            <a:spLocks noGrp="1"/>
          </p:cNvSpPr>
          <p:nvPr>
            <p:ph type="ctrTitle"/>
          </p:nvPr>
        </p:nvSpPr>
        <p:spPr>
          <a:xfrm>
            <a:off x="401600" y="1005225"/>
            <a:ext cx="7950000" cy="19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Evaluation of Differential Evolution and K-means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Algorithms on Medical Diagnosis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28"/>
          <p:cNvGrpSpPr/>
          <p:nvPr/>
        </p:nvGrpSpPr>
        <p:grpSpPr>
          <a:xfrm>
            <a:off x="777005" y="768108"/>
            <a:ext cx="469058" cy="448115"/>
            <a:chOff x="5348931" y="2165350"/>
            <a:chExt cx="962763" cy="919776"/>
          </a:xfrm>
        </p:grpSpPr>
        <p:sp>
          <p:nvSpPr>
            <p:cNvPr id="653" name="Google Shape;653;p28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"/>
          <p:cNvSpPr txBox="1">
            <a:spLocks noGrp="1"/>
          </p:cNvSpPr>
          <p:nvPr>
            <p:ph type="title"/>
          </p:nvPr>
        </p:nvSpPr>
        <p:spPr>
          <a:xfrm>
            <a:off x="722400" y="15517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/>
              <a:t>Introduction</a:t>
            </a:r>
            <a:endParaRPr sz="2820" dirty="0"/>
          </a:p>
        </p:txBody>
      </p:sp>
      <p:sp>
        <p:nvSpPr>
          <p:cNvPr id="688" name="Google Shape;688;p29"/>
          <p:cNvSpPr/>
          <p:nvPr/>
        </p:nvSpPr>
        <p:spPr>
          <a:xfrm>
            <a:off x="260675" y="210686"/>
            <a:ext cx="461700" cy="46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title"/>
          </p:nvPr>
        </p:nvSpPr>
        <p:spPr>
          <a:xfrm>
            <a:off x="1247100" y="727875"/>
            <a:ext cx="8925000" cy="3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0"/>
              <a:buFont typeface="Arial"/>
              <a:buChar char="●"/>
            </a:pPr>
            <a:r>
              <a:rPr lang="en" sz="2020" dirty="0">
                <a:latin typeface="Arial"/>
                <a:ea typeface="Arial"/>
                <a:cs typeface="Arial"/>
                <a:sym typeface="Arial"/>
              </a:rPr>
              <a:t>Clustering:</a:t>
            </a:r>
            <a:endParaRPr sz="202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0"/>
              <a:buFont typeface="Arial"/>
              <a:buChar char="●"/>
            </a:pPr>
            <a:r>
              <a:rPr lang="en" sz="2020" dirty="0">
                <a:latin typeface="Arial"/>
                <a:ea typeface="Arial"/>
                <a:cs typeface="Arial"/>
                <a:sym typeface="Arial"/>
              </a:rPr>
              <a:t>Grouping data based on similarity.</a:t>
            </a:r>
            <a:endParaRPr sz="202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0"/>
              <a:buFont typeface="Arial"/>
              <a:buChar char="●"/>
            </a:pPr>
            <a:r>
              <a:rPr lang="en" sz="2020" dirty="0">
                <a:latin typeface="Arial"/>
                <a:ea typeface="Arial"/>
                <a:cs typeface="Arial"/>
                <a:sym typeface="Arial"/>
              </a:rPr>
              <a:t>Applications:</a:t>
            </a:r>
            <a:r>
              <a:rPr lang="en" sz="2020" b="0" dirty="0">
                <a:latin typeface="Arial"/>
                <a:ea typeface="Arial"/>
                <a:cs typeface="Arial"/>
                <a:sym typeface="Arial"/>
              </a:rPr>
              <a:t> medical diagnosis, marketing, data   mining.</a:t>
            </a:r>
            <a:endParaRPr sz="202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0"/>
              <a:buFont typeface="Arial"/>
              <a:buChar char="●"/>
            </a:pPr>
            <a:r>
              <a:rPr lang="en" sz="2020" dirty="0">
                <a:latin typeface="Arial"/>
                <a:ea typeface="Arial"/>
                <a:cs typeface="Arial"/>
                <a:sym typeface="Arial"/>
              </a:rPr>
              <a:t>Algorithms:</a:t>
            </a:r>
            <a:endParaRPr sz="202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0"/>
              <a:buFont typeface="Arial"/>
              <a:buChar char="●"/>
            </a:pPr>
            <a:r>
              <a:rPr lang="en" sz="2020" dirty="0">
                <a:latin typeface="Arial"/>
                <a:ea typeface="Arial"/>
                <a:cs typeface="Arial"/>
                <a:sym typeface="Arial"/>
              </a:rPr>
              <a:t>K-means:</a:t>
            </a:r>
            <a:r>
              <a:rPr lang="en" sz="2020" b="0" dirty="0">
                <a:latin typeface="Arial"/>
                <a:ea typeface="Arial"/>
                <a:cs typeface="Arial"/>
                <a:sym typeface="Arial"/>
              </a:rPr>
              <a:t> Traditional and simple, but has limitations.</a:t>
            </a:r>
            <a:endParaRPr sz="202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68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0"/>
              <a:buFont typeface="Arial"/>
              <a:buChar char="●"/>
            </a:pPr>
            <a:r>
              <a:rPr lang="en" sz="2020" dirty="0">
                <a:latin typeface="Arial"/>
                <a:ea typeface="Arial"/>
                <a:cs typeface="Arial"/>
                <a:sym typeface="Arial"/>
              </a:rPr>
              <a:t>DE (Differential Evolution):</a:t>
            </a:r>
            <a:r>
              <a:rPr lang="en" sz="2020" b="0" dirty="0">
                <a:latin typeface="Arial"/>
                <a:ea typeface="Arial"/>
                <a:cs typeface="Arial"/>
                <a:sym typeface="Arial"/>
              </a:rPr>
              <a:t> Evolutionary algorithm for finding</a:t>
            </a:r>
            <a:endParaRPr sz="202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 b="0" dirty="0">
                <a:latin typeface="Arial"/>
                <a:ea typeface="Arial"/>
                <a:cs typeface="Arial"/>
                <a:sym typeface="Arial"/>
              </a:rPr>
              <a:t>optimal clusters.</a:t>
            </a:r>
            <a:endParaRPr sz="202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E9C868-8FD6-40EC-9819-A0D63832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8" y="543303"/>
            <a:ext cx="6785422" cy="40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27618"/>
      </p:ext>
    </p:extLst>
  </p:cSld>
  <p:clrMapOvr>
    <a:masterClrMapping/>
  </p:clrMapOvr>
  <p:transition spd="slow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0"/>
          <p:cNvSpPr txBox="1"/>
          <p:nvPr/>
        </p:nvSpPr>
        <p:spPr>
          <a:xfrm>
            <a:off x="119775" y="1813150"/>
            <a:ext cx="88680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Compare the performance of K-means and DE algorithms in clustering medical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</a:rPr>
              <a:t>Datasets.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	Evaluate clustering accuracy using the Purity metric.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695" name="Google Shape;695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/>
      <p:bldP spid="6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1"/>
          <p:cNvSpPr/>
          <p:nvPr/>
        </p:nvSpPr>
        <p:spPr>
          <a:xfrm>
            <a:off x="4511983" y="1886981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1947763" y="1886981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2" name="Google Shape;702;p31"/>
          <p:cNvSpPr txBox="1">
            <a:spLocks noGrp="1"/>
          </p:cNvSpPr>
          <p:nvPr>
            <p:ph type="subTitle" idx="1"/>
          </p:nvPr>
        </p:nvSpPr>
        <p:spPr>
          <a:xfrm>
            <a:off x="675178" y="2502875"/>
            <a:ext cx="32220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Heart:</a:t>
            </a:r>
            <a:r>
              <a:rPr lang="en" b="0">
                <a:latin typeface="Arial"/>
                <a:ea typeface="Arial"/>
                <a:cs typeface="Arial"/>
                <a:sym typeface="Arial"/>
              </a:rPr>
              <a:t>Heart disease diagnosis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5"/>
          </p:nvPr>
        </p:nvSpPr>
        <p:spPr>
          <a:xfrm>
            <a:off x="3525733" y="25476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Liver:</a:t>
            </a:r>
            <a:r>
              <a:rPr lang="en" b="0">
                <a:latin typeface="Arial"/>
                <a:ea typeface="Arial"/>
                <a:cs typeface="Arial"/>
                <a:sym typeface="Arial"/>
              </a:rPr>
              <a:t>Liver disorder detection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1518169" y="20932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2789694" y="20932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4220369" y="218716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5386194" y="20932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1"/>
          <p:cNvSpPr txBox="1">
            <a:spLocks noGrp="1"/>
          </p:cNvSpPr>
          <p:nvPr>
            <p:ph type="title" idx="8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 Datasets Used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2002963" y="20932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title" idx="2"/>
          </p:nvPr>
        </p:nvSpPr>
        <p:spPr>
          <a:xfrm>
            <a:off x="4567183" y="20932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7009113" y="1886981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12" name="Google Shape;712;p31"/>
          <p:cNvSpPr txBox="1">
            <a:spLocks noGrp="1"/>
          </p:cNvSpPr>
          <p:nvPr>
            <p:ph type="subTitle" idx="6"/>
          </p:nvPr>
        </p:nvSpPr>
        <p:spPr>
          <a:xfrm>
            <a:off x="6022863" y="254760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Pima:</a:t>
            </a:r>
            <a:r>
              <a:rPr lang="en" b="0" dirty="0"/>
              <a:t>Diabetes diagnosis</a:t>
            </a:r>
            <a:endParaRPr b="0" dirty="0"/>
          </a:p>
        </p:txBody>
      </p:sp>
      <p:sp>
        <p:nvSpPr>
          <p:cNvPr id="713" name="Google Shape;713;p31"/>
          <p:cNvSpPr/>
          <p:nvPr/>
        </p:nvSpPr>
        <p:spPr>
          <a:xfrm>
            <a:off x="6579519" y="209316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7851044" y="209316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1"/>
          <p:cNvSpPr txBox="1">
            <a:spLocks noGrp="1"/>
          </p:cNvSpPr>
          <p:nvPr>
            <p:ph type="title" idx="3"/>
          </p:nvPr>
        </p:nvSpPr>
        <p:spPr>
          <a:xfrm>
            <a:off x="7064313" y="209317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6" name="Google Shape;716;p31"/>
          <p:cNvSpPr txBox="1">
            <a:spLocks noGrp="1"/>
          </p:cNvSpPr>
          <p:nvPr>
            <p:ph type="title" idx="8"/>
          </p:nvPr>
        </p:nvSpPr>
        <p:spPr>
          <a:xfrm>
            <a:off x="675175" y="131427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 dirty="0">
                <a:latin typeface="Arial"/>
                <a:ea typeface="Arial"/>
                <a:cs typeface="Arial"/>
                <a:sym typeface="Arial"/>
              </a:rPr>
              <a:t>Three datasets from UCI Machine Learning Repository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1"/>
          <p:cNvSpPr txBox="1">
            <a:spLocks noGrp="1"/>
          </p:cNvSpPr>
          <p:nvPr>
            <p:ph type="title" idx="8"/>
          </p:nvPr>
        </p:nvSpPr>
        <p:spPr>
          <a:xfrm>
            <a:off x="675175" y="38270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 dirty="0">
                <a:latin typeface="Arial"/>
                <a:ea typeface="Arial"/>
                <a:cs typeface="Arial"/>
                <a:sym typeface="Arial"/>
              </a:rPr>
              <a:t>Features include: </a:t>
            </a:r>
            <a:r>
              <a:rPr lang="en" sz="1900" b="0" dirty="0">
                <a:latin typeface="Arial"/>
                <a:ea typeface="Arial"/>
                <a:cs typeface="Arial"/>
                <a:sym typeface="Arial"/>
              </a:rPr>
              <a:t>age,blood pressure, blood sugar, and other</a:t>
            </a:r>
            <a:endParaRPr sz="19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 animBg="1"/>
      <p:bldP spid="702" grpId="0" build="p"/>
      <p:bldP spid="703" grpId="0" build="p"/>
      <p:bldP spid="704" grpId="0" animBg="1"/>
      <p:bldP spid="705" grpId="0" animBg="1"/>
      <p:bldP spid="706" grpId="0" animBg="1"/>
      <p:bldP spid="707" grpId="0" animBg="1"/>
      <p:bldP spid="708" grpId="0"/>
      <p:bldP spid="709" grpId="0"/>
      <p:bldP spid="710" grpId="0"/>
      <p:bldP spid="711" grpId="0" animBg="1"/>
      <p:bldP spid="712" grpId="0" build="p"/>
      <p:bldP spid="713" grpId="0" animBg="1"/>
      <p:bldP spid="714" grpId="0" animBg="1"/>
      <p:bldP spid="715" grpId="0"/>
      <p:bldP spid="716" grpId="0"/>
      <p:bldP spid="7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Algorithms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872275" y="13767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K-means: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 b="0" dirty="0">
                <a:latin typeface="Arial"/>
                <a:ea typeface="Arial"/>
                <a:cs typeface="Arial"/>
                <a:sym typeface="Arial"/>
              </a:rPr>
              <a:t>Simple and fast.</a:t>
            </a:r>
            <a:endParaRPr sz="20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 b="0" dirty="0">
                <a:latin typeface="Arial"/>
                <a:ea typeface="Arial"/>
                <a:cs typeface="Arial"/>
                <a:sym typeface="Arial"/>
              </a:rPr>
              <a:t>Sensitive to initialization.</a:t>
            </a:r>
            <a:endParaRPr sz="20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 b="0" dirty="0">
                <a:latin typeface="Arial"/>
                <a:ea typeface="Arial"/>
                <a:cs typeface="Arial"/>
                <a:sym typeface="Arial"/>
              </a:rPr>
              <a:t>May get stuck in local optima.</a:t>
            </a:r>
            <a:endParaRPr sz="20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933475" y="3194100"/>
            <a:ext cx="7576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DE (Differential Evolution):</a:t>
            </a:r>
            <a:endParaRPr sz="2000" b="1" dirty="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 dirty="0">
                <a:solidFill>
                  <a:schemeClr val="dk1"/>
                </a:solidFill>
              </a:rPr>
              <a:t>Inspired by natural evolution.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 dirty="0">
                <a:solidFill>
                  <a:schemeClr val="dk1"/>
                </a:solidFill>
              </a:rPr>
              <a:t>Resistant to noise.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 dirty="0">
                <a:solidFill>
                  <a:schemeClr val="dk1"/>
                </a:solidFill>
              </a:rPr>
              <a:t>Finds global optima.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" grpId="0"/>
      <p:bldP spid="723" grpId="0"/>
      <p:bldP spid="7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3"/>
          <p:cNvSpPr/>
          <p:nvPr/>
        </p:nvSpPr>
        <p:spPr>
          <a:xfrm>
            <a:off x="3177450" y="2240325"/>
            <a:ext cx="2953500" cy="122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Google Shape;730;p3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94450" y="2235375"/>
                <a:ext cx="3319500" cy="902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𝑝𝑢𝑟𝑖𝑡𝑦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730" name="Google Shape;730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94450" y="2235375"/>
                <a:ext cx="3319500" cy="902100"/>
              </a:xfrm>
              <a:prstGeom prst="rect">
                <a:avLst/>
              </a:prstGeom>
              <a:blipFill>
                <a:blip r:embed="rId3"/>
                <a:stretch>
                  <a:fillRect t="-26351" b="-8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1" name="Google Shape;731;p33"/>
          <p:cNvSpPr txBox="1">
            <a:spLocks noGrp="1"/>
          </p:cNvSpPr>
          <p:nvPr>
            <p:ph type="subTitle" idx="1"/>
          </p:nvPr>
        </p:nvSpPr>
        <p:spPr>
          <a:xfrm>
            <a:off x="2056000" y="3607850"/>
            <a:ext cx="61704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Purpose: To measure the quality of clustering.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2" name="Google Shape;732;p33"/>
          <p:cNvGrpSpPr/>
          <p:nvPr/>
        </p:nvGrpSpPr>
        <p:grpSpPr>
          <a:xfrm>
            <a:off x="792539" y="4370872"/>
            <a:ext cx="1079100" cy="1079100"/>
            <a:chOff x="8359400" y="1569464"/>
            <a:chExt cx="1079100" cy="1079100"/>
          </a:xfrm>
        </p:grpSpPr>
        <p:sp>
          <p:nvSpPr>
            <p:cNvPr id="733" name="Google Shape;733;p33"/>
            <p:cNvSpPr/>
            <p:nvPr/>
          </p:nvSpPr>
          <p:spPr>
            <a:xfrm>
              <a:off x="8800721" y="2010786"/>
              <a:ext cx="196500" cy="196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8751793" y="1961857"/>
              <a:ext cx="294300" cy="29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8702543" y="1912607"/>
              <a:ext cx="392700" cy="392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8653614" y="1863679"/>
              <a:ext cx="490500" cy="49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8604686" y="1814750"/>
              <a:ext cx="588300" cy="588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8555436" y="1765500"/>
              <a:ext cx="687000" cy="68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8506507" y="1716571"/>
              <a:ext cx="784800" cy="784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8457257" y="1667321"/>
              <a:ext cx="883200" cy="883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8408328" y="1618393"/>
              <a:ext cx="981000" cy="981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8359400" y="1569464"/>
              <a:ext cx="1079100" cy="1079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743" name="Google Shape;743;p33"/>
          <p:cNvSpPr txBox="1">
            <a:spLocks noGrp="1"/>
          </p:cNvSpPr>
          <p:nvPr>
            <p:ph type="subTitle" idx="1"/>
          </p:nvPr>
        </p:nvSpPr>
        <p:spPr>
          <a:xfrm>
            <a:off x="2056000" y="431213"/>
            <a:ext cx="4866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Evaluation Metric (Purity)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2313400" y="1048875"/>
            <a:ext cx="507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Definition: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Percentage of data points correctly assigned to clusters.</a:t>
            </a:r>
            <a:endParaRPr sz="1500" b="1" dirty="0"/>
          </a:p>
        </p:txBody>
      </p:sp>
      <p:sp>
        <p:nvSpPr>
          <p:cNvPr id="745" name="Google Shape;745;p33"/>
          <p:cNvSpPr txBox="1"/>
          <p:nvPr/>
        </p:nvSpPr>
        <p:spPr>
          <a:xfrm>
            <a:off x="493200" y="2816300"/>
            <a:ext cx="224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Formula: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 animBg="1"/>
      <p:bldP spid="730" grpId="0"/>
      <p:bldP spid="731" grpId="0" build="p"/>
      <p:bldP spid="743" grpId="0" build="p"/>
      <p:bldP spid="745" grpId="0"/>
    </p:bldLst>
  </p:timing>
</p:sld>
</file>

<file path=ppt/theme/theme1.xml><?xml version="1.0" encoding="utf-8"?>
<a:theme xmlns:a="http://schemas.openxmlformats.org/drawingml/2006/main" name="Medical Advances in DNA by Slidesgo">
  <a:themeElements>
    <a:clrScheme name="Simple Light">
      <a:dk1>
        <a:srgbClr val="000000"/>
      </a:dk1>
      <a:lt1>
        <a:srgbClr val="FFFFFF"/>
      </a:lt1>
      <a:dk2>
        <a:srgbClr val="F0F2F6"/>
      </a:dk2>
      <a:lt2>
        <a:srgbClr val="D9DB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388</Words>
  <Application>Microsoft Office PowerPoint</Application>
  <PresentationFormat>On-screen Show (16:9)</PresentationFormat>
  <Paragraphs>70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Google Sans</vt:lpstr>
      <vt:lpstr>Arial</vt:lpstr>
      <vt:lpstr>Calibri</vt:lpstr>
      <vt:lpstr>Cambria Math</vt:lpstr>
      <vt:lpstr>Inter Tight</vt:lpstr>
      <vt:lpstr>Plus Jakarta Sans</vt:lpstr>
      <vt:lpstr>Medical Advances in DNA by Slidesgo</vt:lpstr>
      <vt:lpstr>PowerPoint Presentation</vt:lpstr>
      <vt:lpstr>Evolutionary computation Ehsan Lak Reza Kazazi </vt:lpstr>
      <vt:lpstr>Evaluation of Differential Evolution and K-means Algorithms on Medical Diagnosis</vt:lpstr>
      <vt:lpstr>Introduction</vt:lpstr>
      <vt:lpstr>PowerPoint Presentation</vt:lpstr>
      <vt:lpstr>Objective</vt:lpstr>
      <vt:lpstr> Datasets Used</vt:lpstr>
      <vt:lpstr>Algorithms</vt:lpstr>
      <vt:lpstr>purity=1/(n )  ∑_(j=1)^k▒max(|C_j∩L_i |) </vt:lpstr>
      <vt:lpstr>Comparison Results</vt:lpstr>
      <vt:lpstr>PowerPoint Presentation</vt:lpstr>
      <vt:lpstr>Conclusion</vt:lpstr>
      <vt:lpstr>Feature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Differential Evolution and K-means Algorithms on Medical Diagnosis</dc:title>
  <cp:lastModifiedBy>ehsan lak</cp:lastModifiedBy>
  <cp:revision>10</cp:revision>
  <dcterms:modified xsi:type="dcterms:W3CDTF">2024-11-25T14:17:25Z</dcterms:modified>
</cp:coreProperties>
</file>