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29"/>
  </p:notesMasterIdLst>
  <p:handoutMasterIdLst>
    <p:handoutMasterId r:id="rId30"/>
  </p:handoutMasterIdLst>
  <p:sldIdLst>
    <p:sldId id="261" r:id="rId5"/>
    <p:sldId id="286" r:id="rId6"/>
    <p:sldId id="287" r:id="rId7"/>
    <p:sldId id="289" r:id="rId8"/>
    <p:sldId id="263" r:id="rId9"/>
    <p:sldId id="290" r:id="rId10"/>
    <p:sldId id="291" r:id="rId11"/>
    <p:sldId id="292" r:id="rId12"/>
    <p:sldId id="264" r:id="rId13"/>
    <p:sldId id="272" r:id="rId14"/>
    <p:sldId id="265" r:id="rId15"/>
    <p:sldId id="280" r:id="rId16"/>
    <p:sldId id="284" r:id="rId17"/>
    <p:sldId id="285" r:id="rId18"/>
    <p:sldId id="273" r:id="rId19"/>
    <p:sldId id="274" r:id="rId20"/>
    <p:sldId id="266" r:id="rId21"/>
    <p:sldId id="277" r:id="rId22"/>
    <p:sldId id="278" r:id="rId23"/>
    <p:sldId id="279" r:id="rId24"/>
    <p:sldId id="276" r:id="rId25"/>
    <p:sldId id="282" r:id="rId26"/>
    <p:sldId id="269"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68F40-24D6-41CD-ABB3-CD615AF835AB}" v="2267" dt="2020-11-06T11:02:47.153"/>
    <p1510:client id="{0DDD07D8-1677-8D01-7271-1A01FE411387}" v="30" dt="2020-11-07T03:56:51.448"/>
    <p1510:client id="{41684438-F915-4705-B9C5-372D331ABC78}" v="9085" dt="2020-11-06T16:23:13.563"/>
    <p1510:client id="{737CEC44-6707-4F32-9925-2750BF9BD290}" v="107" dt="2020-11-07T04:56:01.308"/>
    <p1510:client id="{92DDCEF4-F73F-4014-B5C7-FBA1D2185B21}" v="44" dt="2020-11-07T02:26:36.657"/>
    <p1510:client id="{C3290F63-33DF-4384-9E77-0573B5B937EA}" v="4610" dt="2020-11-06T14:28:09.210"/>
    <p1510:client id="{FAB1A232-DBA8-461E-B131-605F46780540}" v="384" dt="2020-11-07T01:51:27.5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11/24/2020</a:t>
            </a:fld>
            <a:endParaRPr lang="en-US"/>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a:p>
        </p:txBody>
      </p:sp>
    </p:spTree>
    <p:extLst>
      <p:ext uri="{BB962C8B-B14F-4D97-AF65-F5344CB8AC3E}">
        <p14:creationId xmlns:p14="http://schemas.microsoft.com/office/powerpoint/2010/main" val="335911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a:p>
        </p:txBody>
      </p:sp>
    </p:spTree>
    <p:extLst>
      <p:ext uri="{BB962C8B-B14F-4D97-AF65-F5344CB8AC3E}">
        <p14:creationId xmlns:p14="http://schemas.microsoft.com/office/powerpoint/2010/main" val="2902126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a:p>
        </p:txBody>
      </p:sp>
    </p:spTree>
    <p:extLst>
      <p:ext uri="{BB962C8B-B14F-4D97-AF65-F5344CB8AC3E}">
        <p14:creationId xmlns:p14="http://schemas.microsoft.com/office/powerpoint/2010/main" val="3794188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15</a:t>
            </a:fld>
            <a:endParaRPr lang="en-US"/>
          </a:p>
        </p:txBody>
      </p:sp>
    </p:spTree>
    <p:extLst>
      <p:ext uri="{BB962C8B-B14F-4D97-AF65-F5344CB8AC3E}">
        <p14:creationId xmlns:p14="http://schemas.microsoft.com/office/powerpoint/2010/main" val="2170892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16</a:t>
            </a:fld>
            <a:endParaRPr lang="en-US"/>
          </a:p>
        </p:txBody>
      </p:sp>
    </p:spTree>
    <p:extLst>
      <p:ext uri="{BB962C8B-B14F-4D97-AF65-F5344CB8AC3E}">
        <p14:creationId xmlns:p14="http://schemas.microsoft.com/office/powerpoint/2010/main" val="3255703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17</a:t>
            </a:fld>
            <a:endParaRPr lang="en-US"/>
          </a:p>
        </p:txBody>
      </p:sp>
    </p:spTree>
    <p:extLst>
      <p:ext uri="{BB962C8B-B14F-4D97-AF65-F5344CB8AC3E}">
        <p14:creationId xmlns:p14="http://schemas.microsoft.com/office/powerpoint/2010/main" val="708292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18</a:t>
            </a:fld>
            <a:endParaRPr lang="en-US"/>
          </a:p>
        </p:txBody>
      </p:sp>
    </p:spTree>
    <p:extLst>
      <p:ext uri="{BB962C8B-B14F-4D97-AF65-F5344CB8AC3E}">
        <p14:creationId xmlns:p14="http://schemas.microsoft.com/office/powerpoint/2010/main" val="2119366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19</a:t>
            </a:fld>
            <a:endParaRPr lang="en-US"/>
          </a:p>
        </p:txBody>
      </p:sp>
    </p:spTree>
    <p:extLst>
      <p:ext uri="{BB962C8B-B14F-4D97-AF65-F5344CB8AC3E}">
        <p14:creationId xmlns:p14="http://schemas.microsoft.com/office/powerpoint/2010/main" val="1042511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20</a:t>
            </a:fld>
            <a:endParaRPr lang="en-US"/>
          </a:p>
        </p:txBody>
      </p:sp>
    </p:spTree>
    <p:extLst>
      <p:ext uri="{BB962C8B-B14F-4D97-AF65-F5344CB8AC3E}">
        <p14:creationId xmlns:p14="http://schemas.microsoft.com/office/powerpoint/2010/main" val="698581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21</a:t>
            </a:fld>
            <a:endParaRPr lang="en-US"/>
          </a:p>
        </p:txBody>
      </p:sp>
    </p:spTree>
    <p:extLst>
      <p:ext uri="{BB962C8B-B14F-4D97-AF65-F5344CB8AC3E}">
        <p14:creationId xmlns:p14="http://schemas.microsoft.com/office/powerpoint/2010/main" val="1949638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22</a:t>
            </a:fld>
            <a:endParaRPr lang="en-US"/>
          </a:p>
        </p:txBody>
      </p:sp>
    </p:spTree>
    <p:extLst>
      <p:ext uri="{BB962C8B-B14F-4D97-AF65-F5344CB8AC3E}">
        <p14:creationId xmlns:p14="http://schemas.microsoft.com/office/powerpoint/2010/main" val="190041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a:p>
        </p:txBody>
      </p:sp>
    </p:spTree>
    <p:extLst>
      <p:ext uri="{BB962C8B-B14F-4D97-AF65-F5344CB8AC3E}">
        <p14:creationId xmlns:p14="http://schemas.microsoft.com/office/powerpoint/2010/main" val="1487594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23</a:t>
            </a:fld>
            <a:endParaRPr lang="en-US"/>
          </a:p>
        </p:txBody>
      </p:sp>
    </p:spTree>
    <p:extLst>
      <p:ext uri="{BB962C8B-B14F-4D97-AF65-F5344CB8AC3E}">
        <p14:creationId xmlns:p14="http://schemas.microsoft.com/office/powerpoint/2010/main" val="833011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24</a:t>
            </a:fld>
            <a:endParaRPr lang="en-US"/>
          </a:p>
        </p:txBody>
      </p:sp>
    </p:spTree>
    <p:extLst>
      <p:ext uri="{BB962C8B-B14F-4D97-AF65-F5344CB8AC3E}">
        <p14:creationId xmlns:p14="http://schemas.microsoft.com/office/powerpoint/2010/main" val="30500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a:p>
        </p:txBody>
      </p:sp>
    </p:spTree>
    <p:extLst>
      <p:ext uri="{BB962C8B-B14F-4D97-AF65-F5344CB8AC3E}">
        <p14:creationId xmlns:p14="http://schemas.microsoft.com/office/powerpoint/2010/main" val="241965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a:p>
        </p:txBody>
      </p:sp>
    </p:spTree>
    <p:extLst>
      <p:ext uri="{BB962C8B-B14F-4D97-AF65-F5344CB8AC3E}">
        <p14:creationId xmlns:p14="http://schemas.microsoft.com/office/powerpoint/2010/main" val="1288421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a:p>
        </p:txBody>
      </p:sp>
    </p:spTree>
    <p:extLst>
      <p:ext uri="{BB962C8B-B14F-4D97-AF65-F5344CB8AC3E}">
        <p14:creationId xmlns:p14="http://schemas.microsoft.com/office/powerpoint/2010/main" val="242619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a:p>
        </p:txBody>
      </p:sp>
    </p:spTree>
    <p:extLst>
      <p:ext uri="{BB962C8B-B14F-4D97-AF65-F5344CB8AC3E}">
        <p14:creationId xmlns:p14="http://schemas.microsoft.com/office/powerpoint/2010/main" val="2223037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a:p>
        </p:txBody>
      </p:sp>
    </p:spTree>
    <p:extLst>
      <p:ext uri="{BB962C8B-B14F-4D97-AF65-F5344CB8AC3E}">
        <p14:creationId xmlns:p14="http://schemas.microsoft.com/office/powerpoint/2010/main" val="65533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a:p>
        </p:txBody>
      </p:sp>
    </p:spTree>
    <p:extLst>
      <p:ext uri="{BB962C8B-B14F-4D97-AF65-F5344CB8AC3E}">
        <p14:creationId xmlns:p14="http://schemas.microsoft.com/office/powerpoint/2010/main" val="2204235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a:p>
        </p:txBody>
      </p:sp>
    </p:spTree>
    <p:extLst>
      <p:ext uri="{BB962C8B-B14F-4D97-AF65-F5344CB8AC3E}">
        <p14:creationId xmlns:p14="http://schemas.microsoft.com/office/powerpoint/2010/main" val="111292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9AB3A824-1A51-4B26-AD58-A6D8E14F6C04}" type="datetimeFigureOut">
              <a:rPr lang="en-US" smtClean="0"/>
              <a:t>11/24/2020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11/24/2020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smtClean="0"/>
              <a:t>11/24/2020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D162C4-EDD9-4389-A98B-B87ECEA2A816}" type="datetimeFigureOut">
              <a:rPr lang="en-US" smtClean="0"/>
              <a:t>11/24/2020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11/24/2020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CA954B2F-12DE-47F5-8894-472B206D2E1E}" type="datetimeFigureOut">
              <a:rPr lang="en-US" smtClean="0"/>
              <a:t>11/24/2020</a:t>
            </a:fld>
            <a:endParaRPr lang="en-US"/>
          </a:p>
        </p:txBody>
      </p:sp>
      <p:sp>
        <p:nvSpPr>
          <p:cNvPr id="9" name="Footer Placeholder 8"/>
          <p:cNvSpPr>
            <a:spLocks noGrp="1"/>
          </p:cNvSpPr>
          <p:nvPr>
            <p:ph type="ftr" sz="quarter" idx="11"/>
          </p:nvPr>
        </p:nvSpPr>
        <p:spPr/>
        <p:txBody>
          <a:bodyPr/>
          <a:lstStyle/>
          <a:p>
            <a:r>
              <a:rPr lang="en-US"/>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11/24/2020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smtClean="0"/>
              <a:t>11/24/2020</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11/24/2020</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11/24/2020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11/24/2020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11/24/2020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978776"/>
            <a:ext cx="5925310" cy="1174991"/>
          </a:xfrm>
          <a:noFill/>
          <a:ln>
            <a:solidFill>
              <a:schemeClr val="tx1"/>
            </a:solidFill>
          </a:ln>
        </p:spPr>
        <p:txBody>
          <a:bodyPr vert="horz" lIns="182880" tIns="182880" rIns="182880" bIns="182880" rtlCol="0" anchor="ctr">
            <a:normAutofit/>
          </a:bodyPr>
          <a:lstStyle/>
          <a:p>
            <a:r>
              <a:rPr lang="en-US" sz="3600">
                <a:solidFill>
                  <a:schemeClr val="tx1"/>
                </a:solidFill>
              </a:rPr>
              <a:t>Introduction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761540" y="3287673"/>
            <a:ext cx="5925310" cy="1903782"/>
          </a:xfrm>
        </p:spPr>
        <p:txBody>
          <a:bodyPr vert="horz" lIns="91440" tIns="45720" rIns="91440" bIns="45720" rtlCol="0" anchor="t">
            <a:normAutofit/>
          </a:bodyPr>
          <a:lstStyle/>
          <a:p>
            <a:pPr algn="l"/>
            <a:endParaRPr lang="en-US">
              <a:solidFill>
                <a:schemeClr val="tx1">
                  <a:lumMod val="85000"/>
                  <a:lumOff val="15000"/>
                </a:schemeClr>
              </a:solidFill>
            </a:endParaRPr>
          </a:p>
          <a:p>
            <a:r>
              <a:rPr lang="en-US" sz="3200" b="1">
                <a:solidFill>
                  <a:srgbClr val="FF0000"/>
                </a:solidFill>
              </a:rPr>
              <a:t>Is Money the only determinant of Happiness?</a:t>
            </a:r>
            <a:br>
              <a:rPr lang="en-US"/>
            </a:br>
            <a:endParaRPr lang="en-US">
              <a:solidFill>
                <a:schemeClr val="tx1">
                  <a:lumMod val="85000"/>
                  <a:lumOff val="15000"/>
                </a:schemeClr>
              </a:solidFill>
            </a:endParaRPr>
          </a:p>
          <a:p>
            <a:pPr indent="-228600" algn="l">
              <a:buFont typeface="Arial" panose="020B0604020202020204" pitchFamily="34" charset="0"/>
              <a:buChar char="•"/>
            </a:pPr>
            <a:endParaRPr lang="en-US">
              <a:solidFill>
                <a:schemeClr val="tx1">
                  <a:lumMod val="85000"/>
                  <a:lumOff val="15000"/>
                </a:schemeClr>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3712" r="9983"/>
          <a:stretch/>
        </p:blipFill>
        <p:spPr>
          <a:xfrm>
            <a:off x="7534654" y="10"/>
            <a:ext cx="4657345" cy="6857990"/>
          </a:xfrm>
          <a:prstGeom prst="rect">
            <a:avLst/>
          </a:prstGeom>
        </p:spPr>
      </p:pic>
      <p:sp>
        <p:nvSpPr>
          <p:cNvPr id="7" name="TextBox 6">
            <a:extLst>
              <a:ext uri="{FF2B5EF4-FFF2-40B4-BE49-F238E27FC236}">
                <a16:creationId xmlns:a16="http://schemas.microsoft.com/office/drawing/2014/main" id="{F3174067-04F7-4731-AF47-1B341ADE1FA7}"/>
              </a:ext>
            </a:extLst>
          </p:cNvPr>
          <p:cNvSpPr txBox="1"/>
          <p:nvPr/>
        </p:nvSpPr>
        <p:spPr>
          <a:xfrm>
            <a:off x="799381" y="2769079"/>
            <a:ext cx="308825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Main Problem Statement:</a:t>
            </a:r>
          </a:p>
        </p:txBody>
      </p:sp>
    </p:spTree>
    <p:extLst>
      <p:ext uri="{BB962C8B-B14F-4D97-AF65-F5344CB8AC3E}">
        <p14:creationId xmlns:p14="http://schemas.microsoft.com/office/powerpoint/2010/main" val="257811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544572" y="881940"/>
            <a:ext cx="5003914" cy="763516"/>
          </a:xfrm>
          <a:noFill/>
          <a:ln>
            <a:solidFill>
              <a:schemeClr val="tx1"/>
            </a:solidFill>
          </a:ln>
          <a:effectLst>
            <a:glow rad="152400">
              <a:schemeClr val="tx1">
                <a:alpha val="13000"/>
              </a:schemeClr>
            </a:glow>
          </a:effectLst>
        </p:spPr>
        <p:txBody>
          <a:bodyPr>
            <a:normAutofit fontScale="90000"/>
          </a:bodyPr>
          <a:lstStyle/>
          <a:p>
            <a:r>
              <a:rPr lang="en-US" sz="3000">
                <a:solidFill>
                  <a:schemeClr val="tx1"/>
                </a:solidFill>
              </a:rPr>
              <a:t>Regression Analysis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1843" y="2408989"/>
            <a:ext cx="4486656" cy="2312965"/>
          </a:xfrm>
        </p:spPr>
        <p:txBody>
          <a:bodyPr vert="horz" lIns="91440" tIns="45720" rIns="91440" bIns="45720" rtlCol="0" anchor="t">
            <a:normAutofit/>
          </a:bodyPr>
          <a:lstStyle/>
          <a:p>
            <a:pPr algn="l"/>
            <a:r>
              <a:rPr lang="en-US" sz="1800">
                <a:ea typeface="+mn-lt"/>
                <a:cs typeface="+mn-lt"/>
              </a:rPr>
              <a:t>Regression models used:</a:t>
            </a:r>
            <a:endParaRPr lang="en-US">
              <a:ea typeface="+mn-lt"/>
              <a:cs typeface="+mn-lt"/>
            </a:endParaRPr>
          </a:p>
          <a:p>
            <a:pPr algn="l"/>
            <a:r>
              <a:rPr lang="en-US" sz="1800"/>
              <a:t>- Linear Regression</a:t>
            </a:r>
          </a:p>
          <a:p>
            <a:pPr algn="l"/>
            <a:r>
              <a:rPr lang="en-US" sz="1800">
                <a:solidFill>
                  <a:schemeClr val="tx1"/>
                </a:solidFill>
              </a:rPr>
              <a:t>- Lasso Regression</a:t>
            </a:r>
          </a:p>
          <a:p>
            <a:pPr algn="l"/>
            <a:r>
              <a:rPr lang="en-US" sz="1800">
                <a:solidFill>
                  <a:schemeClr val="tx1"/>
                </a:solidFill>
              </a:rPr>
              <a:t>- Random Forest Regression</a:t>
            </a:r>
          </a:p>
          <a:p>
            <a:pPr algn="l"/>
            <a:endParaRPr lang="en-US" sz="1800">
              <a:solidFill>
                <a:schemeClr val="tx1"/>
              </a:solidFill>
            </a:endParaRPr>
          </a:p>
        </p:txBody>
      </p:sp>
      <p:sp>
        <p:nvSpPr>
          <p:cNvPr id="4" name="Subtitle 2">
            <a:extLst>
              <a:ext uri="{FF2B5EF4-FFF2-40B4-BE49-F238E27FC236}">
                <a16:creationId xmlns:a16="http://schemas.microsoft.com/office/drawing/2014/main" id="{D68E9F38-0496-4765-831B-0229C7838098}"/>
              </a:ext>
            </a:extLst>
          </p:cNvPr>
          <p:cNvSpPr txBox="1">
            <a:spLocks/>
          </p:cNvSpPr>
          <p:nvPr/>
        </p:nvSpPr>
        <p:spPr>
          <a:xfrm>
            <a:off x="6871232" y="3942408"/>
            <a:ext cx="4486656" cy="2789215"/>
          </a:xfrm>
          <a:prstGeom prst="rect">
            <a:avLst/>
          </a:prstGeom>
          <a:noFill/>
        </p:spPr>
        <p:txBody>
          <a:bodyPr vert="horz" lIns="91440" tIns="45720" rIns="91440" bIns="45720" rtlCol="0" anchor="t">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800">
                <a:ea typeface="+mn-lt"/>
                <a:cs typeface="+mn-lt"/>
              </a:rPr>
              <a:t>Steps of execution for each regression</a:t>
            </a:r>
          </a:p>
          <a:p>
            <a:pPr algn="l"/>
            <a:r>
              <a:rPr lang="en-US" sz="1800"/>
              <a:t>- Using regression method with only money factor to predict happiness</a:t>
            </a:r>
          </a:p>
          <a:p>
            <a:pPr algn="l"/>
            <a:r>
              <a:rPr lang="en-US" sz="1800">
                <a:solidFill>
                  <a:schemeClr val="tx1"/>
                </a:solidFill>
              </a:rPr>
              <a:t>- Using all variables to predict happiness</a:t>
            </a:r>
          </a:p>
          <a:p>
            <a:pPr algn="l"/>
            <a:r>
              <a:rPr lang="en-US" sz="1800">
                <a:solidFill>
                  <a:schemeClr val="tx1"/>
                </a:solidFill>
              </a:rPr>
              <a:t>- Using RFE and cross-validating to find the best number of variables</a:t>
            </a:r>
          </a:p>
          <a:p>
            <a:pPr algn="l"/>
            <a:r>
              <a:rPr lang="en-US" sz="1800">
                <a:solidFill>
                  <a:schemeClr val="tx1"/>
                </a:solidFill>
              </a:rPr>
              <a:t>- Using parameter tuning for best variable to try get the highest scores</a:t>
            </a:r>
          </a:p>
          <a:p>
            <a:pPr algn="l"/>
            <a:endParaRPr lang="en-US" sz="1800">
              <a:solidFill>
                <a:schemeClr val="tx1"/>
              </a:solidFill>
            </a:endParaRPr>
          </a:p>
        </p:txBody>
      </p:sp>
      <p:pic>
        <p:nvPicPr>
          <p:cNvPr id="7" name="Picture 7" descr="Chart, scatter chart&#10;&#10;Description automatically generated">
            <a:extLst>
              <a:ext uri="{FF2B5EF4-FFF2-40B4-BE49-F238E27FC236}">
                <a16:creationId xmlns:a16="http://schemas.microsoft.com/office/drawing/2014/main" id="{EDC90F25-2FA4-4472-BC5C-5848D225D3E3}"/>
              </a:ext>
            </a:extLst>
          </p:cNvPr>
          <p:cNvPicPr>
            <a:picLocks noChangeAspect="1"/>
          </p:cNvPicPr>
          <p:nvPr/>
        </p:nvPicPr>
        <p:blipFill>
          <a:blip r:embed="rId3"/>
          <a:stretch>
            <a:fillRect/>
          </a:stretch>
        </p:blipFill>
        <p:spPr>
          <a:xfrm>
            <a:off x="6857493" y="616746"/>
            <a:ext cx="4518101" cy="3014108"/>
          </a:xfrm>
          <a:prstGeom prst="rect">
            <a:avLst/>
          </a:prstGeom>
        </p:spPr>
      </p:pic>
    </p:spTree>
    <p:extLst>
      <p:ext uri="{BB962C8B-B14F-4D97-AF65-F5344CB8AC3E}">
        <p14:creationId xmlns:p14="http://schemas.microsoft.com/office/powerpoint/2010/main" val="24929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sp>
        <p:nvSpPr>
          <p:cNvPr id="112" name="Subtitle 2">
            <a:extLst>
              <a:ext uri="{FF2B5EF4-FFF2-40B4-BE49-F238E27FC236}">
                <a16:creationId xmlns:a16="http://schemas.microsoft.com/office/drawing/2014/main" id="{BCFFB3A2-5833-4346-8A43-DEF81AA4901E}"/>
              </a:ext>
            </a:extLst>
          </p:cNvPr>
          <p:cNvSpPr txBox="1">
            <a:spLocks/>
          </p:cNvSpPr>
          <p:nvPr/>
        </p:nvSpPr>
        <p:spPr>
          <a:xfrm>
            <a:off x="130024" y="1803823"/>
            <a:ext cx="4400066" cy="1626151"/>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Prediction using money factor vs using all factors:</a:t>
            </a:r>
          </a:p>
          <a:p>
            <a:pPr algn="l"/>
            <a:r>
              <a:rPr lang="en-US" sz="1600">
                <a:solidFill>
                  <a:schemeClr val="bg1"/>
                </a:solidFill>
              </a:rPr>
              <a:t>For linear regression, we first try to predict the happiness scores using money factor only, </a:t>
            </a:r>
            <a:r>
              <a:rPr lang="en-US" sz="1600" err="1">
                <a:solidFill>
                  <a:schemeClr val="bg1"/>
                </a:solidFill>
              </a:rPr>
              <a:t>GDP_per_cap</a:t>
            </a:r>
            <a:r>
              <a:rPr lang="en-US" sz="1600">
                <a:solidFill>
                  <a:schemeClr val="bg1"/>
                </a:solidFill>
              </a:rPr>
              <a:t>. (figure 1) and then Use all variables to predict happiness in figure 2.</a:t>
            </a:r>
            <a:endParaRPr lang="en-US">
              <a:solidFill>
                <a:schemeClr val="bg1"/>
              </a:solidFill>
            </a:endParaRPr>
          </a:p>
          <a:p>
            <a:pPr algn="l"/>
            <a:endParaRPr lang="en-US" sz="1800">
              <a:solidFill>
                <a:schemeClr val="bg1"/>
              </a:solidFill>
            </a:endParaRPr>
          </a:p>
        </p:txBody>
      </p:sp>
      <p:pic>
        <p:nvPicPr>
          <p:cNvPr id="115" name="Picture 115" descr="Text&#10;&#10;Description automatically generated">
            <a:extLst>
              <a:ext uri="{FF2B5EF4-FFF2-40B4-BE49-F238E27FC236}">
                <a16:creationId xmlns:a16="http://schemas.microsoft.com/office/drawing/2014/main" id="{1414CACF-2B5E-41C3-B668-16416964D3FE}"/>
              </a:ext>
            </a:extLst>
          </p:cNvPr>
          <p:cNvPicPr>
            <a:picLocks noGrp="1" noChangeAspect="1"/>
          </p:cNvPicPr>
          <p:nvPr>
            <p:ph idx="1"/>
          </p:nvPr>
        </p:nvPicPr>
        <p:blipFill>
          <a:blip r:embed="rId3"/>
          <a:stretch>
            <a:fillRect/>
          </a:stretch>
        </p:blipFill>
        <p:spPr>
          <a:xfrm>
            <a:off x="6128782" y="186731"/>
            <a:ext cx="4575074" cy="2472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7" name="Subtitle 2">
            <a:extLst>
              <a:ext uri="{FF2B5EF4-FFF2-40B4-BE49-F238E27FC236}">
                <a16:creationId xmlns:a16="http://schemas.microsoft.com/office/drawing/2014/main" id="{ECC29F7A-559A-41A4-9F01-D969B150B5FA}"/>
              </a:ext>
            </a:extLst>
          </p:cNvPr>
          <p:cNvSpPr txBox="1">
            <a:spLocks/>
          </p:cNvSpPr>
          <p:nvPr/>
        </p:nvSpPr>
        <p:spPr>
          <a:xfrm>
            <a:off x="6093604" y="2874108"/>
            <a:ext cx="5321901" cy="365600"/>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rPr>
              <a:t>Figure L1:</a:t>
            </a:r>
            <a:r>
              <a:rPr lang="en-US" sz="1400">
                <a:solidFill>
                  <a:srgbClr val="0070C0"/>
                </a:solidFill>
              </a:rPr>
              <a:t> predict on train and test set using only </a:t>
            </a:r>
            <a:r>
              <a:rPr lang="en-US" sz="1400" err="1">
                <a:solidFill>
                  <a:srgbClr val="0070C0"/>
                </a:solidFill>
              </a:rPr>
              <a:t>GDP_per_cap</a:t>
            </a:r>
            <a:endParaRPr lang="en-US" sz="1400">
              <a:solidFill>
                <a:srgbClr val="0070C0"/>
              </a:solidFill>
            </a:endParaRPr>
          </a:p>
          <a:p>
            <a:pPr algn="l"/>
            <a:endParaRPr lang="en-US" sz="1800">
              <a:solidFill>
                <a:schemeClr val="bg1"/>
              </a:solidFill>
            </a:endParaRPr>
          </a:p>
        </p:txBody>
      </p:sp>
      <p:pic>
        <p:nvPicPr>
          <p:cNvPr id="118" name="Picture 118" descr="Text&#10;&#10;Description automatically generated">
            <a:extLst>
              <a:ext uri="{FF2B5EF4-FFF2-40B4-BE49-F238E27FC236}">
                <a16:creationId xmlns:a16="http://schemas.microsoft.com/office/drawing/2014/main" id="{306E1813-4441-4634-8454-207C8B046C93}"/>
              </a:ext>
            </a:extLst>
          </p:cNvPr>
          <p:cNvPicPr>
            <a:picLocks noChangeAspect="1"/>
          </p:cNvPicPr>
          <p:nvPr/>
        </p:nvPicPr>
        <p:blipFill>
          <a:blip r:embed="rId4"/>
          <a:stretch>
            <a:fillRect/>
          </a:stretch>
        </p:blipFill>
        <p:spPr>
          <a:xfrm>
            <a:off x="6095684" y="3555991"/>
            <a:ext cx="4638675" cy="2470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0" name="Subtitle 2">
            <a:extLst>
              <a:ext uri="{FF2B5EF4-FFF2-40B4-BE49-F238E27FC236}">
                <a16:creationId xmlns:a16="http://schemas.microsoft.com/office/drawing/2014/main" id="{A2B97DA0-4A08-4404-840B-0ADA14D57DA2}"/>
              </a:ext>
            </a:extLst>
          </p:cNvPr>
          <p:cNvSpPr txBox="1">
            <a:spLocks/>
          </p:cNvSpPr>
          <p:nvPr/>
        </p:nvSpPr>
        <p:spPr>
          <a:xfrm>
            <a:off x="6092907" y="6248746"/>
            <a:ext cx="5321901" cy="365600"/>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rPr>
              <a:t>Figure L2:</a:t>
            </a:r>
            <a:r>
              <a:rPr lang="en-US" sz="1400">
                <a:solidFill>
                  <a:srgbClr val="0070C0"/>
                </a:solidFill>
              </a:rPr>
              <a:t> predict on train and test set using all variables</a:t>
            </a:r>
          </a:p>
          <a:p>
            <a:pPr algn="l"/>
            <a:endParaRPr lang="en-US" sz="1800">
              <a:solidFill>
                <a:schemeClr val="bg1"/>
              </a:solidFill>
            </a:endParaRPr>
          </a:p>
        </p:txBody>
      </p:sp>
      <p:sp>
        <p:nvSpPr>
          <p:cNvPr id="121" name="Subtitle 2">
            <a:extLst>
              <a:ext uri="{FF2B5EF4-FFF2-40B4-BE49-F238E27FC236}">
                <a16:creationId xmlns:a16="http://schemas.microsoft.com/office/drawing/2014/main" id="{A73DFBD2-4BF2-40E0-B310-74E6E29A333A}"/>
              </a:ext>
            </a:extLst>
          </p:cNvPr>
          <p:cNvSpPr txBox="1">
            <a:spLocks/>
          </p:cNvSpPr>
          <p:nvPr/>
        </p:nvSpPr>
        <p:spPr>
          <a:xfrm>
            <a:off x="195073" y="3755287"/>
            <a:ext cx="4400066" cy="910615"/>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rPr>
              <a:t>- L1: Underfitting</a:t>
            </a:r>
          </a:p>
          <a:p>
            <a:pPr algn="l"/>
            <a:r>
              <a:rPr lang="en-US" sz="1600">
                <a:solidFill>
                  <a:schemeClr val="bg1"/>
                </a:solidFill>
              </a:rPr>
              <a:t>- L2: Less underfitting (or no longer underfitting)</a:t>
            </a:r>
          </a:p>
          <a:p>
            <a:pPr algn="l"/>
            <a:endParaRPr lang="en-US" sz="1800">
              <a:solidFill>
                <a:schemeClr val="bg1"/>
              </a:solidFill>
            </a:endParaRPr>
          </a:p>
        </p:txBody>
      </p:sp>
      <p:sp>
        <p:nvSpPr>
          <p:cNvPr id="122" name="Subtitle 2">
            <a:extLst>
              <a:ext uri="{FF2B5EF4-FFF2-40B4-BE49-F238E27FC236}">
                <a16:creationId xmlns:a16="http://schemas.microsoft.com/office/drawing/2014/main" id="{6BAE6A55-31A5-4577-B6A9-68C7F06BB358}"/>
              </a:ext>
            </a:extLst>
          </p:cNvPr>
          <p:cNvSpPr txBox="1">
            <a:spLocks/>
          </p:cNvSpPr>
          <p:nvPr/>
        </p:nvSpPr>
        <p:spPr>
          <a:xfrm>
            <a:off x="195073" y="4665969"/>
            <a:ext cx="4400066" cy="427396"/>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rPr>
              <a:t>=&gt; An improvement when using all variables</a:t>
            </a:r>
          </a:p>
          <a:p>
            <a:pPr algn="l"/>
            <a:endParaRPr lang="en-US" sz="1800">
              <a:solidFill>
                <a:schemeClr val="bg1"/>
              </a:solidFill>
            </a:endParaRPr>
          </a:p>
        </p:txBody>
      </p:sp>
    </p:spTree>
    <p:extLst>
      <p:ext uri="{BB962C8B-B14F-4D97-AF65-F5344CB8AC3E}">
        <p14:creationId xmlns:p14="http://schemas.microsoft.com/office/powerpoint/2010/main" val="67213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In</a:t>
            </a:r>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sp>
        <p:nvSpPr>
          <p:cNvPr id="112" name="Subtitle 2">
            <a:extLst>
              <a:ext uri="{FF2B5EF4-FFF2-40B4-BE49-F238E27FC236}">
                <a16:creationId xmlns:a16="http://schemas.microsoft.com/office/drawing/2014/main" id="{BCFFB3A2-5833-4346-8A43-DEF81AA4901E}"/>
              </a:ext>
            </a:extLst>
          </p:cNvPr>
          <p:cNvSpPr txBox="1">
            <a:spLocks/>
          </p:cNvSpPr>
          <p:nvPr/>
        </p:nvSpPr>
        <p:spPr>
          <a:xfrm>
            <a:off x="111439" y="1422824"/>
            <a:ext cx="4437237" cy="1170809"/>
          </a:xfrm>
          <a:prstGeom prst="rect">
            <a:avLst/>
          </a:prstGeom>
          <a:noFill/>
        </p:spPr>
        <p:txBody>
          <a:bodyPr vert="horz" lIns="91440" tIns="45720" rIns="91440" bIns="45720" rtlCol="0" anchor="t">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Find the best features:</a:t>
            </a:r>
          </a:p>
          <a:p>
            <a:pPr algn="l"/>
            <a:r>
              <a:rPr lang="en-US" sz="1600">
                <a:solidFill>
                  <a:schemeClr val="bg1"/>
                </a:solidFill>
              </a:rPr>
              <a:t>- Find the number of features that give the highest R2 scores and lowest RMSE score using Recursive Feature Elimination (RFE) and cross-validation (CV)</a:t>
            </a:r>
            <a:endParaRPr lang="en-US">
              <a:solidFill>
                <a:schemeClr val="bg1"/>
              </a:solidFill>
            </a:endParaRPr>
          </a:p>
        </p:txBody>
      </p:sp>
      <p:sp>
        <p:nvSpPr>
          <p:cNvPr id="117" name="Subtitle 2">
            <a:extLst>
              <a:ext uri="{FF2B5EF4-FFF2-40B4-BE49-F238E27FC236}">
                <a16:creationId xmlns:a16="http://schemas.microsoft.com/office/drawing/2014/main" id="{ECC29F7A-559A-41A4-9F01-D969B150B5FA}"/>
              </a:ext>
            </a:extLst>
          </p:cNvPr>
          <p:cNvSpPr txBox="1">
            <a:spLocks/>
          </p:cNvSpPr>
          <p:nvPr/>
        </p:nvSpPr>
        <p:spPr>
          <a:xfrm>
            <a:off x="6093604" y="2874108"/>
            <a:ext cx="4987364" cy="551454"/>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rPr>
              <a:t>Figure L3:</a:t>
            </a:r>
            <a:r>
              <a:rPr lang="en-US" sz="1400">
                <a:solidFill>
                  <a:srgbClr val="0070C0"/>
                </a:solidFill>
              </a:rPr>
              <a:t> Using RFE and Cross-validation to find the best number of features using RMSE and R2</a:t>
            </a:r>
          </a:p>
        </p:txBody>
      </p:sp>
      <p:pic>
        <p:nvPicPr>
          <p:cNvPr id="3" name="Picture 3" descr="Chart, line chart&#10;&#10;Description automatically generated">
            <a:extLst>
              <a:ext uri="{FF2B5EF4-FFF2-40B4-BE49-F238E27FC236}">
                <a16:creationId xmlns:a16="http://schemas.microsoft.com/office/drawing/2014/main" id="{5299AA0B-F375-466A-B24A-D03CC9FD9F3D}"/>
              </a:ext>
            </a:extLst>
          </p:cNvPr>
          <p:cNvPicPr>
            <a:picLocks noChangeAspect="1"/>
          </p:cNvPicPr>
          <p:nvPr/>
        </p:nvPicPr>
        <p:blipFill>
          <a:blip r:embed="rId3"/>
          <a:stretch>
            <a:fillRect/>
          </a:stretch>
        </p:blipFill>
        <p:spPr>
          <a:xfrm>
            <a:off x="6099717" y="125724"/>
            <a:ext cx="4964150" cy="2703623"/>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9FD75C23-E0AD-4059-B3EC-7531D30F40EC}"/>
              </a:ext>
            </a:extLst>
          </p:cNvPr>
          <p:cNvPicPr>
            <a:picLocks noChangeAspect="1"/>
          </p:cNvPicPr>
          <p:nvPr/>
        </p:nvPicPr>
        <p:blipFill>
          <a:blip r:embed="rId4"/>
          <a:stretch>
            <a:fillRect/>
          </a:stretch>
        </p:blipFill>
        <p:spPr>
          <a:xfrm>
            <a:off x="6092855" y="3615392"/>
            <a:ext cx="1973534" cy="3107938"/>
          </a:xfrm>
          <a:prstGeom prst="rect">
            <a:avLst/>
          </a:prstGeom>
        </p:spPr>
      </p:pic>
      <p:sp>
        <p:nvSpPr>
          <p:cNvPr id="19" name="Subtitle 2">
            <a:extLst>
              <a:ext uri="{FF2B5EF4-FFF2-40B4-BE49-F238E27FC236}">
                <a16:creationId xmlns:a16="http://schemas.microsoft.com/office/drawing/2014/main" id="{2B968A7C-52FF-4DAB-9F7F-F6DE8E6D5BC0}"/>
              </a:ext>
            </a:extLst>
          </p:cNvPr>
          <p:cNvSpPr txBox="1">
            <a:spLocks/>
          </p:cNvSpPr>
          <p:nvPr/>
        </p:nvSpPr>
        <p:spPr>
          <a:xfrm>
            <a:off x="8212336" y="4565377"/>
            <a:ext cx="2859340" cy="1211234"/>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rPr>
              <a:t>Figure L4:</a:t>
            </a:r>
            <a:r>
              <a:rPr lang="en-US" sz="1400">
                <a:solidFill>
                  <a:srgbClr val="0070C0"/>
                </a:solidFill>
              </a:rPr>
              <a:t> Ranking the features based on the contribution toward R2 and RMSE scores in L3 figure </a:t>
            </a:r>
          </a:p>
          <a:p>
            <a:pPr algn="l"/>
            <a:endParaRPr lang="en-US" sz="1800">
              <a:solidFill>
                <a:schemeClr val="bg1"/>
              </a:solidFill>
            </a:endParaRPr>
          </a:p>
        </p:txBody>
      </p:sp>
      <p:sp>
        <p:nvSpPr>
          <p:cNvPr id="9" name="Subtitle 2">
            <a:extLst>
              <a:ext uri="{FF2B5EF4-FFF2-40B4-BE49-F238E27FC236}">
                <a16:creationId xmlns:a16="http://schemas.microsoft.com/office/drawing/2014/main" id="{13C02E6E-1596-4600-A094-94653BED0722}"/>
              </a:ext>
            </a:extLst>
          </p:cNvPr>
          <p:cNvSpPr txBox="1">
            <a:spLocks/>
          </p:cNvSpPr>
          <p:nvPr/>
        </p:nvSpPr>
        <p:spPr>
          <a:xfrm>
            <a:off x="115156" y="2541662"/>
            <a:ext cx="4427944" cy="88273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rPr>
              <a:t>- Figure L3 shows the best combination is 16 features, which give the highest R2 score and lowest RMSE score</a:t>
            </a:r>
          </a:p>
        </p:txBody>
      </p:sp>
      <p:sp>
        <p:nvSpPr>
          <p:cNvPr id="10" name="Subtitle 2">
            <a:extLst>
              <a:ext uri="{FF2B5EF4-FFF2-40B4-BE49-F238E27FC236}">
                <a16:creationId xmlns:a16="http://schemas.microsoft.com/office/drawing/2014/main" id="{17EF0712-5E0A-40B9-9C5F-4D17DF5AD8D0}"/>
              </a:ext>
            </a:extLst>
          </p:cNvPr>
          <p:cNvSpPr txBox="1">
            <a:spLocks/>
          </p:cNvSpPr>
          <p:nvPr/>
        </p:nvSpPr>
        <p:spPr>
          <a:xfrm>
            <a:off x="128166" y="3428184"/>
            <a:ext cx="4427944" cy="88273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rPr>
              <a:t>- Figure L4 shows the ranking of all features with ranks number 1 means they are the selected features while rank 2 means the eliminated one</a:t>
            </a:r>
          </a:p>
        </p:txBody>
      </p:sp>
    </p:spTree>
    <p:extLst>
      <p:ext uri="{BB962C8B-B14F-4D97-AF65-F5344CB8AC3E}">
        <p14:creationId xmlns:p14="http://schemas.microsoft.com/office/powerpoint/2010/main" val="65874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9"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sp>
        <p:nvSpPr>
          <p:cNvPr id="112" name="Subtitle 2">
            <a:extLst>
              <a:ext uri="{FF2B5EF4-FFF2-40B4-BE49-F238E27FC236}">
                <a16:creationId xmlns:a16="http://schemas.microsoft.com/office/drawing/2014/main" id="{BCFFB3A2-5833-4346-8A43-DEF81AA4901E}"/>
              </a:ext>
            </a:extLst>
          </p:cNvPr>
          <p:cNvSpPr txBox="1">
            <a:spLocks/>
          </p:cNvSpPr>
          <p:nvPr/>
        </p:nvSpPr>
        <p:spPr>
          <a:xfrm>
            <a:off x="130024" y="1710896"/>
            <a:ext cx="4400066" cy="669006"/>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rPr>
              <a:t>Using 16 features to predicts happiness score and compare with all features-prediction.</a:t>
            </a:r>
          </a:p>
          <a:p>
            <a:pPr algn="l"/>
            <a:endParaRPr lang="en-US" sz="1800">
              <a:solidFill>
                <a:schemeClr val="bg1"/>
              </a:solidFill>
            </a:endParaRPr>
          </a:p>
        </p:txBody>
      </p:sp>
      <p:sp>
        <p:nvSpPr>
          <p:cNvPr id="117" name="Subtitle 2">
            <a:extLst>
              <a:ext uri="{FF2B5EF4-FFF2-40B4-BE49-F238E27FC236}">
                <a16:creationId xmlns:a16="http://schemas.microsoft.com/office/drawing/2014/main" id="{ECC29F7A-559A-41A4-9F01-D969B150B5FA}"/>
              </a:ext>
            </a:extLst>
          </p:cNvPr>
          <p:cNvSpPr txBox="1">
            <a:spLocks/>
          </p:cNvSpPr>
          <p:nvPr/>
        </p:nvSpPr>
        <p:spPr>
          <a:xfrm>
            <a:off x="6093604" y="2874108"/>
            <a:ext cx="4680706" cy="35630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L2:</a:t>
            </a:r>
            <a:r>
              <a:rPr lang="en-US" sz="1400">
                <a:solidFill>
                  <a:srgbClr val="0070C0"/>
                </a:solidFill>
                <a:ea typeface="+mn-lt"/>
                <a:cs typeface="+mn-lt"/>
              </a:rPr>
              <a:t> predict on train and test set using all variables</a:t>
            </a:r>
            <a:endParaRPr lang="en-US"/>
          </a:p>
          <a:p>
            <a:pPr algn="l"/>
            <a:endParaRPr lang="en-US" sz="1800">
              <a:solidFill>
                <a:schemeClr val="bg1"/>
              </a:solidFill>
            </a:endParaRPr>
          </a:p>
        </p:txBody>
      </p:sp>
      <p:pic>
        <p:nvPicPr>
          <p:cNvPr id="6" name="Picture 118" descr="Text&#10;&#10;Description automatically generated">
            <a:extLst>
              <a:ext uri="{FF2B5EF4-FFF2-40B4-BE49-F238E27FC236}">
                <a16:creationId xmlns:a16="http://schemas.microsoft.com/office/drawing/2014/main" id="{56DBD8B8-18BE-4F76-979E-C07BE72B0ED6}"/>
              </a:ext>
            </a:extLst>
          </p:cNvPr>
          <p:cNvPicPr>
            <a:picLocks noChangeAspect="1"/>
          </p:cNvPicPr>
          <p:nvPr/>
        </p:nvPicPr>
        <p:blipFill>
          <a:blip r:embed="rId3"/>
          <a:stretch>
            <a:fillRect/>
          </a:stretch>
        </p:blipFill>
        <p:spPr>
          <a:xfrm>
            <a:off x="6095684" y="238503"/>
            <a:ext cx="4638675" cy="2470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Subtitle 2">
            <a:extLst>
              <a:ext uri="{FF2B5EF4-FFF2-40B4-BE49-F238E27FC236}">
                <a16:creationId xmlns:a16="http://schemas.microsoft.com/office/drawing/2014/main" id="{9EA4F6D1-419F-4226-A736-F0653610288D}"/>
              </a:ext>
            </a:extLst>
          </p:cNvPr>
          <p:cNvSpPr txBox="1">
            <a:spLocks/>
          </p:cNvSpPr>
          <p:nvPr/>
        </p:nvSpPr>
        <p:spPr>
          <a:xfrm>
            <a:off x="6102896" y="6173010"/>
            <a:ext cx="4671414" cy="439942"/>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L5:</a:t>
            </a:r>
            <a:r>
              <a:rPr lang="en-US" sz="1400">
                <a:solidFill>
                  <a:srgbClr val="0070C0"/>
                </a:solidFill>
                <a:ea typeface="+mn-lt"/>
                <a:cs typeface="+mn-lt"/>
              </a:rPr>
              <a:t> predict on train and test set using best 16 features</a:t>
            </a:r>
            <a:endParaRPr lang="en-US"/>
          </a:p>
          <a:p>
            <a:pPr algn="l"/>
            <a:endParaRPr lang="en-US" sz="1800">
              <a:solidFill>
                <a:schemeClr val="bg1"/>
              </a:solidFill>
            </a:endParaRPr>
          </a:p>
        </p:txBody>
      </p:sp>
      <p:sp>
        <p:nvSpPr>
          <p:cNvPr id="22" name="Subtitle 2">
            <a:extLst>
              <a:ext uri="{FF2B5EF4-FFF2-40B4-BE49-F238E27FC236}">
                <a16:creationId xmlns:a16="http://schemas.microsoft.com/office/drawing/2014/main" id="{AF3C393E-15B3-4741-89F4-052BEFD691E9}"/>
              </a:ext>
            </a:extLst>
          </p:cNvPr>
          <p:cNvSpPr txBox="1">
            <a:spLocks/>
          </p:cNvSpPr>
          <p:nvPr/>
        </p:nvSpPr>
        <p:spPr>
          <a:xfrm>
            <a:off x="130024" y="2500774"/>
            <a:ext cx="4400066" cy="184917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Observation:</a:t>
            </a:r>
          </a:p>
          <a:p>
            <a:pPr algn="l"/>
            <a:r>
              <a:rPr lang="en-US" sz="1600">
                <a:solidFill>
                  <a:schemeClr val="bg1"/>
                </a:solidFill>
              </a:rPr>
              <a:t>- The test results had some improvement</a:t>
            </a:r>
          </a:p>
          <a:p>
            <a:pPr algn="l"/>
            <a:r>
              <a:rPr lang="en-US" sz="1600">
                <a:solidFill>
                  <a:schemeClr val="bg1"/>
                </a:solidFill>
              </a:rPr>
              <a:t>- The improvements are not significant</a:t>
            </a:r>
          </a:p>
          <a:p>
            <a:pPr algn="l"/>
            <a:r>
              <a:rPr lang="en-US" sz="1600">
                <a:solidFill>
                  <a:schemeClr val="bg1"/>
                </a:solidFill>
              </a:rPr>
              <a:t>- Changes on all scores only at second or third decimal places</a:t>
            </a:r>
          </a:p>
          <a:p>
            <a:pPr algn="l"/>
            <a:endParaRPr lang="en-US" sz="1800">
              <a:solidFill>
                <a:schemeClr val="bg1"/>
              </a:solidFill>
            </a:endParaRPr>
          </a:p>
        </p:txBody>
      </p:sp>
      <p:pic>
        <p:nvPicPr>
          <p:cNvPr id="9" name="Picture 9" descr="Text&#10;&#10;Description automatically generated">
            <a:extLst>
              <a:ext uri="{FF2B5EF4-FFF2-40B4-BE49-F238E27FC236}">
                <a16:creationId xmlns:a16="http://schemas.microsoft.com/office/drawing/2014/main" id="{1A665966-825C-48D2-90D1-1C892E478ED5}"/>
              </a:ext>
            </a:extLst>
          </p:cNvPr>
          <p:cNvPicPr>
            <a:picLocks noChangeAspect="1"/>
          </p:cNvPicPr>
          <p:nvPr/>
        </p:nvPicPr>
        <p:blipFill>
          <a:blip r:embed="rId4"/>
          <a:stretch>
            <a:fillRect/>
          </a:stretch>
        </p:blipFill>
        <p:spPr>
          <a:xfrm>
            <a:off x="6090424" y="3522104"/>
            <a:ext cx="4666785" cy="25086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6783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sp>
        <p:nvSpPr>
          <p:cNvPr id="112" name="Subtitle 2">
            <a:extLst>
              <a:ext uri="{FF2B5EF4-FFF2-40B4-BE49-F238E27FC236}">
                <a16:creationId xmlns:a16="http://schemas.microsoft.com/office/drawing/2014/main" id="{BCFFB3A2-5833-4346-8A43-DEF81AA4901E}"/>
              </a:ext>
            </a:extLst>
          </p:cNvPr>
          <p:cNvSpPr txBox="1">
            <a:spLocks/>
          </p:cNvSpPr>
          <p:nvPr/>
        </p:nvSpPr>
        <p:spPr>
          <a:xfrm>
            <a:off x="130024" y="1218384"/>
            <a:ext cx="4400066" cy="1802713"/>
          </a:xfrm>
          <a:prstGeom prst="rect">
            <a:avLst/>
          </a:prstGeom>
          <a:noFill/>
        </p:spPr>
        <p:txBody>
          <a:bodyPr vert="horz" lIns="91440" tIns="45720" rIns="91440" bIns="45720" rtlCol="0" anchor="t">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Using polynomial features to tune all 16 features:</a:t>
            </a:r>
          </a:p>
          <a:p>
            <a:pPr algn="l"/>
            <a:r>
              <a:rPr lang="en-US" sz="1600">
                <a:solidFill>
                  <a:schemeClr val="bg1"/>
                </a:solidFill>
              </a:rPr>
              <a:t>- Polynomial feature intake each entry of </a:t>
            </a:r>
            <a:r>
              <a:rPr lang="en-US" sz="1600" err="1">
                <a:solidFill>
                  <a:schemeClr val="bg1"/>
                </a:solidFill>
              </a:rPr>
              <a:t>X_test</a:t>
            </a:r>
            <a:r>
              <a:rPr lang="en-US" sz="1600">
                <a:solidFill>
                  <a:schemeClr val="bg1"/>
                </a:solidFill>
              </a:rPr>
              <a:t> and transform into multiple entries of linear regression model to create a smooth curve</a:t>
            </a:r>
          </a:p>
          <a:p>
            <a:pPr algn="l"/>
            <a:r>
              <a:rPr lang="en-US" sz="1600">
                <a:solidFill>
                  <a:schemeClr val="bg1"/>
                </a:solidFill>
              </a:rPr>
              <a:t>- The regression line becomes a curve which describe the dataset better</a:t>
            </a:r>
          </a:p>
        </p:txBody>
      </p:sp>
      <p:sp>
        <p:nvSpPr>
          <p:cNvPr id="117" name="Subtitle 2">
            <a:extLst>
              <a:ext uri="{FF2B5EF4-FFF2-40B4-BE49-F238E27FC236}">
                <a16:creationId xmlns:a16="http://schemas.microsoft.com/office/drawing/2014/main" id="{ECC29F7A-559A-41A4-9F01-D969B150B5FA}"/>
              </a:ext>
            </a:extLst>
          </p:cNvPr>
          <p:cNvSpPr txBox="1">
            <a:spLocks/>
          </p:cNvSpPr>
          <p:nvPr/>
        </p:nvSpPr>
        <p:spPr>
          <a:xfrm>
            <a:off x="6102897" y="2781181"/>
            <a:ext cx="4680706" cy="35630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L5:</a:t>
            </a:r>
            <a:r>
              <a:rPr lang="en-US" sz="1400">
                <a:solidFill>
                  <a:srgbClr val="0070C0"/>
                </a:solidFill>
                <a:ea typeface="+mn-lt"/>
                <a:cs typeface="+mn-lt"/>
              </a:rPr>
              <a:t> predict on train and test set using best 16 features</a:t>
            </a:r>
            <a:endParaRPr lang="en-US"/>
          </a:p>
          <a:p>
            <a:pPr algn="l"/>
            <a:endParaRPr lang="en-US" sz="1800">
              <a:solidFill>
                <a:schemeClr val="bg1"/>
              </a:solidFill>
            </a:endParaRPr>
          </a:p>
        </p:txBody>
      </p:sp>
      <p:pic>
        <p:nvPicPr>
          <p:cNvPr id="8" name="Picture 8" descr="Text, letter&#10;&#10;Description automatically generated">
            <a:extLst>
              <a:ext uri="{FF2B5EF4-FFF2-40B4-BE49-F238E27FC236}">
                <a16:creationId xmlns:a16="http://schemas.microsoft.com/office/drawing/2014/main" id="{3AB7C3D7-A25D-4998-9DEB-A1307F0AB62F}"/>
              </a:ext>
            </a:extLst>
          </p:cNvPr>
          <p:cNvPicPr>
            <a:picLocks noChangeAspect="1"/>
          </p:cNvPicPr>
          <p:nvPr/>
        </p:nvPicPr>
        <p:blipFill>
          <a:blip r:embed="rId3"/>
          <a:stretch>
            <a:fillRect/>
          </a:stretch>
        </p:blipFill>
        <p:spPr>
          <a:xfrm>
            <a:off x="6099717" y="3588296"/>
            <a:ext cx="4657492" cy="2487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Subtitle 2">
            <a:extLst>
              <a:ext uri="{FF2B5EF4-FFF2-40B4-BE49-F238E27FC236}">
                <a16:creationId xmlns:a16="http://schemas.microsoft.com/office/drawing/2014/main" id="{9EA4F6D1-419F-4226-A736-F0653610288D}"/>
              </a:ext>
            </a:extLst>
          </p:cNvPr>
          <p:cNvSpPr txBox="1">
            <a:spLocks/>
          </p:cNvSpPr>
          <p:nvPr/>
        </p:nvSpPr>
        <p:spPr>
          <a:xfrm>
            <a:off x="6102896" y="6173010"/>
            <a:ext cx="4671414" cy="59791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L6:</a:t>
            </a:r>
            <a:r>
              <a:rPr lang="en-US" sz="1400">
                <a:solidFill>
                  <a:srgbClr val="0070C0"/>
                </a:solidFill>
                <a:ea typeface="+mn-lt"/>
                <a:cs typeface="+mn-lt"/>
              </a:rPr>
              <a:t> predict on train and test set using best 16 features after using parameter tuning</a:t>
            </a:r>
            <a:endParaRPr lang="en-US"/>
          </a:p>
          <a:p>
            <a:pPr algn="l"/>
            <a:endParaRPr lang="en-US" sz="1800">
              <a:solidFill>
                <a:schemeClr val="bg1"/>
              </a:solidFill>
            </a:endParaRPr>
          </a:p>
        </p:txBody>
      </p:sp>
      <p:pic>
        <p:nvPicPr>
          <p:cNvPr id="3" name="Picture 9" descr="Text&#10;&#10;Description automatically generated">
            <a:extLst>
              <a:ext uri="{FF2B5EF4-FFF2-40B4-BE49-F238E27FC236}">
                <a16:creationId xmlns:a16="http://schemas.microsoft.com/office/drawing/2014/main" id="{EE282F32-5A2A-43E9-A63F-628A0CF4993D}"/>
              </a:ext>
            </a:extLst>
          </p:cNvPr>
          <p:cNvPicPr>
            <a:picLocks noChangeAspect="1"/>
          </p:cNvPicPr>
          <p:nvPr/>
        </p:nvPicPr>
        <p:blipFill>
          <a:blip r:embed="rId4"/>
          <a:stretch>
            <a:fillRect/>
          </a:stretch>
        </p:blipFill>
        <p:spPr>
          <a:xfrm>
            <a:off x="6099717" y="130275"/>
            <a:ext cx="4666785" cy="25086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Subtitle 2">
            <a:extLst>
              <a:ext uri="{FF2B5EF4-FFF2-40B4-BE49-F238E27FC236}">
                <a16:creationId xmlns:a16="http://schemas.microsoft.com/office/drawing/2014/main" id="{AB898447-B02F-4B72-83BB-C85066E17DBD}"/>
              </a:ext>
            </a:extLst>
          </p:cNvPr>
          <p:cNvSpPr txBox="1">
            <a:spLocks/>
          </p:cNvSpPr>
          <p:nvPr/>
        </p:nvSpPr>
        <p:spPr>
          <a:xfrm>
            <a:off x="130024" y="2965409"/>
            <a:ext cx="4465114" cy="1914224"/>
          </a:xfrm>
          <a:prstGeom prst="rect">
            <a:avLst/>
          </a:prstGeom>
          <a:noFill/>
        </p:spPr>
        <p:txBody>
          <a:bodyPr vert="horz" lIns="91440" tIns="45720" rIns="91440" bIns="45720" rtlCol="0" anchor="t">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Observation:</a:t>
            </a:r>
            <a:endParaRPr lang="en-US" u="sng">
              <a:solidFill>
                <a:schemeClr val="bg1"/>
              </a:solidFill>
            </a:endParaRPr>
          </a:p>
          <a:p>
            <a:pPr algn="l"/>
            <a:r>
              <a:rPr lang="en-US" sz="1600">
                <a:solidFill>
                  <a:schemeClr val="bg1"/>
                </a:solidFill>
              </a:rPr>
              <a:t>- The prediction on train set improve significantly with low RMSE, MAE, MAPE and high R2 (figure L6)</a:t>
            </a:r>
          </a:p>
          <a:p>
            <a:pPr algn="l"/>
            <a:r>
              <a:rPr lang="en-US" sz="1600">
                <a:solidFill>
                  <a:schemeClr val="bg1"/>
                </a:solidFill>
              </a:rPr>
              <a:t>- The prediction on test model performs worse that before tuning the features.</a:t>
            </a:r>
          </a:p>
          <a:p>
            <a:pPr algn="l"/>
            <a:r>
              <a:rPr lang="en-US" sz="1600">
                <a:solidFill>
                  <a:schemeClr val="bg1"/>
                </a:solidFill>
              </a:rPr>
              <a:t>- The model is overfitting</a:t>
            </a:r>
          </a:p>
        </p:txBody>
      </p:sp>
      <p:sp>
        <p:nvSpPr>
          <p:cNvPr id="4" name="Subtitle 2">
            <a:extLst>
              <a:ext uri="{FF2B5EF4-FFF2-40B4-BE49-F238E27FC236}">
                <a16:creationId xmlns:a16="http://schemas.microsoft.com/office/drawing/2014/main" id="{0F947547-8980-49C0-8B51-A71951175914}"/>
              </a:ext>
            </a:extLst>
          </p:cNvPr>
          <p:cNvSpPr txBox="1">
            <a:spLocks/>
          </p:cNvSpPr>
          <p:nvPr/>
        </p:nvSpPr>
        <p:spPr>
          <a:xfrm>
            <a:off x="133741" y="4836955"/>
            <a:ext cx="4520870" cy="1691199"/>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Reason for the worse performance:</a:t>
            </a:r>
            <a:endParaRPr lang="en-US" u="sng">
              <a:solidFill>
                <a:schemeClr val="bg1"/>
              </a:solidFill>
            </a:endParaRPr>
          </a:p>
          <a:p>
            <a:pPr algn="l"/>
            <a:r>
              <a:rPr lang="en-US" sz="1600">
                <a:solidFill>
                  <a:schemeClr val="bg1"/>
                </a:solidFill>
              </a:rPr>
              <a:t>- The degree for polynomial might not be correct (currently using default value degree = 2)</a:t>
            </a:r>
          </a:p>
          <a:p>
            <a:pPr algn="l"/>
            <a:r>
              <a:rPr lang="en-US" sz="1600">
                <a:solidFill>
                  <a:schemeClr val="bg1"/>
                </a:solidFill>
              </a:rPr>
              <a:t>- There might exist outliers and polynomial regression is very sensitive.</a:t>
            </a:r>
          </a:p>
        </p:txBody>
      </p:sp>
    </p:spTree>
    <p:extLst>
      <p:ext uri="{BB962C8B-B14F-4D97-AF65-F5344CB8AC3E}">
        <p14:creationId xmlns:p14="http://schemas.microsoft.com/office/powerpoint/2010/main" val="150848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pic>
        <p:nvPicPr>
          <p:cNvPr id="150" name="Picture 150" descr="Chart, bar chart&#10;&#10;Description automatically generated">
            <a:extLst>
              <a:ext uri="{FF2B5EF4-FFF2-40B4-BE49-F238E27FC236}">
                <a16:creationId xmlns:a16="http://schemas.microsoft.com/office/drawing/2014/main" id="{EC151C45-C17A-4344-87EA-95B7A942A47A}"/>
              </a:ext>
            </a:extLst>
          </p:cNvPr>
          <p:cNvPicPr>
            <a:picLocks noGrp="1" noChangeAspect="1"/>
          </p:cNvPicPr>
          <p:nvPr>
            <p:ph idx="1"/>
          </p:nvPr>
        </p:nvPicPr>
        <p:blipFill>
          <a:blip r:embed="rId3"/>
          <a:stretch>
            <a:fillRect/>
          </a:stretch>
        </p:blipFill>
        <p:spPr>
          <a:xfrm>
            <a:off x="4701531" y="62919"/>
            <a:ext cx="7412660" cy="3018349"/>
          </a:xfrm>
          <a:prstGeom prst="rect">
            <a:avLst/>
          </a:prstGeom>
        </p:spPr>
      </p:pic>
      <p:pic>
        <p:nvPicPr>
          <p:cNvPr id="151" name="Picture 151" descr="Chart, bar chart&#10;&#10;Description automatically generated">
            <a:extLst>
              <a:ext uri="{FF2B5EF4-FFF2-40B4-BE49-F238E27FC236}">
                <a16:creationId xmlns:a16="http://schemas.microsoft.com/office/drawing/2014/main" id="{7B707161-7B2E-4A7C-B397-C2C5F0D894B6}"/>
              </a:ext>
            </a:extLst>
          </p:cNvPr>
          <p:cNvPicPr>
            <a:picLocks noChangeAspect="1"/>
          </p:cNvPicPr>
          <p:nvPr/>
        </p:nvPicPr>
        <p:blipFill>
          <a:blip r:embed="rId4"/>
          <a:stretch>
            <a:fillRect/>
          </a:stretch>
        </p:blipFill>
        <p:spPr>
          <a:xfrm>
            <a:off x="4700905" y="3556812"/>
            <a:ext cx="7370957" cy="2921946"/>
          </a:xfrm>
          <a:prstGeom prst="rect">
            <a:avLst/>
          </a:prstGeom>
        </p:spPr>
      </p:pic>
      <p:sp>
        <p:nvSpPr>
          <p:cNvPr id="153" name="Subtitle 2">
            <a:extLst>
              <a:ext uri="{FF2B5EF4-FFF2-40B4-BE49-F238E27FC236}">
                <a16:creationId xmlns:a16="http://schemas.microsoft.com/office/drawing/2014/main" id="{512A4517-439C-4552-AC9B-430581B3675D}"/>
              </a:ext>
            </a:extLst>
          </p:cNvPr>
          <p:cNvSpPr txBox="1">
            <a:spLocks/>
          </p:cNvSpPr>
          <p:nvPr/>
        </p:nvSpPr>
        <p:spPr>
          <a:xfrm>
            <a:off x="4997068" y="3005051"/>
            <a:ext cx="6195413" cy="35630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L7:</a:t>
            </a:r>
            <a:r>
              <a:rPr lang="en-US" sz="1400">
                <a:solidFill>
                  <a:srgbClr val="0070C0"/>
                </a:solidFill>
                <a:ea typeface="+mn-lt"/>
                <a:cs typeface="+mn-lt"/>
              </a:rPr>
              <a:t> Graph comparing scores of different prediction method on train set</a:t>
            </a:r>
            <a:endParaRPr lang="en-US"/>
          </a:p>
          <a:p>
            <a:pPr algn="l"/>
            <a:endParaRPr lang="en-US" sz="1800">
              <a:solidFill>
                <a:schemeClr val="bg1"/>
              </a:solidFill>
            </a:endParaRPr>
          </a:p>
        </p:txBody>
      </p:sp>
      <p:sp>
        <p:nvSpPr>
          <p:cNvPr id="154" name="Subtitle 2">
            <a:extLst>
              <a:ext uri="{FF2B5EF4-FFF2-40B4-BE49-F238E27FC236}">
                <a16:creationId xmlns:a16="http://schemas.microsoft.com/office/drawing/2014/main" id="{5E5722FD-90ED-43AA-B285-E7704AEAF4CA}"/>
              </a:ext>
            </a:extLst>
          </p:cNvPr>
          <p:cNvSpPr txBox="1">
            <a:spLocks/>
          </p:cNvSpPr>
          <p:nvPr/>
        </p:nvSpPr>
        <p:spPr>
          <a:xfrm>
            <a:off x="4997068" y="6441442"/>
            <a:ext cx="6195413" cy="35630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400" u="sng">
                <a:solidFill>
                  <a:srgbClr val="0070C0"/>
                </a:solidFill>
                <a:ea typeface="+mn-lt"/>
                <a:cs typeface="+mn-lt"/>
              </a:rPr>
              <a:t>Figure L8:</a:t>
            </a:r>
            <a:r>
              <a:rPr lang="en-US" sz="1400">
                <a:solidFill>
                  <a:srgbClr val="0070C0"/>
                </a:solidFill>
                <a:ea typeface="+mn-lt"/>
                <a:cs typeface="+mn-lt"/>
              </a:rPr>
              <a:t> Graph comparing scores of different prediction method on test set</a:t>
            </a:r>
            <a:endParaRPr lang="en-US"/>
          </a:p>
          <a:p>
            <a:pPr algn="l"/>
            <a:endParaRPr lang="en-US" sz="1800">
              <a:solidFill>
                <a:schemeClr val="bg1"/>
              </a:solidFill>
            </a:endParaRPr>
          </a:p>
        </p:txBody>
      </p:sp>
      <p:sp>
        <p:nvSpPr>
          <p:cNvPr id="156" name="Subtitle 2">
            <a:extLst>
              <a:ext uri="{FF2B5EF4-FFF2-40B4-BE49-F238E27FC236}">
                <a16:creationId xmlns:a16="http://schemas.microsoft.com/office/drawing/2014/main" id="{83F5A5C5-62B8-43F6-8886-A8AE8E368D95}"/>
              </a:ext>
            </a:extLst>
          </p:cNvPr>
          <p:cNvSpPr txBox="1">
            <a:spLocks/>
          </p:cNvSpPr>
          <p:nvPr/>
        </p:nvSpPr>
        <p:spPr>
          <a:xfrm>
            <a:off x="130024" y="1053861"/>
            <a:ext cx="4400066" cy="382623"/>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b="1" u="sng">
                <a:solidFill>
                  <a:schemeClr val="bg1"/>
                </a:solidFill>
              </a:rPr>
              <a:t>Comparing all predictions</a:t>
            </a:r>
            <a:endParaRPr lang="en-US" b="1" u="sng">
              <a:solidFill>
                <a:schemeClr val="bg1"/>
              </a:solidFill>
            </a:endParaRPr>
          </a:p>
          <a:p>
            <a:pPr algn="l"/>
            <a:endParaRPr lang="en-US" sz="1600">
              <a:solidFill>
                <a:schemeClr val="bg1"/>
              </a:solidFill>
            </a:endParaRPr>
          </a:p>
        </p:txBody>
      </p:sp>
      <p:sp>
        <p:nvSpPr>
          <p:cNvPr id="3" name="Subtitle 2">
            <a:extLst>
              <a:ext uri="{FF2B5EF4-FFF2-40B4-BE49-F238E27FC236}">
                <a16:creationId xmlns:a16="http://schemas.microsoft.com/office/drawing/2014/main" id="{FAC3A42B-48A9-4059-BFFB-CD53B2AE174F}"/>
              </a:ext>
            </a:extLst>
          </p:cNvPr>
          <p:cNvSpPr txBox="1">
            <a:spLocks/>
          </p:cNvSpPr>
          <p:nvPr/>
        </p:nvSpPr>
        <p:spPr>
          <a:xfrm>
            <a:off x="130024" y="1434861"/>
            <a:ext cx="4400066" cy="1490986"/>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500" u="sng">
                <a:solidFill>
                  <a:schemeClr val="bg1"/>
                </a:solidFill>
              </a:rPr>
              <a:t>On train set: </a:t>
            </a:r>
          </a:p>
          <a:p>
            <a:pPr algn="l"/>
            <a:r>
              <a:rPr lang="en-US" sz="1500">
                <a:solidFill>
                  <a:schemeClr val="bg1"/>
                </a:solidFill>
              </a:rPr>
              <a:t>- The best performance is using 16 variables with parameter tuning polynomial features. </a:t>
            </a:r>
          </a:p>
          <a:p>
            <a:pPr algn="l"/>
            <a:r>
              <a:rPr lang="en-US" sz="1500">
                <a:solidFill>
                  <a:schemeClr val="bg1"/>
                </a:solidFill>
              </a:rPr>
              <a:t>- All variables and 16 variables (no tuning) have the similar performance on prediction</a:t>
            </a:r>
          </a:p>
        </p:txBody>
      </p:sp>
      <p:sp>
        <p:nvSpPr>
          <p:cNvPr id="12" name="Subtitle 2">
            <a:extLst>
              <a:ext uri="{FF2B5EF4-FFF2-40B4-BE49-F238E27FC236}">
                <a16:creationId xmlns:a16="http://schemas.microsoft.com/office/drawing/2014/main" id="{71367431-4489-4749-9401-B7675D58353F}"/>
              </a:ext>
            </a:extLst>
          </p:cNvPr>
          <p:cNvSpPr txBox="1">
            <a:spLocks/>
          </p:cNvSpPr>
          <p:nvPr/>
        </p:nvSpPr>
        <p:spPr>
          <a:xfrm>
            <a:off x="130023" y="3002155"/>
            <a:ext cx="4400066" cy="1802713"/>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500" u="sng">
                <a:solidFill>
                  <a:schemeClr val="bg1"/>
                </a:solidFill>
              </a:rPr>
              <a:t>On test set: </a:t>
            </a:r>
          </a:p>
          <a:p>
            <a:pPr algn="l"/>
            <a:r>
              <a:rPr lang="en-US" sz="1500">
                <a:solidFill>
                  <a:schemeClr val="bg1"/>
                </a:solidFill>
              </a:rPr>
              <a:t>- 16 variables with parameter tuning polynomial features has the worst performance</a:t>
            </a:r>
          </a:p>
          <a:p>
            <a:pPr algn="l"/>
            <a:r>
              <a:rPr lang="en-US" sz="1500">
                <a:solidFill>
                  <a:schemeClr val="bg1"/>
                </a:solidFill>
              </a:rPr>
              <a:t>- All variables and 16 variables (no tuning) have the similar performance on prediction, and they have the best performance</a:t>
            </a:r>
          </a:p>
        </p:txBody>
      </p:sp>
      <p:sp>
        <p:nvSpPr>
          <p:cNvPr id="13" name="Subtitle 2">
            <a:extLst>
              <a:ext uri="{FF2B5EF4-FFF2-40B4-BE49-F238E27FC236}">
                <a16:creationId xmlns:a16="http://schemas.microsoft.com/office/drawing/2014/main" id="{77D40A10-ECD0-4B96-9163-E14E78B9AD08}"/>
              </a:ext>
            </a:extLst>
          </p:cNvPr>
          <p:cNvSpPr txBox="1">
            <a:spLocks/>
          </p:cNvSpPr>
          <p:nvPr/>
        </p:nvSpPr>
        <p:spPr>
          <a:xfrm>
            <a:off x="130022" y="4829224"/>
            <a:ext cx="4183588" cy="1906622"/>
          </a:xfrm>
          <a:prstGeom prst="rect">
            <a:avLst/>
          </a:prstGeom>
          <a:noFill/>
        </p:spPr>
        <p:txBody>
          <a:bodyPr vert="horz" lIns="91440" tIns="45720" rIns="91440" bIns="45720" rtlCol="0" anchor="t">
            <a:normAutofit fontScale="925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bg1"/>
                </a:solidFill>
              </a:rPr>
              <a:t>Conclusion: </a:t>
            </a:r>
          </a:p>
          <a:p>
            <a:pPr algn="l"/>
            <a:r>
              <a:rPr lang="en-US" sz="1600">
                <a:solidFill>
                  <a:schemeClr val="bg1"/>
                </a:solidFill>
              </a:rPr>
              <a:t>- 16 variables (no co2 emission) without tuning has the best performance on prediction, i.e. they are the most 16 important features to determine the happiness score</a:t>
            </a:r>
          </a:p>
          <a:p>
            <a:pPr algn="l"/>
            <a:r>
              <a:rPr lang="en-US" sz="1600">
                <a:solidFill>
                  <a:schemeClr val="bg1"/>
                </a:solidFill>
              </a:rPr>
              <a:t>- At the same time, all combination of all 17 features has a very similar results to 16 variables with a very minimum difference</a:t>
            </a:r>
          </a:p>
          <a:p>
            <a:pPr algn="l"/>
            <a:endParaRPr lang="en-US" sz="1600">
              <a:solidFill>
                <a:schemeClr val="bg1"/>
              </a:solidFill>
            </a:endParaRPr>
          </a:p>
        </p:txBody>
      </p:sp>
    </p:spTree>
    <p:extLst>
      <p:ext uri="{BB962C8B-B14F-4D97-AF65-F5344CB8AC3E}">
        <p14:creationId xmlns:p14="http://schemas.microsoft.com/office/powerpoint/2010/main" val="236635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
                                        </p:tgtEl>
                                        <p:attrNameLst>
                                          <p:attrName>style.visibility</p:attrName>
                                        </p:attrNameLst>
                                      </p:cBhvr>
                                      <p:to>
                                        <p:strVal val="visible"/>
                                      </p:to>
                                    </p:set>
                                    <p:animEffect transition="in" filter="fade">
                                      <p:cBhvr>
                                        <p:cTn id="12" dur="500"/>
                                        <p:tgtEl>
                                          <p:spTgt spid="1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fade">
                                      <p:cBhvr>
                                        <p:cTn id="22" dur="500"/>
                                        <p:tgtEl>
                                          <p:spTgt spid="1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4"/>
                                        </p:tgtEl>
                                        <p:attrNameLst>
                                          <p:attrName>style.visibility</p:attrName>
                                        </p:attrNameLst>
                                      </p:cBhvr>
                                      <p:to>
                                        <p:strVal val="visible"/>
                                      </p:to>
                                    </p:set>
                                    <p:animEffect transition="in" filter="fade">
                                      <p:cBhvr>
                                        <p:cTn id="27" dur="500"/>
                                        <p:tgtEl>
                                          <p:spTgt spid="1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154" grpId="0"/>
      <p:bldP spid="3"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Linear regression</a:t>
            </a:r>
          </a:p>
        </p:txBody>
      </p:sp>
      <p:sp>
        <p:nvSpPr>
          <p:cNvPr id="29" name="Subtitle 2">
            <a:extLst>
              <a:ext uri="{FF2B5EF4-FFF2-40B4-BE49-F238E27FC236}">
                <a16:creationId xmlns:a16="http://schemas.microsoft.com/office/drawing/2014/main" id="{B16A5614-DC90-4390-B23E-1230F3357CCE}"/>
              </a:ext>
            </a:extLst>
          </p:cNvPr>
          <p:cNvSpPr txBox="1">
            <a:spLocks/>
          </p:cNvSpPr>
          <p:nvPr/>
        </p:nvSpPr>
        <p:spPr>
          <a:xfrm>
            <a:off x="476385" y="2716406"/>
            <a:ext cx="3837224" cy="1421713"/>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a:solidFill>
                  <a:schemeClr val="bg1"/>
                </a:solidFill>
              </a:rPr>
              <a:t>Should we choose 16 or 17 features to be the important determinants for happiness score?</a:t>
            </a:r>
          </a:p>
        </p:txBody>
      </p:sp>
      <p:sp>
        <p:nvSpPr>
          <p:cNvPr id="31" name="Subtitle 2">
            <a:extLst>
              <a:ext uri="{FF2B5EF4-FFF2-40B4-BE49-F238E27FC236}">
                <a16:creationId xmlns:a16="http://schemas.microsoft.com/office/drawing/2014/main" id="{DF3E9789-2F81-4834-A9C6-3B1F5E38F2C2}"/>
              </a:ext>
            </a:extLst>
          </p:cNvPr>
          <p:cNvSpPr txBox="1">
            <a:spLocks/>
          </p:cNvSpPr>
          <p:nvPr/>
        </p:nvSpPr>
        <p:spPr>
          <a:xfrm>
            <a:off x="7053830" y="2712942"/>
            <a:ext cx="3568793" cy="1421713"/>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a:solidFill>
                  <a:schemeClr val="tx1"/>
                </a:solidFill>
              </a:rPr>
              <a:t>Look at different Regression Models to confirm the number of chosen features!!</a:t>
            </a:r>
          </a:p>
        </p:txBody>
      </p:sp>
    </p:spTree>
    <p:extLst>
      <p:ext uri="{BB962C8B-B14F-4D97-AF65-F5344CB8AC3E}">
        <p14:creationId xmlns:p14="http://schemas.microsoft.com/office/powerpoint/2010/main" val="169480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Lasso regression</a:t>
            </a:r>
          </a:p>
        </p:txBody>
      </p:sp>
      <p:pic>
        <p:nvPicPr>
          <p:cNvPr id="48" name="Picture 48" descr="Text, letter&#10;&#10;Description automatically generated">
            <a:extLst>
              <a:ext uri="{FF2B5EF4-FFF2-40B4-BE49-F238E27FC236}">
                <a16:creationId xmlns:a16="http://schemas.microsoft.com/office/drawing/2014/main" id="{98F879C4-C6F9-48F1-B204-F8CB08D245A7}"/>
              </a:ext>
            </a:extLst>
          </p:cNvPr>
          <p:cNvPicPr>
            <a:picLocks noGrp="1" noChangeAspect="1"/>
          </p:cNvPicPr>
          <p:nvPr>
            <p:ph idx="1"/>
          </p:nvPr>
        </p:nvPicPr>
        <p:blipFill>
          <a:blip r:embed="rId3"/>
          <a:stretch>
            <a:fillRect/>
          </a:stretch>
        </p:blipFill>
        <p:spPr>
          <a:xfrm>
            <a:off x="6552616" y="654289"/>
            <a:ext cx="4243317" cy="2320042"/>
          </a:xfrm>
        </p:spPr>
      </p:pic>
      <p:pic>
        <p:nvPicPr>
          <p:cNvPr id="49" name="Picture 49" descr="Diagram&#10;&#10;Description automatically generated">
            <a:extLst>
              <a:ext uri="{FF2B5EF4-FFF2-40B4-BE49-F238E27FC236}">
                <a16:creationId xmlns:a16="http://schemas.microsoft.com/office/drawing/2014/main" id="{6370D780-3C63-4A46-8589-974A9EE4C0E6}"/>
              </a:ext>
            </a:extLst>
          </p:cNvPr>
          <p:cNvPicPr>
            <a:picLocks noChangeAspect="1"/>
          </p:cNvPicPr>
          <p:nvPr/>
        </p:nvPicPr>
        <p:blipFill>
          <a:blip r:embed="rId4"/>
          <a:stretch>
            <a:fillRect/>
          </a:stretch>
        </p:blipFill>
        <p:spPr>
          <a:xfrm>
            <a:off x="6592866" y="3125117"/>
            <a:ext cx="4173254" cy="482508"/>
          </a:xfrm>
          <a:prstGeom prst="rect">
            <a:avLst/>
          </a:prstGeom>
        </p:spPr>
      </p:pic>
      <p:pic>
        <p:nvPicPr>
          <p:cNvPr id="50" name="Picture 50" descr="Text&#10;&#10;Description automatically generated">
            <a:extLst>
              <a:ext uri="{FF2B5EF4-FFF2-40B4-BE49-F238E27FC236}">
                <a16:creationId xmlns:a16="http://schemas.microsoft.com/office/drawing/2014/main" id="{014AEC46-6E14-4484-ADBC-17804E7AD994}"/>
              </a:ext>
            </a:extLst>
          </p:cNvPr>
          <p:cNvPicPr>
            <a:picLocks noChangeAspect="1"/>
          </p:cNvPicPr>
          <p:nvPr/>
        </p:nvPicPr>
        <p:blipFill>
          <a:blip r:embed="rId5"/>
          <a:stretch>
            <a:fillRect/>
          </a:stretch>
        </p:blipFill>
        <p:spPr>
          <a:xfrm>
            <a:off x="6582428" y="4433119"/>
            <a:ext cx="4183693" cy="2208858"/>
          </a:xfrm>
          <a:prstGeom prst="rect">
            <a:avLst/>
          </a:prstGeom>
        </p:spPr>
      </p:pic>
      <p:sp>
        <p:nvSpPr>
          <p:cNvPr id="52" name="TextBox 51">
            <a:extLst>
              <a:ext uri="{FF2B5EF4-FFF2-40B4-BE49-F238E27FC236}">
                <a16:creationId xmlns:a16="http://schemas.microsoft.com/office/drawing/2014/main" id="{BA587DC4-232B-4898-9A3C-2F0438989F67}"/>
              </a:ext>
            </a:extLst>
          </p:cNvPr>
          <p:cNvSpPr txBox="1"/>
          <p:nvPr/>
        </p:nvSpPr>
        <p:spPr>
          <a:xfrm>
            <a:off x="7187852" y="200024"/>
            <a:ext cx="29813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1. Only </a:t>
            </a:r>
            <a:r>
              <a:rPr lang="en-US" sz="2000" b="1" err="1"/>
              <a:t>GDP_per_cap</a:t>
            </a:r>
            <a:endParaRPr lang="en-US" sz="2000" b="1"/>
          </a:p>
        </p:txBody>
      </p:sp>
      <p:sp>
        <p:nvSpPr>
          <p:cNvPr id="53" name="TextBox 52">
            <a:extLst>
              <a:ext uri="{FF2B5EF4-FFF2-40B4-BE49-F238E27FC236}">
                <a16:creationId xmlns:a16="http://schemas.microsoft.com/office/drawing/2014/main" id="{9F1B93BF-1B4F-44C0-9BB8-7B73802589A1}"/>
              </a:ext>
            </a:extLst>
          </p:cNvPr>
          <p:cNvSpPr txBox="1"/>
          <p:nvPr/>
        </p:nvSpPr>
        <p:spPr>
          <a:xfrm>
            <a:off x="7417496" y="3889332"/>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2. All variables</a:t>
            </a:r>
            <a:endParaRPr lang="en-US"/>
          </a:p>
        </p:txBody>
      </p:sp>
      <p:sp>
        <p:nvSpPr>
          <p:cNvPr id="54" name="TextBox 53">
            <a:extLst>
              <a:ext uri="{FF2B5EF4-FFF2-40B4-BE49-F238E27FC236}">
                <a16:creationId xmlns:a16="http://schemas.microsoft.com/office/drawing/2014/main" id="{E56C54C8-5750-452C-90A7-94C797A5914B}"/>
              </a:ext>
            </a:extLst>
          </p:cNvPr>
          <p:cNvSpPr txBox="1"/>
          <p:nvPr/>
        </p:nvSpPr>
        <p:spPr>
          <a:xfrm>
            <a:off x="381719" y="1629101"/>
            <a:ext cx="389141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For </a:t>
            </a:r>
            <a:r>
              <a:rPr lang="en-US" b="1" err="1">
                <a:solidFill>
                  <a:schemeClr val="bg1"/>
                </a:solidFill>
              </a:rPr>
              <a:t>GDP_per_cap</a:t>
            </a:r>
            <a:r>
              <a:rPr lang="en-US" b="1">
                <a:solidFill>
                  <a:schemeClr val="bg1"/>
                </a:solidFill>
              </a:rPr>
              <a:t> only:</a:t>
            </a:r>
          </a:p>
          <a:p>
            <a:endParaRPr lang="en-US" b="1">
              <a:solidFill>
                <a:schemeClr val="bg1"/>
              </a:solidFill>
            </a:endParaRPr>
          </a:p>
          <a:p>
            <a:r>
              <a:rPr lang="en-US">
                <a:solidFill>
                  <a:schemeClr val="bg1"/>
                </a:solidFill>
              </a:rPr>
              <a:t>- Only 56% of variations is explained.</a:t>
            </a:r>
          </a:p>
          <a:p>
            <a:r>
              <a:rPr lang="en-US">
                <a:solidFill>
                  <a:schemeClr val="bg1"/>
                </a:solidFill>
              </a:rPr>
              <a:t>- The model is somehow overfitting.</a:t>
            </a:r>
          </a:p>
          <a:p>
            <a:r>
              <a:rPr lang="en-US">
                <a:solidFill>
                  <a:schemeClr val="bg1"/>
                </a:solidFill>
              </a:rPr>
              <a:t>- </a:t>
            </a:r>
            <a:r>
              <a:rPr lang="en-US">
                <a:solidFill>
                  <a:schemeClr val="bg1"/>
                </a:solidFill>
                <a:ea typeface="+mn-lt"/>
                <a:cs typeface="+mn-lt"/>
              </a:rPr>
              <a:t>Happiness score is predicted to increase 2.176 when the </a:t>
            </a:r>
            <a:r>
              <a:rPr lang="en-US" err="1">
                <a:solidFill>
                  <a:schemeClr val="bg1"/>
                </a:solidFill>
                <a:ea typeface="+mn-lt"/>
                <a:cs typeface="+mn-lt"/>
              </a:rPr>
              <a:t>GDP_per_cap</a:t>
            </a:r>
            <a:r>
              <a:rPr lang="en-US">
                <a:solidFill>
                  <a:schemeClr val="bg1"/>
                </a:solidFill>
                <a:ea typeface="+mn-lt"/>
                <a:cs typeface="+mn-lt"/>
              </a:rPr>
              <a:t> increases by one.</a:t>
            </a:r>
            <a:endParaRPr lang="en-US">
              <a:solidFill>
                <a:schemeClr val="bg1"/>
              </a:solidFill>
            </a:endParaRPr>
          </a:p>
          <a:p>
            <a:endParaRPr lang="en-US">
              <a:solidFill>
                <a:schemeClr val="bg1"/>
              </a:solidFill>
            </a:endParaRPr>
          </a:p>
          <a:p>
            <a:endParaRPr lang="en-US">
              <a:solidFill>
                <a:schemeClr val="bg1"/>
              </a:solidFill>
            </a:endParaRPr>
          </a:p>
          <a:p>
            <a:endParaRPr lang="en-US" b="1">
              <a:solidFill>
                <a:schemeClr val="bg1"/>
              </a:solidFill>
            </a:endParaRPr>
          </a:p>
          <a:p>
            <a:endParaRPr lang="en-US">
              <a:solidFill>
                <a:schemeClr val="bg1"/>
              </a:solidFill>
            </a:endParaRPr>
          </a:p>
        </p:txBody>
      </p:sp>
      <p:sp>
        <p:nvSpPr>
          <p:cNvPr id="56" name="TextBox 55">
            <a:extLst>
              <a:ext uri="{FF2B5EF4-FFF2-40B4-BE49-F238E27FC236}">
                <a16:creationId xmlns:a16="http://schemas.microsoft.com/office/drawing/2014/main" id="{2472C691-9B7E-4D72-8A4C-27C2A6D274B5}"/>
              </a:ext>
            </a:extLst>
          </p:cNvPr>
          <p:cNvSpPr txBox="1"/>
          <p:nvPr/>
        </p:nvSpPr>
        <p:spPr>
          <a:xfrm>
            <a:off x="382044" y="4087660"/>
            <a:ext cx="377659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ea typeface="+mn-lt"/>
                <a:cs typeface="+mn-lt"/>
              </a:rPr>
              <a:t>For all variables:</a:t>
            </a:r>
            <a:endParaRPr lang="en-US">
              <a:solidFill>
                <a:schemeClr val="bg1"/>
              </a:solidFill>
              <a:ea typeface="+mn-lt"/>
              <a:cs typeface="+mn-lt"/>
            </a:endParaRPr>
          </a:p>
          <a:p>
            <a:endParaRPr lang="en-US">
              <a:ea typeface="+mn-lt"/>
              <a:cs typeface="+mn-lt"/>
            </a:endParaRPr>
          </a:p>
          <a:p>
            <a:r>
              <a:rPr lang="en-US">
                <a:solidFill>
                  <a:schemeClr val="bg1"/>
                </a:solidFill>
                <a:ea typeface="+mn-lt"/>
                <a:cs typeface="+mn-lt"/>
              </a:rPr>
              <a:t>- 69% of variations is explained.</a:t>
            </a:r>
          </a:p>
          <a:p>
            <a:r>
              <a:rPr lang="en-US">
                <a:solidFill>
                  <a:schemeClr val="bg1"/>
                </a:solidFill>
                <a:ea typeface="+mn-lt"/>
                <a:cs typeface="+mn-lt"/>
              </a:rPr>
              <a:t>- RMSE score is also decreased from 0.78 to 0.66.</a:t>
            </a:r>
          </a:p>
          <a:p>
            <a:r>
              <a:rPr lang="en-US">
                <a:solidFill>
                  <a:schemeClr val="bg1"/>
                </a:solidFill>
                <a:ea typeface="+mn-lt"/>
                <a:cs typeface="+mn-lt"/>
              </a:rPr>
              <a:t>- Metric scores have improved significantly.</a:t>
            </a:r>
            <a:endParaRPr lang="en-US">
              <a:solidFill>
                <a:schemeClr val="bg1"/>
              </a:solidFill>
            </a:endParaRPr>
          </a:p>
        </p:txBody>
      </p:sp>
    </p:spTree>
    <p:extLst>
      <p:ext uri="{BB962C8B-B14F-4D97-AF65-F5344CB8AC3E}">
        <p14:creationId xmlns:p14="http://schemas.microsoft.com/office/powerpoint/2010/main" val="282518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Lasso regression</a:t>
            </a:r>
          </a:p>
        </p:txBody>
      </p:sp>
      <p:sp>
        <p:nvSpPr>
          <p:cNvPr id="52" name="TextBox 51">
            <a:extLst>
              <a:ext uri="{FF2B5EF4-FFF2-40B4-BE49-F238E27FC236}">
                <a16:creationId xmlns:a16="http://schemas.microsoft.com/office/drawing/2014/main" id="{BA587DC4-232B-4898-9A3C-2F0438989F67}"/>
              </a:ext>
            </a:extLst>
          </p:cNvPr>
          <p:cNvSpPr txBox="1"/>
          <p:nvPr/>
        </p:nvSpPr>
        <p:spPr>
          <a:xfrm>
            <a:off x="4794695" y="188120"/>
            <a:ext cx="29932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t>3. RFE &amp; Cross</a:t>
            </a:r>
            <a:endParaRPr lang="en-US" sz="2200"/>
          </a:p>
          <a:p>
            <a:r>
              <a:rPr lang="en-US" sz="2200" b="1"/>
              <a:t> Validation</a:t>
            </a:r>
            <a:endParaRPr lang="en-US" sz="2200"/>
          </a:p>
        </p:txBody>
      </p:sp>
      <p:sp>
        <p:nvSpPr>
          <p:cNvPr id="54" name="TextBox 53">
            <a:extLst>
              <a:ext uri="{FF2B5EF4-FFF2-40B4-BE49-F238E27FC236}">
                <a16:creationId xmlns:a16="http://schemas.microsoft.com/office/drawing/2014/main" id="{E56C54C8-5750-452C-90A7-94C797A5914B}"/>
              </a:ext>
            </a:extLst>
          </p:cNvPr>
          <p:cNvSpPr txBox="1"/>
          <p:nvPr/>
        </p:nvSpPr>
        <p:spPr>
          <a:xfrm>
            <a:off x="500782" y="1807695"/>
            <a:ext cx="408191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Using RFE &amp; Cross Validation to find number of important features</a:t>
            </a:r>
          </a:p>
          <a:p>
            <a:endParaRPr lang="en-US" b="1">
              <a:solidFill>
                <a:schemeClr val="bg1"/>
              </a:solidFill>
            </a:endParaRPr>
          </a:p>
          <a:p>
            <a:r>
              <a:rPr lang="en-US">
                <a:solidFill>
                  <a:schemeClr val="bg1"/>
                </a:solidFill>
              </a:rPr>
              <a:t>- R2 score has the best result (I.e. 0.412) using 17 features.</a:t>
            </a:r>
            <a:endParaRPr lang="en-US" b="1">
              <a:solidFill>
                <a:schemeClr val="bg1"/>
              </a:solidFill>
            </a:endParaRPr>
          </a:p>
          <a:p>
            <a:r>
              <a:rPr lang="en-US">
                <a:solidFill>
                  <a:schemeClr val="bg1"/>
                </a:solidFill>
              </a:rPr>
              <a:t>- The point of R2 score with 17 features is also the lowest on the graph.</a:t>
            </a:r>
          </a:p>
          <a:p>
            <a:endParaRPr lang="en-US">
              <a:solidFill>
                <a:schemeClr val="bg1"/>
              </a:solidFill>
            </a:endParaRPr>
          </a:p>
          <a:p>
            <a:endParaRPr lang="en-US">
              <a:solidFill>
                <a:schemeClr val="bg1"/>
              </a:solidFill>
            </a:endParaRPr>
          </a:p>
        </p:txBody>
      </p:sp>
      <p:pic>
        <p:nvPicPr>
          <p:cNvPr id="5" name="Picture 5" descr="Table&#10;&#10;Description automatically generated">
            <a:extLst>
              <a:ext uri="{FF2B5EF4-FFF2-40B4-BE49-F238E27FC236}">
                <a16:creationId xmlns:a16="http://schemas.microsoft.com/office/drawing/2014/main" id="{19949789-B5A0-424F-9518-DD1F442689E2}"/>
              </a:ext>
            </a:extLst>
          </p:cNvPr>
          <p:cNvPicPr>
            <a:picLocks noChangeAspect="1"/>
          </p:cNvPicPr>
          <p:nvPr/>
        </p:nvPicPr>
        <p:blipFill>
          <a:blip r:embed="rId3"/>
          <a:stretch>
            <a:fillRect/>
          </a:stretch>
        </p:blipFill>
        <p:spPr>
          <a:xfrm>
            <a:off x="7165182" y="128871"/>
            <a:ext cx="4493419" cy="3183166"/>
          </a:xfrm>
          <a:prstGeom prst="rect">
            <a:avLst/>
          </a:prstGeom>
        </p:spPr>
      </p:pic>
      <p:pic>
        <p:nvPicPr>
          <p:cNvPr id="6" name="Picture 6" descr="Chart, line chart&#10;&#10;Description automatically generated">
            <a:extLst>
              <a:ext uri="{FF2B5EF4-FFF2-40B4-BE49-F238E27FC236}">
                <a16:creationId xmlns:a16="http://schemas.microsoft.com/office/drawing/2014/main" id="{B1CEB22E-D60B-481E-8402-74A24A4831C1}"/>
              </a:ext>
            </a:extLst>
          </p:cNvPr>
          <p:cNvPicPr>
            <a:picLocks noChangeAspect="1"/>
          </p:cNvPicPr>
          <p:nvPr/>
        </p:nvPicPr>
        <p:blipFill>
          <a:blip r:embed="rId4"/>
          <a:stretch>
            <a:fillRect/>
          </a:stretch>
        </p:blipFill>
        <p:spPr>
          <a:xfrm>
            <a:off x="6974684" y="3598691"/>
            <a:ext cx="4683916" cy="2660992"/>
          </a:xfrm>
          <a:prstGeom prst="rect">
            <a:avLst/>
          </a:prstGeom>
        </p:spPr>
      </p:pic>
      <p:pic>
        <p:nvPicPr>
          <p:cNvPr id="7" name="Picture 7">
            <a:extLst>
              <a:ext uri="{FF2B5EF4-FFF2-40B4-BE49-F238E27FC236}">
                <a16:creationId xmlns:a16="http://schemas.microsoft.com/office/drawing/2014/main" id="{1DCDA981-C324-42B5-86AE-7071D35A6ECB}"/>
              </a:ext>
            </a:extLst>
          </p:cNvPr>
          <p:cNvPicPr>
            <a:picLocks noChangeAspect="1"/>
          </p:cNvPicPr>
          <p:nvPr/>
        </p:nvPicPr>
        <p:blipFill>
          <a:blip r:embed="rId5"/>
          <a:stretch>
            <a:fillRect/>
          </a:stretch>
        </p:blipFill>
        <p:spPr>
          <a:xfrm>
            <a:off x="4652964" y="6376810"/>
            <a:ext cx="7541417" cy="331347"/>
          </a:xfrm>
          <a:prstGeom prst="rect">
            <a:avLst/>
          </a:prstGeom>
        </p:spPr>
      </p:pic>
      <p:sp>
        <p:nvSpPr>
          <p:cNvPr id="8" name="TextBox 7">
            <a:extLst>
              <a:ext uri="{FF2B5EF4-FFF2-40B4-BE49-F238E27FC236}">
                <a16:creationId xmlns:a16="http://schemas.microsoft.com/office/drawing/2014/main" id="{53034D81-30EC-4576-9CA7-C7E71FB4CD82}"/>
              </a:ext>
            </a:extLst>
          </p:cNvPr>
          <p:cNvSpPr txBox="1"/>
          <p:nvPr/>
        </p:nvSpPr>
        <p:spPr>
          <a:xfrm>
            <a:off x="4831556" y="3783806"/>
            <a:ext cx="27431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t>4. Plot RMSE &amp; </a:t>
            </a:r>
            <a:endParaRPr lang="en-US"/>
          </a:p>
          <a:p>
            <a:r>
              <a:rPr lang="en-US" sz="2200" b="1"/>
              <a:t>R2 score</a:t>
            </a:r>
            <a:endParaRPr lang="en-US"/>
          </a:p>
        </p:txBody>
      </p:sp>
      <p:sp>
        <p:nvSpPr>
          <p:cNvPr id="9" name="Arrow: Right 8">
            <a:extLst>
              <a:ext uri="{FF2B5EF4-FFF2-40B4-BE49-F238E27FC236}">
                <a16:creationId xmlns:a16="http://schemas.microsoft.com/office/drawing/2014/main" id="{861C2B0E-3ECB-4D11-8F62-F3BA7B862A8F}"/>
              </a:ext>
            </a:extLst>
          </p:cNvPr>
          <p:cNvSpPr/>
          <p:nvPr/>
        </p:nvSpPr>
        <p:spPr>
          <a:xfrm>
            <a:off x="235771" y="4076064"/>
            <a:ext cx="271399" cy="16701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B60B824-DB50-4930-9C13-C674E0ADC897}"/>
              </a:ext>
            </a:extLst>
          </p:cNvPr>
          <p:cNvSpPr txBox="1"/>
          <p:nvPr/>
        </p:nvSpPr>
        <p:spPr>
          <a:xfrm>
            <a:off x="538619" y="4014592"/>
            <a:ext cx="37765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17 important features will be selected.</a:t>
            </a:r>
          </a:p>
          <a:p>
            <a:pPr algn="l"/>
            <a:endParaRPr lang="en-US"/>
          </a:p>
        </p:txBody>
      </p:sp>
    </p:spTree>
    <p:extLst>
      <p:ext uri="{BB962C8B-B14F-4D97-AF65-F5344CB8AC3E}">
        <p14:creationId xmlns:p14="http://schemas.microsoft.com/office/powerpoint/2010/main" val="30323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8" grpId="0"/>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Lasso regression</a:t>
            </a:r>
          </a:p>
        </p:txBody>
      </p:sp>
      <p:sp>
        <p:nvSpPr>
          <p:cNvPr id="52" name="TextBox 51">
            <a:extLst>
              <a:ext uri="{FF2B5EF4-FFF2-40B4-BE49-F238E27FC236}">
                <a16:creationId xmlns:a16="http://schemas.microsoft.com/office/drawing/2014/main" id="{BA587DC4-232B-4898-9A3C-2F0438989F67}"/>
              </a:ext>
            </a:extLst>
          </p:cNvPr>
          <p:cNvSpPr txBox="1"/>
          <p:nvPr/>
        </p:nvSpPr>
        <p:spPr>
          <a:xfrm>
            <a:off x="127445" y="1140620"/>
            <a:ext cx="441007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bg1"/>
                </a:solidFill>
              </a:rPr>
              <a:t>Parameter tuning using </a:t>
            </a:r>
            <a:r>
              <a:rPr lang="en-US" sz="2200" b="1" err="1">
                <a:solidFill>
                  <a:schemeClr val="bg1"/>
                </a:solidFill>
              </a:rPr>
              <a:t>GridSearchCV</a:t>
            </a:r>
          </a:p>
        </p:txBody>
      </p:sp>
      <p:sp>
        <p:nvSpPr>
          <p:cNvPr id="8" name="TextBox 7">
            <a:extLst>
              <a:ext uri="{FF2B5EF4-FFF2-40B4-BE49-F238E27FC236}">
                <a16:creationId xmlns:a16="http://schemas.microsoft.com/office/drawing/2014/main" id="{53034D81-30EC-4576-9CA7-C7E71FB4CD82}"/>
              </a:ext>
            </a:extLst>
          </p:cNvPr>
          <p:cNvSpPr txBox="1"/>
          <p:nvPr/>
        </p:nvSpPr>
        <p:spPr>
          <a:xfrm>
            <a:off x="5069682" y="128587"/>
            <a:ext cx="712469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t> Comparing all train – test sets for Lasso regression</a:t>
            </a:r>
            <a:endParaRPr lang="en-US"/>
          </a:p>
        </p:txBody>
      </p:sp>
      <p:pic>
        <p:nvPicPr>
          <p:cNvPr id="3" name="Picture 3" descr="Text&#10;&#10;Description automatically generated">
            <a:extLst>
              <a:ext uri="{FF2B5EF4-FFF2-40B4-BE49-F238E27FC236}">
                <a16:creationId xmlns:a16="http://schemas.microsoft.com/office/drawing/2014/main" id="{BAA1850C-71D6-4E65-862C-0C412E5C14A3}"/>
              </a:ext>
            </a:extLst>
          </p:cNvPr>
          <p:cNvPicPr>
            <a:picLocks noChangeAspect="1"/>
          </p:cNvPicPr>
          <p:nvPr/>
        </p:nvPicPr>
        <p:blipFill>
          <a:blip r:embed="rId3"/>
          <a:stretch>
            <a:fillRect/>
          </a:stretch>
        </p:blipFill>
        <p:spPr>
          <a:xfrm>
            <a:off x="69057" y="1898466"/>
            <a:ext cx="4529136" cy="2346694"/>
          </a:xfrm>
          <a:prstGeom prst="rect">
            <a:avLst/>
          </a:prstGeom>
        </p:spPr>
      </p:pic>
      <p:pic>
        <p:nvPicPr>
          <p:cNvPr id="4" name="Picture 9" descr="Chart, bar chart&#10;&#10;Description automatically generated">
            <a:extLst>
              <a:ext uri="{FF2B5EF4-FFF2-40B4-BE49-F238E27FC236}">
                <a16:creationId xmlns:a16="http://schemas.microsoft.com/office/drawing/2014/main" id="{817DB2ED-7F86-415F-B345-7DF84BC328FF}"/>
              </a:ext>
            </a:extLst>
          </p:cNvPr>
          <p:cNvPicPr>
            <a:picLocks noChangeAspect="1"/>
          </p:cNvPicPr>
          <p:nvPr/>
        </p:nvPicPr>
        <p:blipFill>
          <a:blip r:embed="rId4"/>
          <a:stretch>
            <a:fillRect/>
          </a:stretch>
        </p:blipFill>
        <p:spPr>
          <a:xfrm>
            <a:off x="4974431" y="685254"/>
            <a:ext cx="6886573" cy="2927648"/>
          </a:xfrm>
          <a:prstGeom prst="rect">
            <a:avLst/>
          </a:prstGeom>
        </p:spPr>
      </p:pic>
      <p:pic>
        <p:nvPicPr>
          <p:cNvPr id="10" name="Picture 10" descr="Chart, bar chart&#10;&#10;Description automatically generated">
            <a:extLst>
              <a:ext uri="{FF2B5EF4-FFF2-40B4-BE49-F238E27FC236}">
                <a16:creationId xmlns:a16="http://schemas.microsoft.com/office/drawing/2014/main" id="{A6D68584-2B67-4B83-9D9D-88D6C74A93D1}"/>
              </a:ext>
            </a:extLst>
          </p:cNvPr>
          <p:cNvPicPr>
            <a:picLocks noChangeAspect="1"/>
          </p:cNvPicPr>
          <p:nvPr/>
        </p:nvPicPr>
        <p:blipFill>
          <a:blip r:embed="rId5"/>
          <a:stretch>
            <a:fillRect/>
          </a:stretch>
        </p:blipFill>
        <p:spPr>
          <a:xfrm>
            <a:off x="4974431" y="3724120"/>
            <a:ext cx="6894239" cy="2969402"/>
          </a:xfrm>
          <a:prstGeom prst="rect">
            <a:avLst/>
          </a:prstGeom>
        </p:spPr>
      </p:pic>
      <p:sp>
        <p:nvSpPr>
          <p:cNvPr id="11" name="TextBox 10">
            <a:extLst>
              <a:ext uri="{FF2B5EF4-FFF2-40B4-BE49-F238E27FC236}">
                <a16:creationId xmlns:a16="http://schemas.microsoft.com/office/drawing/2014/main" id="{0B5AF1E6-3D19-4328-A2B1-C1D7E4FA4B0B}"/>
              </a:ext>
            </a:extLst>
          </p:cNvPr>
          <p:cNvSpPr txBox="1"/>
          <p:nvPr/>
        </p:nvSpPr>
        <p:spPr>
          <a:xfrm>
            <a:off x="581025" y="4402931"/>
            <a:ext cx="407669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The metric scores are slightly improved now with R2 score increases from 0.6925 to 0.6967 now.</a:t>
            </a:r>
          </a:p>
          <a:p>
            <a:endParaRPr lang="en-US">
              <a:solidFill>
                <a:schemeClr val="bg1"/>
              </a:solidFill>
            </a:endParaRPr>
          </a:p>
          <a:p>
            <a:endParaRPr lang="en-US">
              <a:solidFill>
                <a:schemeClr val="bg1"/>
              </a:solidFill>
            </a:endParaRPr>
          </a:p>
          <a:p>
            <a:endParaRPr lang="en-US">
              <a:solidFill>
                <a:schemeClr val="bg1"/>
              </a:solidFill>
            </a:endParaRPr>
          </a:p>
        </p:txBody>
      </p:sp>
      <p:sp>
        <p:nvSpPr>
          <p:cNvPr id="12" name="Arrow: Right 11">
            <a:extLst>
              <a:ext uri="{FF2B5EF4-FFF2-40B4-BE49-F238E27FC236}">
                <a16:creationId xmlns:a16="http://schemas.microsoft.com/office/drawing/2014/main" id="{36EF0FE8-5619-4138-9680-F439FBB22A1C}"/>
              </a:ext>
            </a:extLst>
          </p:cNvPr>
          <p:cNvSpPr/>
          <p:nvPr/>
        </p:nvSpPr>
        <p:spPr>
          <a:xfrm>
            <a:off x="235771" y="4504689"/>
            <a:ext cx="271399" cy="16701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9BA9CF6-BDA2-42F6-A9F9-A5A543475FE2}"/>
              </a:ext>
            </a:extLst>
          </p:cNvPr>
          <p:cNvSpPr/>
          <p:nvPr/>
        </p:nvSpPr>
        <p:spPr>
          <a:xfrm>
            <a:off x="235771" y="5611969"/>
            <a:ext cx="271399" cy="16701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F8D4C35-A930-4719-A559-0C8CB3AB0EC9}"/>
              </a:ext>
            </a:extLst>
          </p:cNvPr>
          <p:cNvSpPr txBox="1"/>
          <p:nvPr/>
        </p:nvSpPr>
        <p:spPr>
          <a:xfrm>
            <a:off x="569934" y="5486400"/>
            <a:ext cx="403755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Scores are much better for "Best variables - Happiness" groups:</a:t>
            </a:r>
            <a:endParaRPr lang="en-US">
              <a:solidFill>
                <a:schemeClr val="bg1"/>
              </a:solidFill>
              <a:ea typeface="+mn-lt"/>
              <a:cs typeface="+mn-lt"/>
            </a:endParaRPr>
          </a:p>
          <a:p>
            <a:r>
              <a:rPr lang="en-US">
                <a:solidFill>
                  <a:schemeClr val="bg1"/>
                </a:solidFill>
                <a:ea typeface="+mn-lt"/>
                <a:cs typeface="+mn-lt"/>
              </a:rPr>
              <a:t>- R2 score: higher in All/ Best variables.</a:t>
            </a:r>
            <a:endParaRPr lang="en-US"/>
          </a:p>
          <a:p>
            <a:r>
              <a:rPr lang="en-US">
                <a:solidFill>
                  <a:schemeClr val="bg1"/>
                </a:solidFill>
                <a:ea typeface="+mn-lt"/>
                <a:cs typeface="+mn-lt"/>
              </a:rPr>
              <a:t>- </a:t>
            </a:r>
            <a:r>
              <a:rPr lang="en-US">
                <a:solidFill>
                  <a:schemeClr val="bg1"/>
                </a:solidFill>
              </a:rPr>
              <a:t>RMSE score: lower in All/ Best variables.</a:t>
            </a:r>
            <a:endParaRPr lang="en-US">
              <a:solidFill>
                <a:schemeClr val="bg1"/>
              </a:solidFill>
              <a:ea typeface="+mn-lt"/>
              <a:cs typeface="+mn-lt"/>
            </a:endParaRPr>
          </a:p>
          <a:p>
            <a:endParaRPr lang="en-US">
              <a:solidFill>
                <a:schemeClr val="bg1"/>
              </a:solidFill>
            </a:endParaRPr>
          </a:p>
        </p:txBody>
      </p:sp>
    </p:spTree>
    <p:extLst>
      <p:ext uri="{BB962C8B-B14F-4D97-AF65-F5344CB8AC3E}">
        <p14:creationId xmlns:p14="http://schemas.microsoft.com/office/powerpoint/2010/main" val="89468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 grpId="0"/>
      <p:bldP spid="11" grpId="0"/>
      <p:bldP spid="12" grpId="0" animBg="1"/>
      <p:bldP spid="19"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6521" y="274285"/>
            <a:ext cx="4487575" cy="873068"/>
          </a:xfrm>
          <a:noFill/>
          <a:ln>
            <a:solidFill>
              <a:schemeClr val="tx1"/>
            </a:solidFill>
          </a:ln>
        </p:spPr>
        <p:txBody>
          <a:bodyPr vert="horz" lIns="182880" tIns="182880" rIns="182880" bIns="182880" rtlCol="0" anchor="ctr">
            <a:normAutofit/>
          </a:bodyPr>
          <a:lstStyle/>
          <a:p>
            <a:r>
              <a:rPr lang="en-US" sz="3600">
                <a:solidFill>
                  <a:schemeClr val="tx1"/>
                </a:solidFill>
              </a:rPr>
              <a:t>Data source</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301465" y="1533635"/>
            <a:ext cx="7017987" cy="1688121"/>
          </a:xfrm>
        </p:spPr>
        <p:txBody>
          <a:bodyPr vert="horz" lIns="91440" tIns="45720" rIns="91440" bIns="45720" rtlCol="0" anchor="t">
            <a:normAutofit/>
          </a:bodyPr>
          <a:lstStyle/>
          <a:p>
            <a:pPr algn="l"/>
            <a:r>
              <a:rPr lang="en-US" sz="1800" b="1">
                <a:solidFill>
                  <a:schemeClr val="tx1">
                    <a:lumMod val="85000"/>
                    <a:lumOff val="15000"/>
                  </a:schemeClr>
                </a:solidFill>
              </a:rPr>
              <a:t>3 sources:</a:t>
            </a:r>
          </a:p>
          <a:p>
            <a:pPr marL="342900" indent="-342900" algn="l">
              <a:buChar char="•"/>
            </a:pPr>
            <a:r>
              <a:rPr lang="en-US" sz="1800">
                <a:ea typeface="+mn-lt"/>
                <a:cs typeface="+mn-lt"/>
              </a:rPr>
              <a:t>Happiness Score:  Gallup World Poll </a:t>
            </a:r>
          </a:p>
          <a:p>
            <a:pPr marL="342900" indent="-342900" algn="l">
              <a:buChar char="•"/>
            </a:pPr>
            <a:r>
              <a:rPr lang="en-US" sz="1800">
                <a:ea typeface="+mn-lt"/>
                <a:cs typeface="+mn-lt"/>
              </a:rPr>
              <a:t>Human Freedom Index: Cato Institute</a:t>
            </a:r>
          </a:p>
          <a:p>
            <a:pPr marL="342900" indent="-342900" algn="l">
              <a:buChar char="•"/>
            </a:pPr>
            <a:r>
              <a:rPr lang="en-US" sz="1800">
                <a:ea typeface="+mn-lt"/>
                <a:cs typeface="+mn-lt"/>
              </a:rPr>
              <a:t>Emission: Our World in Data – based at Oxford University</a:t>
            </a:r>
          </a:p>
          <a:p>
            <a:pPr algn="l"/>
            <a:endParaRPr lang="en-US" sz="1800"/>
          </a:p>
          <a:p>
            <a:pPr algn="l"/>
            <a:endParaRPr lang="en-US">
              <a:ea typeface="+mn-lt"/>
              <a:cs typeface="+mn-lt"/>
            </a:endParaRPr>
          </a:p>
          <a:p>
            <a:pPr algn="l"/>
            <a:endParaRPr lang="en-US" sz="1800">
              <a:ea typeface="+mn-lt"/>
              <a:cs typeface="+mn-lt"/>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3712" r="9983"/>
          <a:stretch/>
        </p:blipFill>
        <p:spPr>
          <a:xfrm>
            <a:off x="7534654" y="10"/>
            <a:ext cx="4657345" cy="6857990"/>
          </a:xfrm>
          <a:prstGeom prst="rect">
            <a:avLst/>
          </a:prstGeom>
        </p:spPr>
      </p:pic>
      <p:sp>
        <p:nvSpPr>
          <p:cNvPr id="4" name="TextBox 3">
            <a:extLst>
              <a:ext uri="{FF2B5EF4-FFF2-40B4-BE49-F238E27FC236}">
                <a16:creationId xmlns:a16="http://schemas.microsoft.com/office/drawing/2014/main" id="{BE5282E4-17EC-452D-820D-9DAA8344D49D}"/>
              </a:ext>
            </a:extLst>
          </p:cNvPr>
          <p:cNvSpPr txBox="1"/>
          <p:nvPr/>
        </p:nvSpPr>
        <p:spPr>
          <a:xfrm>
            <a:off x="296174" y="3646098"/>
            <a:ext cx="72433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Original Study: </a:t>
            </a:r>
            <a:r>
              <a:rPr lang="en-US">
                <a:cs typeface="Segoe UI"/>
              </a:rPr>
              <a:t>​</a:t>
            </a:r>
            <a:endParaRPr lang="en-US"/>
          </a:p>
          <a:p>
            <a:pPr marL="285750" indent="-285750">
              <a:buFont typeface="Arial"/>
              <a:buChar char="•"/>
            </a:pPr>
            <a:r>
              <a:rPr lang="en-US">
                <a:cs typeface="Arial"/>
              </a:rPr>
              <a:t>Carried out by Sustainable Development Solutions Network (SDSN) </a:t>
            </a:r>
          </a:p>
          <a:p>
            <a:pPr marL="285750" indent="-285750">
              <a:buFont typeface="Arial"/>
              <a:buChar char="•"/>
            </a:pPr>
            <a:r>
              <a:rPr lang="en-US">
                <a:cs typeface="Arial"/>
              </a:rPr>
              <a:t>Focused on the link between sustainable development and human well-being</a:t>
            </a:r>
          </a:p>
        </p:txBody>
      </p:sp>
      <p:sp>
        <p:nvSpPr>
          <p:cNvPr id="6" name="TextBox 5">
            <a:extLst>
              <a:ext uri="{FF2B5EF4-FFF2-40B4-BE49-F238E27FC236}">
                <a16:creationId xmlns:a16="http://schemas.microsoft.com/office/drawing/2014/main" id="{6B8292F7-A35B-458E-B519-32A2A5CB8C20}"/>
              </a:ext>
            </a:extLst>
          </p:cNvPr>
          <p:cNvSpPr txBox="1"/>
          <p:nvPr/>
        </p:nvSpPr>
        <p:spPr>
          <a:xfrm>
            <a:off x="296173" y="5385759"/>
            <a:ext cx="71858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Our Project: </a:t>
            </a:r>
            <a:r>
              <a:rPr lang="en-US"/>
              <a:t>Address the controversial discussion:</a:t>
            </a:r>
          </a:p>
          <a:p>
            <a:pPr algn="ctr"/>
            <a:r>
              <a:rPr lang="en-US"/>
              <a:t>“</a:t>
            </a:r>
            <a:r>
              <a:rPr lang="en-US" b="1"/>
              <a:t>Is money the only determinant of happiness?</a:t>
            </a:r>
            <a:r>
              <a:rPr lang="en-US"/>
              <a:t>”</a:t>
            </a:r>
          </a:p>
        </p:txBody>
      </p:sp>
    </p:spTree>
    <p:extLst>
      <p:ext uri="{BB962C8B-B14F-4D97-AF65-F5344CB8AC3E}">
        <p14:creationId xmlns:p14="http://schemas.microsoft.com/office/powerpoint/2010/main" val="217018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00181" y="221889"/>
            <a:ext cx="5090505" cy="1231106"/>
          </a:xfrm>
          <a:noFill/>
          <a:ln>
            <a:solidFill>
              <a:schemeClr val="tx1"/>
            </a:solidFill>
          </a:ln>
          <a:effectLst>
            <a:glow rad="152400">
              <a:schemeClr val="tx1">
                <a:alpha val="13000"/>
              </a:schemeClr>
            </a:glow>
          </a:effectLst>
        </p:spPr>
        <p:txBody>
          <a:bodyPr>
            <a:normAutofit/>
          </a:bodyPr>
          <a:lstStyle/>
          <a:p>
            <a:r>
              <a:rPr lang="en-US" sz="3000">
                <a:solidFill>
                  <a:schemeClr val="tx1"/>
                </a:solidFill>
                <a:ea typeface="+mj-lt"/>
                <a:cs typeface="+mj-lt"/>
              </a:rPr>
              <a:t>RANDOM FOREST </a:t>
            </a:r>
            <a:r>
              <a:rPr lang="en-US" sz="3000" err="1">
                <a:solidFill>
                  <a:schemeClr val="tx1"/>
                </a:solidFill>
                <a:ea typeface="+mj-lt"/>
                <a:cs typeface="+mj-lt"/>
              </a:rPr>
              <a:t>rEGRESSION</a:t>
            </a:r>
            <a:endParaRPr lang="en-US" sz="3000" err="1">
              <a:solidFill>
                <a:schemeClr val="tx1"/>
              </a:solidFill>
            </a:endParaRPr>
          </a:p>
        </p:txBody>
      </p:sp>
      <p:pic>
        <p:nvPicPr>
          <p:cNvPr id="4" name="Picture 11" descr="Background pattern&#10;&#10;Description automatically generated">
            <a:extLst>
              <a:ext uri="{FF2B5EF4-FFF2-40B4-BE49-F238E27FC236}">
                <a16:creationId xmlns:a16="http://schemas.microsoft.com/office/drawing/2014/main" id="{4FBDA3DE-9A5D-4B1C-9BAA-B05471E7425D}"/>
              </a:ext>
            </a:extLst>
          </p:cNvPr>
          <p:cNvPicPr>
            <a:picLocks noChangeAspect="1"/>
          </p:cNvPicPr>
          <p:nvPr/>
        </p:nvPicPr>
        <p:blipFill>
          <a:blip r:embed="rId3"/>
          <a:stretch>
            <a:fillRect/>
          </a:stretch>
        </p:blipFill>
        <p:spPr>
          <a:xfrm>
            <a:off x="5299494" y="-1438"/>
            <a:ext cx="6898256" cy="6860876"/>
          </a:xfrm>
          <a:prstGeom prst="rect">
            <a:avLst/>
          </a:prstGeom>
        </p:spPr>
      </p:pic>
      <p:sp>
        <p:nvSpPr>
          <p:cNvPr id="13" name="Title 1">
            <a:extLst>
              <a:ext uri="{FF2B5EF4-FFF2-40B4-BE49-F238E27FC236}">
                <a16:creationId xmlns:a16="http://schemas.microsoft.com/office/drawing/2014/main" id="{ED30D4A0-29AE-492D-ADBD-FFDCA0CA9544}"/>
              </a:ext>
            </a:extLst>
          </p:cNvPr>
          <p:cNvSpPr txBox="1">
            <a:spLocks/>
          </p:cNvSpPr>
          <p:nvPr/>
        </p:nvSpPr>
        <p:spPr bwMode="blackWhite">
          <a:xfrm>
            <a:off x="6765525" y="-28277"/>
            <a:ext cx="4616052" cy="641634"/>
          </a:xfrm>
          <a:prstGeom prst="rect">
            <a:avLst/>
          </a:prstGeom>
          <a:noFill/>
          <a:ln w="38100" cap="sq">
            <a:noFill/>
            <a:miter lim="800000"/>
          </a:ln>
          <a:effectLst>
            <a:glow rad="152400">
              <a:schemeClr val="tx1">
                <a:alpha val="13000"/>
              </a:schemeClr>
            </a:glow>
          </a:effectLst>
        </p:spPr>
        <p:txBody>
          <a:bodyPr vert="horz" lIns="274320" tIns="182880" rIns="274320" bIns="182880" rtlCol="0" anchor="ctr" anchorCtr="1">
            <a:normAutofit fontScale="775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000">
                <a:solidFill>
                  <a:schemeClr val="tx1"/>
                </a:solidFill>
              </a:rPr>
              <a:t>TRAIN set RESULT</a:t>
            </a:r>
          </a:p>
        </p:txBody>
      </p:sp>
      <p:sp>
        <p:nvSpPr>
          <p:cNvPr id="15" name="Title 1">
            <a:extLst>
              <a:ext uri="{FF2B5EF4-FFF2-40B4-BE49-F238E27FC236}">
                <a16:creationId xmlns:a16="http://schemas.microsoft.com/office/drawing/2014/main" id="{C67AF2E5-2EBF-4BE9-8B55-B9E56E1C60BB}"/>
              </a:ext>
            </a:extLst>
          </p:cNvPr>
          <p:cNvSpPr txBox="1">
            <a:spLocks/>
          </p:cNvSpPr>
          <p:nvPr/>
        </p:nvSpPr>
        <p:spPr bwMode="blackWhite">
          <a:xfrm>
            <a:off x="6909299" y="3364779"/>
            <a:ext cx="4472279" cy="627257"/>
          </a:xfrm>
          <a:prstGeom prst="rect">
            <a:avLst/>
          </a:prstGeom>
          <a:noFill/>
          <a:ln w="38100" cap="sq">
            <a:noFill/>
            <a:miter lim="800000"/>
          </a:ln>
          <a:effectLst>
            <a:glow rad="152400">
              <a:schemeClr val="tx1">
                <a:alpha val="13000"/>
              </a:schemeClr>
            </a:glow>
          </a:effectLst>
        </p:spPr>
        <p:txBody>
          <a:bodyPr vert="horz" lIns="274320" tIns="182880" rIns="274320" bIns="182880" rtlCol="0" anchor="ctr" anchorCtr="1">
            <a:normAutofit fontScale="775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000">
                <a:solidFill>
                  <a:schemeClr val="tx1"/>
                </a:solidFill>
              </a:rPr>
              <a:t>TEST set RESULT</a:t>
            </a:r>
          </a:p>
        </p:txBody>
      </p:sp>
      <p:pic>
        <p:nvPicPr>
          <p:cNvPr id="5" name="Picture 5" descr="Chart, bar chart&#10;&#10;Description automatically generated">
            <a:extLst>
              <a:ext uri="{FF2B5EF4-FFF2-40B4-BE49-F238E27FC236}">
                <a16:creationId xmlns:a16="http://schemas.microsoft.com/office/drawing/2014/main" id="{804182E5-40F0-467B-9328-C32EC939CBCF}"/>
              </a:ext>
            </a:extLst>
          </p:cNvPr>
          <p:cNvPicPr>
            <a:picLocks noChangeAspect="1"/>
          </p:cNvPicPr>
          <p:nvPr/>
        </p:nvPicPr>
        <p:blipFill>
          <a:blip r:embed="rId4"/>
          <a:stretch>
            <a:fillRect/>
          </a:stretch>
        </p:blipFill>
        <p:spPr>
          <a:xfrm>
            <a:off x="5644551" y="540050"/>
            <a:ext cx="6395048" cy="2830537"/>
          </a:xfrm>
          <a:prstGeom prst="rect">
            <a:avLst/>
          </a:prstGeom>
        </p:spPr>
      </p:pic>
      <p:pic>
        <p:nvPicPr>
          <p:cNvPr id="6" name="Picture 7" descr="Chart, bar chart&#10;&#10;Description automatically generated">
            <a:extLst>
              <a:ext uri="{FF2B5EF4-FFF2-40B4-BE49-F238E27FC236}">
                <a16:creationId xmlns:a16="http://schemas.microsoft.com/office/drawing/2014/main" id="{27EA9D45-24B8-4397-A680-DD87EED05C8B}"/>
              </a:ext>
            </a:extLst>
          </p:cNvPr>
          <p:cNvPicPr>
            <a:picLocks noChangeAspect="1"/>
          </p:cNvPicPr>
          <p:nvPr/>
        </p:nvPicPr>
        <p:blipFill>
          <a:blip r:embed="rId5"/>
          <a:stretch>
            <a:fillRect/>
          </a:stretch>
        </p:blipFill>
        <p:spPr>
          <a:xfrm>
            <a:off x="5644551" y="3849901"/>
            <a:ext cx="6395048" cy="2953820"/>
          </a:xfrm>
          <a:prstGeom prst="rect">
            <a:avLst/>
          </a:prstGeom>
        </p:spPr>
      </p:pic>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95169" y="1710193"/>
            <a:ext cx="4980499" cy="888472"/>
          </a:xfrm>
        </p:spPr>
        <p:txBody>
          <a:bodyPr vert="horz" lIns="91440" tIns="45720" rIns="91440" bIns="45720" rtlCol="0" anchor="t">
            <a:normAutofit/>
          </a:bodyPr>
          <a:lstStyle/>
          <a:p>
            <a:pPr marL="285750" indent="-285750" algn="l">
              <a:buChar char="•"/>
            </a:pPr>
            <a:r>
              <a:rPr lang="en-US" sz="1800">
                <a:ea typeface="+mn-lt"/>
                <a:cs typeface="+mn-lt"/>
              </a:rPr>
              <a:t>First, only </a:t>
            </a:r>
            <a:r>
              <a:rPr lang="en-US" sz="1800" err="1">
                <a:ea typeface="+mn-lt"/>
                <a:cs typeface="+mn-lt"/>
              </a:rPr>
              <a:t>GDP_per_cap</a:t>
            </a:r>
            <a:r>
              <a:rPr lang="en-US" sz="1800">
                <a:ea typeface="+mn-lt"/>
                <a:cs typeface="+mn-lt"/>
              </a:rPr>
              <a:t> (money factor)  is used to predict happiness score. </a:t>
            </a:r>
          </a:p>
        </p:txBody>
      </p:sp>
      <p:sp>
        <p:nvSpPr>
          <p:cNvPr id="7" name="TextBox 6">
            <a:extLst>
              <a:ext uri="{FF2B5EF4-FFF2-40B4-BE49-F238E27FC236}">
                <a16:creationId xmlns:a16="http://schemas.microsoft.com/office/drawing/2014/main" id="{DDB7A3B8-2BDC-4EEC-823E-B610089886C1}"/>
              </a:ext>
            </a:extLst>
          </p:cNvPr>
          <p:cNvSpPr txBox="1"/>
          <p:nvPr/>
        </p:nvSpPr>
        <p:spPr>
          <a:xfrm>
            <a:off x="94891" y="2565337"/>
            <a:ext cx="51729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Then, we try to improve the model by adding all valid variables to predict happiness score. The model improves significantly with less overfitting and better metric scores </a:t>
            </a:r>
          </a:p>
        </p:txBody>
      </p:sp>
      <p:sp>
        <p:nvSpPr>
          <p:cNvPr id="8" name="TextBox 7">
            <a:extLst>
              <a:ext uri="{FF2B5EF4-FFF2-40B4-BE49-F238E27FC236}">
                <a16:creationId xmlns:a16="http://schemas.microsoft.com/office/drawing/2014/main" id="{C9080302-6CD8-4A71-B173-6D7A593B3EB3}"/>
              </a:ext>
            </a:extLst>
          </p:cNvPr>
          <p:cNvSpPr txBox="1"/>
          <p:nvPr/>
        </p:nvSpPr>
        <p:spPr>
          <a:xfrm>
            <a:off x="94890" y="3990398"/>
            <a:ext cx="52736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Finally, we use RandomizedSearchCV for parameter tuning to find out the best set of hyperparameters for the Random Forest Regression model. This model performs best among the three models</a:t>
            </a:r>
          </a:p>
        </p:txBody>
      </p:sp>
    </p:spTree>
    <p:extLst>
      <p:ext uri="{BB962C8B-B14F-4D97-AF65-F5344CB8AC3E}">
        <p14:creationId xmlns:p14="http://schemas.microsoft.com/office/powerpoint/2010/main" val="372800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1" name="Picture 11" descr="Background pattern&#10;&#10;Description automatically generated">
            <a:extLst>
              <a:ext uri="{FF2B5EF4-FFF2-40B4-BE49-F238E27FC236}">
                <a16:creationId xmlns:a16="http://schemas.microsoft.com/office/drawing/2014/main" id="{FF6D97FC-6C2C-4B1C-B46D-AF833C77C886}"/>
              </a:ext>
            </a:extLst>
          </p:cNvPr>
          <p:cNvPicPr>
            <a:picLocks noChangeAspect="1"/>
          </p:cNvPicPr>
          <p:nvPr/>
        </p:nvPicPr>
        <p:blipFill>
          <a:blip r:embed="rId3"/>
          <a:stretch>
            <a:fillRect/>
          </a:stretch>
        </p:blipFill>
        <p:spPr>
          <a:xfrm>
            <a:off x="4647500" y="-1438"/>
            <a:ext cx="7545237" cy="6860875"/>
          </a:xfrm>
          <a:prstGeom prst="rect">
            <a:avLst/>
          </a:prstGeom>
        </p:spPr>
      </p:pic>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715675" y="316225"/>
            <a:ext cx="5684918" cy="886552"/>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Random forest regression </a:t>
            </a:r>
            <a:r>
              <a:rPr lang="en-US" err="1">
                <a:solidFill>
                  <a:srgbClr val="FFFFFF"/>
                </a:solidFill>
              </a:rPr>
              <a:t>fEATURE</a:t>
            </a:r>
            <a:r>
              <a:rPr lang="en-US">
                <a:solidFill>
                  <a:srgbClr val="FFFFFF"/>
                </a:solidFill>
              </a:rPr>
              <a:t> </a:t>
            </a:r>
            <a:r>
              <a:rPr lang="en-US" err="1">
                <a:solidFill>
                  <a:srgbClr val="FFFFFF"/>
                </a:solidFill>
              </a:rPr>
              <a:t>iMPORTANCE</a:t>
            </a:r>
            <a:endParaRPr lang="en-US">
              <a:solidFill>
                <a:srgbClr val="FFFFFF"/>
              </a:solidFill>
            </a:endParaRPr>
          </a:p>
        </p:txBody>
      </p:sp>
      <p:sp>
        <p:nvSpPr>
          <p:cNvPr id="47" name="Content Placeholder 46">
            <a:extLst>
              <a:ext uri="{FF2B5EF4-FFF2-40B4-BE49-F238E27FC236}">
                <a16:creationId xmlns:a16="http://schemas.microsoft.com/office/drawing/2014/main" id="{0490DD49-5FA5-4FC4-A44C-E68485004995}"/>
              </a:ext>
            </a:extLst>
          </p:cNvPr>
          <p:cNvSpPr>
            <a:spLocks noGrp="1"/>
          </p:cNvSpPr>
          <p:nvPr>
            <p:ph idx="1"/>
          </p:nvPr>
        </p:nvSpPr>
        <p:spPr>
          <a:xfrm>
            <a:off x="5135362" y="1387214"/>
            <a:ext cx="6665803" cy="715342"/>
          </a:xfrm>
        </p:spPr>
        <p:txBody>
          <a:bodyPr vert="horz" lIns="91440" tIns="45720" rIns="91440" bIns="45720" rtlCol="0" anchor="t">
            <a:normAutofit/>
          </a:bodyPr>
          <a:lstStyle/>
          <a:p>
            <a:r>
              <a:rPr lang="en-US">
                <a:solidFill>
                  <a:schemeClr val="bg1"/>
                </a:solidFill>
                <a:ea typeface="+mn-lt"/>
                <a:cs typeface="+mn-lt"/>
              </a:rPr>
              <a:t>RFECV is used to find the features that will lead to the optimal results when Random Forest Regression is applied on the data</a:t>
            </a:r>
            <a:endParaRPr lang="en-US">
              <a:solidFill>
                <a:schemeClr val="bg1"/>
              </a:solidFill>
            </a:endParaRPr>
          </a:p>
          <a:p>
            <a:endParaRPr lang="en-US">
              <a:solidFill>
                <a:schemeClr val="bg1"/>
              </a:solidFill>
            </a:endParaRPr>
          </a:p>
          <a:p>
            <a:endParaRPr lang="en-US">
              <a:solidFill>
                <a:schemeClr val="bg1"/>
              </a:solidFill>
            </a:endParaRPr>
          </a:p>
        </p:txBody>
      </p:sp>
      <p:pic>
        <p:nvPicPr>
          <p:cNvPr id="54" name="Picture 54" descr="A picture containing graphical user interface&#10;&#10;Description automatically generated">
            <a:extLst>
              <a:ext uri="{FF2B5EF4-FFF2-40B4-BE49-F238E27FC236}">
                <a16:creationId xmlns:a16="http://schemas.microsoft.com/office/drawing/2014/main" id="{CA7202AD-301C-4EC3-B5FA-321250F94E8F}"/>
              </a:ext>
            </a:extLst>
          </p:cNvPr>
          <p:cNvPicPr>
            <a:picLocks noChangeAspect="1"/>
          </p:cNvPicPr>
          <p:nvPr/>
        </p:nvPicPr>
        <p:blipFill>
          <a:blip r:embed="rId4"/>
          <a:stretch>
            <a:fillRect/>
          </a:stretch>
        </p:blipFill>
        <p:spPr>
          <a:xfrm>
            <a:off x="928378" y="1127184"/>
            <a:ext cx="2686488" cy="5566913"/>
          </a:xfrm>
          <a:prstGeom prst="rect">
            <a:avLst/>
          </a:prstGeom>
        </p:spPr>
      </p:pic>
      <p:pic>
        <p:nvPicPr>
          <p:cNvPr id="55" name="Picture 55" descr="Chart, line chart&#10;&#10;Description automatically generated">
            <a:extLst>
              <a:ext uri="{FF2B5EF4-FFF2-40B4-BE49-F238E27FC236}">
                <a16:creationId xmlns:a16="http://schemas.microsoft.com/office/drawing/2014/main" id="{C4D28B0A-9202-4A70-8D97-6641764B1B6E}"/>
              </a:ext>
            </a:extLst>
          </p:cNvPr>
          <p:cNvPicPr>
            <a:picLocks noChangeAspect="1"/>
          </p:cNvPicPr>
          <p:nvPr/>
        </p:nvPicPr>
        <p:blipFill>
          <a:blip r:embed="rId5"/>
          <a:stretch>
            <a:fillRect/>
          </a:stretch>
        </p:blipFill>
        <p:spPr>
          <a:xfrm>
            <a:off x="5400135" y="2851960"/>
            <a:ext cx="6150633" cy="3368195"/>
          </a:xfrm>
          <a:prstGeom prst="rect">
            <a:avLst/>
          </a:prstGeom>
        </p:spPr>
      </p:pic>
      <p:sp>
        <p:nvSpPr>
          <p:cNvPr id="57" name="Title 1">
            <a:extLst>
              <a:ext uri="{FF2B5EF4-FFF2-40B4-BE49-F238E27FC236}">
                <a16:creationId xmlns:a16="http://schemas.microsoft.com/office/drawing/2014/main" id="{3A5F4EF1-8E2D-433D-AEA4-13F4D752B971}"/>
              </a:ext>
            </a:extLst>
          </p:cNvPr>
          <p:cNvSpPr txBox="1">
            <a:spLocks/>
          </p:cNvSpPr>
          <p:nvPr/>
        </p:nvSpPr>
        <p:spPr bwMode="blackWhite">
          <a:xfrm>
            <a:off x="396354" y="316780"/>
            <a:ext cx="3983450" cy="598502"/>
          </a:xfrm>
          <a:prstGeom prst="rect">
            <a:avLst/>
          </a:prstGeom>
          <a:noFill/>
          <a:ln w="38100" cap="sq">
            <a:noFill/>
            <a:miter lim="800000"/>
          </a:ln>
          <a:effectLst>
            <a:glow rad="152400">
              <a:schemeClr val="tx1">
                <a:alpha val="13000"/>
              </a:schemeClr>
            </a:glow>
          </a:effectLst>
        </p:spPr>
        <p:txBody>
          <a:bodyPr vert="horz" lIns="274320" tIns="182880" rIns="274320" bIns="182880" rtlCol="0" anchor="ctr" anchorCtr="1">
            <a:normAutofit fontScale="775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800">
                <a:solidFill>
                  <a:srgbClr val="FFFFFF"/>
                </a:solidFill>
              </a:rPr>
              <a:t>FEATURE IMPORTANCE RANKING</a:t>
            </a:r>
            <a:endParaRPr lang="en-US"/>
          </a:p>
        </p:txBody>
      </p:sp>
      <p:sp>
        <p:nvSpPr>
          <p:cNvPr id="3" name="TextBox 2">
            <a:extLst>
              <a:ext uri="{FF2B5EF4-FFF2-40B4-BE49-F238E27FC236}">
                <a16:creationId xmlns:a16="http://schemas.microsoft.com/office/drawing/2014/main" id="{DBF7DDB4-42A9-4448-835B-93F00409F3B0}"/>
              </a:ext>
            </a:extLst>
          </p:cNvPr>
          <p:cNvSpPr txBox="1"/>
          <p:nvPr/>
        </p:nvSpPr>
        <p:spPr>
          <a:xfrm>
            <a:off x="5141344" y="2107721"/>
            <a:ext cx="69413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FFFFFF"/>
                </a:solidFill>
              </a:rPr>
              <a:t>All 17 features should be applied to produce the most optimal result (highest R2 Score, lowest RMSE)</a:t>
            </a:r>
            <a:endParaRPr lang="en-US"/>
          </a:p>
        </p:txBody>
      </p:sp>
    </p:spTree>
    <p:extLst>
      <p:ext uri="{BB962C8B-B14F-4D97-AF65-F5344CB8AC3E}">
        <p14:creationId xmlns:p14="http://schemas.microsoft.com/office/powerpoint/2010/main" val="156348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445238" y="236266"/>
            <a:ext cx="5090505" cy="1231106"/>
          </a:xfrm>
          <a:noFill/>
          <a:ln>
            <a:solidFill>
              <a:schemeClr val="tx1"/>
            </a:solidFill>
          </a:ln>
          <a:effectLst>
            <a:glow rad="152400">
              <a:schemeClr val="tx1">
                <a:alpha val="13000"/>
              </a:schemeClr>
            </a:glow>
          </a:effectLst>
        </p:spPr>
        <p:txBody>
          <a:bodyPr>
            <a:normAutofit/>
          </a:bodyPr>
          <a:lstStyle/>
          <a:p>
            <a:r>
              <a:rPr lang="en-US" sz="3000">
                <a:solidFill>
                  <a:schemeClr val="tx1"/>
                </a:solidFill>
                <a:ea typeface="+mj-lt"/>
                <a:cs typeface="+mj-lt"/>
              </a:rPr>
              <a:t>MODEL cOMPARISON</a:t>
            </a:r>
            <a:endParaRPr lang="en-US" sz="3000">
              <a:solidFill>
                <a:schemeClr val="tx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315842" y="2213400"/>
            <a:ext cx="5622467" cy="1220289"/>
          </a:xfrm>
        </p:spPr>
        <p:txBody>
          <a:bodyPr vert="horz" lIns="91440" tIns="45720" rIns="91440" bIns="45720" rtlCol="0" anchor="t">
            <a:normAutofit/>
          </a:bodyPr>
          <a:lstStyle/>
          <a:p>
            <a:pPr marL="285750" indent="-285750" algn="l">
              <a:buChar char="•"/>
            </a:pPr>
            <a:r>
              <a:rPr lang="en-US" sz="1800">
                <a:ea typeface="+mn-lt"/>
                <a:cs typeface="+mn-lt"/>
              </a:rPr>
              <a:t>Using selected features that are recommended by the RFECV to predict happiness score produces higher R2 score and lower RMSE results compared to using only money factor to predict happiness score</a:t>
            </a:r>
            <a:endParaRPr lang="en-US"/>
          </a:p>
          <a:p>
            <a:pPr marL="285750" indent="-285750" algn="l">
              <a:buChar char="•"/>
            </a:pPr>
            <a:endParaRPr lang="en-US" sz="1800"/>
          </a:p>
          <a:p>
            <a:pPr marL="285750" indent="-285750" algn="l">
              <a:buChar char="•"/>
            </a:pPr>
            <a:endParaRPr lang="en-US" sz="1800">
              <a:solidFill>
                <a:schemeClr val="tx1"/>
              </a:solidFill>
            </a:endParaRPr>
          </a:p>
          <a:p>
            <a:pPr algn="l"/>
            <a:endParaRPr lang="en-US" sz="1800">
              <a:solidFill>
                <a:schemeClr val="tx1"/>
              </a:solidFill>
            </a:endParaRPr>
          </a:p>
        </p:txBody>
      </p:sp>
      <p:pic>
        <p:nvPicPr>
          <p:cNvPr id="4" name="Picture 11" descr="Background pattern&#10;&#10;Description automatically generated">
            <a:extLst>
              <a:ext uri="{FF2B5EF4-FFF2-40B4-BE49-F238E27FC236}">
                <a16:creationId xmlns:a16="http://schemas.microsoft.com/office/drawing/2014/main" id="{4FBDA3DE-9A5D-4B1C-9BAA-B05471E7425D}"/>
              </a:ext>
            </a:extLst>
          </p:cNvPr>
          <p:cNvPicPr>
            <a:picLocks noChangeAspect="1"/>
          </p:cNvPicPr>
          <p:nvPr/>
        </p:nvPicPr>
        <p:blipFill>
          <a:blip r:embed="rId3"/>
          <a:stretch>
            <a:fillRect/>
          </a:stretch>
        </p:blipFill>
        <p:spPr>
          <a:xfrm>
            <a:off x="5932098" y="-1438"/>
            <a:ext cx="6265652" cy="6860876"/>
          </a:xfrm>
          <a:prstGeom prst="rect">
            <a:avLst/>
          </a:prstGeom>
        </p:spPr>
      </p:pic>
      <p:sp>
        <p:nvSpPr>
          <p:cNvPr id="13" name="Title 1">
            <a:extLst>
              <a:ext uri="{FF2B5EF4-FFF2-40B4-BE49-F238E27FC236}">
                <a16:creationId xmlns:a16="http://schemas.microsoft.com/office/drawing/2014/main" id="{ED30D4A0-29AE-492D-ADBD-FFDCA0CA9544}"/>
              </a:ext>
            </a:extLst>
          </p:cNvPr>
          <p:cNvSpPr txBox="1">
            <a:spLocks/>
          </p:cNvSpPr>
          <p:nvPr/>
        </p:nvSpPr>
        <p:spPr bwMode="blackWhite">
          <a:xfrm>
            <a:off x="6977780" y="235528"/>
            <a:ext cx="4335316" cy="626595"/>
          </a:xfrm>
          <a:prstGeom prst="rect">
            <a:avLst/>
          </a:prstGeom>
          <a:noFill/>
          <a:ln w="38100" cap="sq">
            <a:noFill/>
            <a:miter lim="800000"/>
          </a:ln>
          <a:effectLst>
            <a:glow rad="152400">
              <a:schemeClr val="tx1">
                <a:alpha val="13000"/>
              </a:schemeClr>
            </a:glow>
          </a:effectLst>
        </p:spPr>
        <p:txBody>
          <a:bodyPr vert="horz" lIns="274320" tIns="182880" rIns="274320" bIns="182880" rtlCol="0" anchor="ctr" anchorCtr="1">
            <a:normAutofit fontScale="550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000">
                <a:solidFill>
                  <a:schemeClr val="tx1"/>
                </a:solidFill>
              </a:rPr>
              <a:t>R2 sCORE BASED COMPARISON</a:t>
            </a:r>
          </a:p>
        </p:txBody>
      </p:sp>
      <p:sp>
        <p:nvSpPr>
          <p:cNvPr id="15" name="Title 1">
            <a:extLst>
              <a:ext uri="{FF2B5EF4-FFF2-40B4-BE49-F238E27FC236}">
                <a16:creationId xmlns:a16="http://schemas.microsoft.com/office/drawing/2014/main" id="{C67AF2E5-2EBF-4BE9-8B55-B9E56E1C60BB}"/>
              </a:ext>
            </a:extLst>
          </p:cNvPr>
          <p:cNvSpPr txBox="1">
            <a:spLocks/>
          </p:cNvSpPr>
          <p:nvPr/>
        </p:nvSpPr>
        <p:spPr bwMode="blackWhite">
          <a:xfrm>
            <a:off x="6938054" y="3575426"/>
            <a:ext cx="4414769" cy="598503"/>
          </a:xfrm>
          <a:prstGeom prst="rect">
            <a:avLst/>
          </a:prstGeom>
          <a:noFill/>
          <a:ln w="38100" cap="sq">
            <a:noFill/>
            <a:miter lim="800000"/>
          </a:ln>
          <a:effectLst>
            <a:glow rad="152400">
              <a:schemeClr val="tx1">
                <a:alpha val="13000"/>
              </a:schemeClr>
            </a:glow>
          </a:effectLst>
        </p:spPr>
        <p:txBody>
          <a:bodyPr vert="horz" lIns="274320" tIns="182880" rIns="274320" bIns="182880" rtlCol="0" anchor="ctr" anchorCtr="1">
            <a:normAutofit fontScale="700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000">
                <a:solidFill>
                  <a:schemeClr val="tx1"/>
                </a:solidFill>
              </a:rPr>
              <a:t>RMSE BASED COMPARISON</a:t>
            </a:r>
          </a:p>
        </p:txBody>
      </p:sp>
      <p:pic>
        <p:nvPicPr>
          <p:cNvPr id="6" name="Picture 7" descr="Chart, bar chart&#10;&#10;Description automatically generated">
            <a:extLst>
              <a:ext uri="{FF2B5EF4-FFF2-40B4-BE49-F238E27FC236}">
                <a16:creationId xmlns:a16="http://schemas.microsoft.com/office/drawing/2014/main" id="{257A798B-4CFD-40DF-854D-8C808A8B9A1A}"/>
              </a:ext>
            </a:extLst>
          </p:cNvPr>
          <p:cNvPicPr>
            <a:picLocks noChangeAspect="1"/>
          </p:cNvPicPr>
          <p:nvPr/>
        </p:nvPicPr>
        <p:blipFill>
          <a:blip r:embed="rId4"/>
          <a:stretch>
            <a:fillRect/>
          </a:stretch>
        </p:blipFill>
        <p:spPr>
          <a:xfrm>
            <a:off x="6104627" y="768767"/>
            <a:ext cx="5949347" cy="2646277"/>
          </a:xfrm>
          <a:prstGeom prst="rect">
            <a:avLst/>
          </a:prstGeom>
        </p:spPr>
      </p:pic>
      <p:pic>
        <p:nvPicPr>
          <p:cNvPr id="8" name="Picture 10" descr="Chart, bar chart&#10;&#10;Description automatically generated">
            <a:extLst>
              <a:ext uri="{FF2B5EF4-FFF2-40B4-BE49-F238E27FC236}">
                <a16:creationId xmlns:a16="http://schemas.microsoft.com/office/drawing/2014/main" id="{340C8733-FE55-4590-884F-249924EF2BED}"/>
              </a:ext>
            </a:extLst>
          </p:cNvPr>
          <p:cNvPicPr>
            <a:picLocks noChangeAspect="1"/>
          </p:cNvPicPr>
          <p:nvPr/>
        </p:nvPicPr>
        <p:blipFill>
          <a:blip r:embed="rId5"/>
          <a:stretch>
            <a:fillRect/>
          </a:stretch>
        </p:blipFill>
        <p:spPr>
          <a:xfrm>
            <a:off x="6129030" y="4112306"/>
            <a:ext cx="5891840" cy="2558405"/>
          </a:xfrm>
          <a:prstGeom prst="rect">
            <a:avLst/>
          </a:prstGeom>
        </p:spPr>
      </p:pic>
      <p:sp>
        <p:nvSpPr>
          <p:cNvPr id="5" name="TextBox 4">
            <a:extLst>
              <a:ext uri="{FF2B5EF4-FFF2-40B4-BE49-F238E27FC236}">
                <a16:creationId xmlns:a16="http://schemas.microsoft.com/office/drawing/2014/main" id="{F98C5672-B211-4BA1-BBF9-C8ECFC455F69}"/>
              </a:ext>
            </a:extLst>
          </p:cNvPr>
          <p:cNvSpPr txBox="1"/>
          <p:nvPr/>
        </p:nvSpPr>
        <p:spPr>
          <a:xfrm>
            <a:off x="310551" y="3574211"/>
            <a:ext cx="558991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Based on both R2 Score and RMSE, Random Forest Regression with RFECV-recommended features is the most optimal model, with highest R2 Score, lowest RMSE score, then comes Lasso Regression and finally Linear Regression</a:t>
            </a:r>
          </a:p>
        </p:txBody>
      </p:sp>
    </p:spTree>
    <p:extLst>
      <p:ext uri="{BB962C8B-B14F-4D97-AF65-F5344CB8AC3E}">
        <p14:creationId xmlns:p14="http://schemas.microsoft.com/office/powerpoint/2010/main" val="199598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59" descr="Finance trade numbers">
            <a:extLst>
              <a:ext uri="{FF2B5EF4-FFF2-40B4-BE49-F238E27FC236}">
                <a16:creationId xmlns:a16="http://schemas.microsoft.com/office/drawing/2014/main" id="{37CCABCD-6EC1-4081-ACE3-D8504A4EBD5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7131169" y="10"/>
            <a:ext cx="5060830" cy="6857990"/>
          </a:xfrm>
          <a:prstGeom prst="rect">
            <a:avLst/>
          </a:prstGeom>
        </p:spPr>
      </p:pic>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191219" y="143875"/>
            <a:ext cx="5900469" cy="115709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conclusion</a:t>
            </a:r>
          </a:p>
        </p:txBody>
      </p:sp>
      <p:sp>
        <p:nvSpPr>
          <p:cNvPr id="58" name="Subtitle 2">
            <a:extLst>
              <a:ext uri="{FF2B5EF4-FFF2-40B4-BE49-F238E27FC236}">
                <a16:creationId xmlns:a16="http://schemas.microsoft.com/office/drawing/2014/main" id="{A476E89E-CACD-4B5B-B3BB-23C6D9228468}"/>
              </a:ext>
            </a:extLst>
          </p:cNvPr>
          <p:cNvSpPr txBox="1">
            <a:spLocks/>
          </p:cNvSpPr>
          <p:nvPr/>
        </p:nvSpPr>
        <p:spPr>
          <a:xfrm>
            <a:off x="186446" y="1710191"/>
            <a:ext cx="6686390" cy="1205909"/>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ea typeface="+mn-lt"/>
                <a:cs typeface="+mn-lt"/>
              </a:rPr>
              <a:t>In order to answer the controversial question: "</a:t>
            </a:r>
            <a:r>
              <a:rPr lang="en-US" b="1">
                <a:solidFill>
                  <a:schemeClr val="tx1"/>
                </a:solidFill>
                <a:ea typeface="+mn-lt"/>
                <a:cs typeface="+mn-lt"/>
              </a:rPr>
              <a:t>Is money the only determinant of Happiness?</a:t>
            </a:r>
            <a:r>
              <a:rPr lang="en-US">
                <a:ea typeface="+mn-lt"/>
                <a:cs typeface="+mn-lt"/>
              </a:rPr>
              <a:t>", the project has worked on Data Cleaning, Data Exploration, Clustering, and applied 3 main types of Regression models on the dataset </a:t>
            </a:r>
            <a:endParaRPr lang="en-US"/>
          </a:p>
          <a:p>
            <a:pPr marL="285750" indent="-285750"/>
            <a:endParaRPr lang="en-US" sz="1600"/>
          </a:p>
          <a:p>
            <a:pPr marL="285750" indent="-285750"/>
            <a:endParaRPr lang="en-US" sz="1600">
              <a:solidFill>
                <a:schemeClr val="tx1"/>
              </a:solidFill>
            </a:endParaRPr>
          </a:p>
          <a:p>
            <a:endParaRPr lang="en-US" sz="1600">
              <a:solidFill>
                <a:schemeClr val="tx1"/>
              </a:solidFill>
            </a:endParaRPr>
          </a:p>
        </p:txBody>
      </p:sp>
      <p:pic>
        <p:nvPicPr>
          <p:cNvPr id="62" name="Picture 62" descr="Icon&#10;&#10;Description automatically generated">
            <a:extLst>
              <a:ext uri="{FF2B5EF4-FFF2-40B4-BE49-F238E27FC236}">
                <a16:creationId xmlns:a16="http://schemas.microsoft.com/office/drawing/2014/main" id="{9DB63874-2436-4D62-89D3-1C108B52102B}"/>
              </a:ext>
            </a:extLst>
          </p:cNvPr>
          <p:cNvPicPr>
            <a:picLocks noChangeAspect="1"/>
          </p:cNvPicPr>
          <p:nvPr/>
        </p:nvPicPr>
        <p:blipFill>
          <a:blip r:embed="rId4"/>
          <a:stretch>
            <a:fillRect/>
          </a:stretch>
        </p:blipFill>
        <p:spPr>
          <a:xfrm>
            <a:off x="3241555" y="6037951"/>
            <a:ext cx="662437" cy="676815"/>
          </a:xfrm>
          <a:prstGeom prst="rect">
            <a:avLst/>
          </a:prstGeom>
        </p:spPr>
      </p:pic>
      <p:sp>
        <p:nvSpPr>
          <p:cNvPr id="3" name="TextBox 2">
            <a:extLst>
              <a:ext uri="{FF2B5EF4-FFF2-40B4-BE49-F238E27FC236}">
                <a16:creationId xmlns:a16="http://schemas.microsoft.com/office/drawing/2014/main" id="{D9828E72-865D-4DD9-8A6A-F85746F8184D}"/>
              </a:ext>
            </a:extLst>
          </p:cNvPr>
          <p:cNvSpPr txBox="1"/>
          <p:nvPr/>
        </p:nvSpPr>
        <p:spPr>
          <a:xfrm>
            <a:off x="181155" y="3085381"/>
            <a:ext cx="669697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After critical analysis, we find out models with more variables as the predictor of happiness score are more efficient than models using only money as the sole determinant. This implies people possessing money and other lives factors are happier than those who only have money</a:t>
            </a:r>
          </a:p>
        </p:txBody>
      </p:sp>
      <p:sp>
        <p:nvSpPr>
          <p:cNvPr id="4" name="TextBox 3">
            <a:extLst>
              <a:ext uri="{FF2B5EF4-FFF2-40B4-BE49-F238E27FC236}">
                <a16:creationId xmlns:a16="http://schemas.microsoft.com/office/drawing/2014/main" id="{51574E84-B512-48DD-A0A2-817C7A8B4557}"/>
              </a:ext>
            </a:extLst>
          </p:cNvPr>
          <p:cNvSpPr txBox="1"/>
          <p:nvPr/>
        </p:nvSpPr>
        <p:spPr>
          <a:xfrm>
            <a:off x="253042" y="4537494"/>
            <a:ext cx="6840746"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Answer: ​</a:t>
            </a:r>
            <a:endParaRPr lang="en-US"/>
          </a:p>
          <a:p>
            <a:pPr algn="ctr"/>
            <a:r>
              <a:rPr lang="en-US" sz="3200" b="1" i="1">
                <a:solidFill>
                  <a:srgbClr val="FF0000"/>
                </a:solidFill>
                <a:cs typeface="Arial"/>
              </a:rPr>
              <a:t>  Money is not the only determinant of happiness score</a:t>
            </a:r>
            <a:r>
              <a:rPr lang="en-US" sz="3200">
                <a:cs typeface="Arial"/>
              </a:rPr>
              <a:t> </a:t>
            </a:r>
          </a:p>
          <a:p>
            <a:pPr algn="ctr"/>
            <a:endParaRPr lang="en-US" sz="3200">
              <a:cs typeface="Arial"/>
            </a:endParaRPr>
          </a:p>
        </p:txBody>
      </p:sp>
    </p:spTree>
    <p:extLst>
      <p:ext uri="{BB962C8B-B14F-4D97-AF65-F5344CB8AC3E}">
        <p14:creationId xmlns:p14="http://schemas.microsoft.com/office/powerpoint/2010/main" val="23033165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47FD12C6-6AE2-485D-B33B-9F1415BFDF0F}"/>
              </a:ext>
            </a:extLst>
          </p:cNvPr>
          <p:cNvSpPr txBox="1">
            <a:spLocks/>
          </p:cNvSpPr>
          <p:nvPr/>
        </p:nvSpPr>
        <p:spPr bwMode="blackWhite">
          <a:xfrm>
            <a:off x="1163013" y="187285"/>
            <a:ext cx="3770950" cy="82904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chorCtr="1">
            <a:normAutofit fontScale="77500" lnSpcReduction="2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a:solidFill>
                  <a:srgbClr val="FFFFFF"/>
                </a:solidFill>
              </a:rPr>
              <a:t>Data Cleaning</a:t>
            </a:r>
          </a:p>
        </p:txBody>
      </p:sp>
      <p:sp>
        <p:nvSpPr>
          <p:cNvPr id="13" name="Subtitle 2">
            <a:extLst>
              <a:ext uri="{FF2B5EF4-FFF2-40B4-BE49-F238E27FC236}">
                <a16:creationId xmlns:a16="http://schemas.microsoft.com/office/drawing/2014/main" id="{64C037E8-8C05-4573-8967-9947BAE1CAD0}"/>
              </a:ext>
            </a:extLst>
          </p:cNvPr>
          <p:cNvSpPr>
            <a:spLocks noGrp="1"/>
          </p:cNvSpPr>
          <p:nvPr>
            <p:ph type="subTitle" idx="1"/>
          </p:nvPr>
        </p:nvSpPr>
        <p:spPr>
          <a:xfrm>
            <a:off x="807206" y="1439170"/>
            <a:ext cx="4486656" cy="1914648"/>
          </a:xfrm>
        </p:spPr>
        <p:txBody>
          <a:bodyPr vert="horz" lIns="91440" tIns="45720" rIns="91440" bIns="45720" rtlCol="0" anchor="t">
            <a:normAutofit/>
          </a:bodyPr>
          <a:lstStyle/>
          <a:p>
            <a:pPr algn="l"/>
            <a:r>
              <a:rPr lang="en-US" sz="1600">
                <a:ea typeface="+mn-lt"/>
                <a:cs typeface="+mn-lt"/>
              </a:rPr>
              <a:t>1. </a:t>
            </a:r>
            <a:r>
              <a:rPr lang="en-US" sz="1600" u="sng">
                <a:ea typeface="+mn-lt"/>
                <a:cs typeface="+mn-lt"/>
              </a:rPr>
              <a:t>Cleaning raw data</a:t>
            </a:r>
          </a:p>
          <a:p>
            <a:pPr algn="l"/>
            <a:r>
              <a:rPr lang="en-US" sz="1600" u="sng">
                <a:solidFill>
                  <a:schemeClr val="tx1"/>
                </a:solidFill>
              </a:rPr>
              <a:t>Three data sets:</a:t>
            </a:r>
          </a:p>
          <a:p>
            <a:pPr algn="l"/>
            <a:r>
              <a:rPr lang="en-US" sz="1600">
                <a:solidFill>
                  <a:schemeClr val="tx1"/>
                </a:solidFill>
              </a:rPr>
              <a:t>- CO2 emission data from before 2000 to 2018</a:t>
            </a:r>
          </a:p>
          <a:p>
            <a:pPr algn="l"/>
            <a:r>
              <a:rPr lang="en-US" sz="1600">
                <a:solidFill>
                  <a:schemeClr val="tx1"/>
                </a:solidFill>
              </a:rPr>
              <a:t>- Happiness score data from 2015 to 2019</a:t>
            </a:r>
          </a:p>
          <a:p>
            <a:pPr algn="l"/>
            <a:r>
              <a:rPr lang="en-US" sz="1600">
                <a:solidFill>
                  <a:schemeClr val="tx1"/>
                </a:solidFill>
              </a:rPr>
              <a:t>- Human Freedom data from 2015 to 2017</a:t>
            </a:r>
          </a:p>
          <a:p>
            <a:pPr algn="l"/>
            <a:endParaRPr lang="en-US" sz="1800">
              <a:solidFill>
                <a:schemeClr val="tx1"/>
              </a:solidFill>
            </a:endParaRPr>
          </a:p>
        </p:txBody>
      </p:sp>
      <p:sp>
        <p:nvSpPr>
          <p:cNvPr id="15" name="Subtitle 2">
            <a:extLst>
              <a:ext uri="{FF2B5EF4-FFF2-40B4-BE49-F238E27FC236}">
                <a16:creationId xmlns:a16="http://schemas.microsoft.com/office/drawing/2014/main" id="{02DFE984-0A36-423F-9444-AC560A741B54}"/>
              </a:ext>
            </a:extLst>
          </p:cNvPr>
          <p:cNvSpPr txBox="1">
            <a:spLocks/>
          </p:cNvSpPr>
          <p:nvPr/>
        </p:nvSpPr>
        <p:spPr>
          <a:xfrm>
            <a:off x="803742" y="3349365"/>
            <a:ext cx="4486656" cy="2009897"/>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u="sng">
                <a:solidFill>
                  <a:schemeClr val="tx1"/>
                </a:solidFill>
              </a:rPr>
              <a:t>Cleaning:</a:t>
            </a:r>
          </a:p>
          <a:p>
            <a:pPr algn="l"/>
            <a:r>
              <a:rPr lang="en-US" sz="1600">
                <a:solidFill>
                  <a:schemeClr val="tx1"/>
                </a:solidFill>
              </a:rPr>
              <a:t>- Only take data from 2015 to 2017 cross all 3 data sets to ensure we have sufficient data for analysis</a:t>
            </a:r>
          </a:p>
          <a:p>
            <a:pPr algn="l"/>
            <a:r>
              <a:rPr lang="en-US" sz="1600">
                <a:solidFill>
                  <a:schemeClr val="tx1"/>
                </a:solidFill>
              </a:rPr>
              <a:t>- Removing countries with less than 3 records from 2015 to 2017</a:t>
            </a:r>
          </a:p>
          <a:p>
            <a:pPr algn="l"/>
            <a:r>
              <a:rPr lang="en-US" sz="1600">
                <a:solidFill>
                  <a:schemeClr val="tx1"/>
                </a:solidFill>
              </a:rPr>
              <a:t>- Exporting as cleaned data</a:t>
            </a:r>
          </a:p>
          <a:p>
            <a:pPr algn="l"/>
            <a:endParaRPr lang="en-US" sz="1800">
              <a:solidFill>
                <a:schemeClr val="tx1"/>
              </a:solidFill>
            </a:endParaRPr>
          </a:p>
        </p:txBody>
      </p:sp>
      <p:sp>
        <p:nvSpPr>
          <p:cNvPr id="17" name="Subtitle 2">
            <a:extLst>
              <a:ext uri="{FF2B5EF4-FFF2-40B4-BE49-F238E27FC236}">
                <a16:creationId xmlns:a16="http://schemas.microsoft.com/office/drawing/2014/main" id="{6B626A2F-974E-4011-90DA-72B09A06A52C}"/>
              </a:ext>
            </a:extLst>
          </p:cNvPr>
          <p:cNvSpPr txBox="1">
            <a:spLocks/>
          </p:cNvSpPr>
          <p:nvPr/>
        </p:nvSpPr>
        <p:spPr>
          <a:xfrm>
            <a:off x="7167118" y="1442887"/>
            <a:ext cx="4486656" cy="1914648"/>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1600">
                <a:solidFill>
                  <a:schemeClr val="bg1"/>
                </a:solidFill>
                <a:ea typeface="+mn-lt"/>
                <a:cs typeface="+mn-lt"/>
              </a:rPr>
              <a:t>2. </a:t>
            </a:r>
            <a:r>
              <a:rPr lang="en-US" sz="1600" u="sng">
                <a:solidFill>
                  <a:schemeClr val="bg1"/>
                </a:solidFill>
                <a:ea typeface="+mn-lt"/>
                <a:cs typeface="+mn-lt"/>
              </a:rPr>
              <a:t>Filtering cleaned data</a:t>
            </a:r>
          </a:p>
          <a:p>
            <a:pPr algn="l"/>
            <a:r>
              <a:rPr lang="en-US" sz="1600">
                <a:solidFill>
                  <a:schemeClr val="bg1"/>
                </a:solidFill>
              </a:rPr>
              <a:t>When working with data, all datasets are merged as one set. The non-numerical values are also filtered for the later purposes of data exploration as well as regression.</a:t>
            </a:r>
          </a:p>
        </p:txBody>
      </p:sp>
    </p:spTree>
    <p:extLst>
      <p:ext uri="{BB962C8B-B14F-4D97-AF65-F5344CB8AC3E}">
        <p14:creationId xmlns:p14="http://schemas.microsoft.com/office/powerpoint/2010/main" val="345935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1590619"/>
            <a:ext cx="5925310" cy="3747764"/>
          </a:xfrm>
        </p:spPr>
        <p:txBody>
          <a:bodyPr vert="horz" lIns="91440" tIns="45720" rIns="91440" bIns="45720" rtlCol="0" anchor="t">
            <a:normAutofit/>
          </a:bodyPr>
          <a:lstStyle/>
          <a:p>
            <a:pPr marL="285750" indent="-228600" algn="l">
              <a:buFont typeface="Arial" panose="020B0604020202020204" pitchFamily="34" charset="0"/>
              <a:buChar char="•"/>
            </a:pPr>
            <a:r>
              <a:rPr lang="en-US"/>
              <a:t>Data exploration using correlation</a:t>
            </a:r>
          </a:p>
          <a:p>
            <a:pPr marL="285750" indent="-228600" algn="l">
              <a:buFont typeface="Arial" panose="020B0604020202020204" pitchFamily="34" charset="0"/>
              <a:buChar char="•"/>
            </a:pPr>
            <a:r>
              <a:rPr lang="en-US">
                <a:solidFill>
                  <a:schemeClr val="tx1">
                    <a:lumMod val="85000"/>
                    <a:lumOff val="15000"/>
                  </a:schemeClr>
                </a:solidFill>
              </a:rPr>
              <a:t>Clustering:</a:t>
            </a:r>
          </a:p>
          <a:p>
            <a:pPr marL="742950" lvl="1" indent="-285750" algn="l">
              <a:buFont typeface="Arial,Sans-Serif" panose="020B0604020202020204" pitchFamily="34" charset="0"/>
              <a:buChar char="•"/>
            </a:pPr>
            <a:r>
              <a:rPr lang="en-US">
                <a:solidFill>
                  <a:schemeClr val="tx1"/>
                </a:solidFill>
              </a:rPr>
              <a:t>Hierarchical cluster to find number of clusters</a:t>
            </a:r>
            <a:endParaRPr lang="en-US">
              <a:solidFill>
                <a:schemeClr val="tx1"/>
              </a:solidFill>
              <a:ea typeface="+mn-lt"/>
              <a:cs typeface="+mn-lt"/>
            </a:endParaRPr>
          </a:p>
          <a:p>
            <a:pPr marL="742950" lvl="1" indent="-285750" algn="l">
              <a:buFont typeface="Arial,Sans-Serif" panose="020B0604020202020204" pitchFamily="34" charset="0"/>
              <a:buChar char="•"/>
            </a:pPr>
            <a:r>
              <a:rPr lang="en-US">
                <a:solidFill>
                  <a:schemeClr val="tx1"/>
                </a:solidFill>
                <a:ea typeface="+mn-lt"/>
                <a:cs typeface="+mn-lt"/>
              </a:rPr>
              <a:t>K-means to find the data categories</a:t>
            </a:r>
            <a:endParaRPr lang="en-US"/>
          </a:p>
          <a:p>
            <a:pPr marL="285750" indent="-228600" algn="l">
              <a:buFont typeface="Arial" panose="020B0604020202020204" pitchFamily="34" charset="0"/>
              <a:buChar char="•"/>
            </a:pPr>
            <a:r>
              <a:rPr lang="en-US">
                <a:solidFill>
                  <a:schemeClr val="tx1">
                    <a:lumMod val="85000"/>
                    <a:lumOff val="15000"/>
                  </a:schemeClr>
                </a:solidFill>
              </a:rPr>
              <a:t>Regressions</a:t>
            </a:r>
          </a:p>
          <a:p>
            <a:pPr marL="742950" lvl="1" algn="l">
              <a:buChar char="•"/>
            </a:pPr>
            <a:r>
              <a:rPr lang="en-US"/>
              <a:t>Linear Regression</a:t>
            </a:r>
            <a:endParaRPr lang="en-US">
              <a:solidFill>
                <a:schemeClr val="tx1">
                  <a:lumMod val="85000"/>
                  <a:lumOff val="15000"/>
                </a:schemeClr>
              </a:solidFill>
            </a:endParaRPr>
          </a:p>
          <a:p>
            <a:pPr marL="742950" lvl="1" algn="l">
              <a:buChar char="•"/>
            </a:pPr>
            <a:r>
              <a:rPr lang="en-US">
                <a:solidFill>
                  <a:schemeClr val="tx1"/>
                </a:solidFill>
              </a:rPr>
              <a:t>Lasso Regression</a:t>
            </a:r>
          </a:p>
          <a:p>
            <a:pPr marL="742950" lvl="1" algn="l">
              <a:buChar char="•"/>
            </a:pPr>
            <a:r>
              <a:rPr lang="en-US" err="1">
                <a:solidFill>
                  <a:schemeClr val="tx1"/>
                </a:solidFill>
              </a:rPr>
              <a:t>RandomForest</a:t>
            </a:r>
            <a:r>
              <a:rPr lang="en-US">
                <a:solidFill>
                  <a:schemeClr val="tx1"/>
                </a:solidFill>
              </a:rPr>
              <a:t> Regression</a:t>
            </a:r>
          </a:p>
          <a:p>
            <a:pPr marL="742950" lvl="1" algn="l">
              <a:buChar char="•"/>
            </a:pPr>
            <a:endParaRPr lang="en-US">
              <a:solidFill>
                <a:schemeClr val="tx1">
                  <a:lumMod val="85000"/>
                  <a:lumOff val="15000"/>
                </a:schemeClr>
              </a:solidFill>
            </a:endParaRPr>
          </a:p>
          <a:p>
            <a:pPr marL="742950" lvl="1" algn="l"/>
            <a:endParaRPr lang="en-US">
              <a:solidFill>
                <a:schemeClr val="tx1">
                  <a:lumMod val="85000"/>
                  <a:lumOff val="15000"/>
                </a:schemeClr>
              </a:solidFill>
            </a:endParaRPr>
          </a:p>
          <a:p>
            <a:pPr marL="742950" lvl="1" indent="-228600" algn="l">
              <a:buFont typeface="Arial" panose="020B0604020202020204" pitchFamily="34" charset="0"/>
              <a:buChar char="•"/>
            </a:pPr>
            <a:endParaRPr lang="en-US">
              <a:solidFill>
                <a:schemeClr val="tx1">
                  <a:lumMod val="85000"/>
                  <a:lumOff val="15000"/>
                </a:schemeClr>
              </a:solidFill>
            </a:endParaRPr>
          </a:p>
          <a:p>
            <a:pPr indent="-228600" algn="l">
              <a:buFont typeface="Arial" panose="020B0604020202020204" pitchFamily="34" charset="0"/>
              <a:buChar char="•"/>
            </a:pPr>
            <a:endParaRPr lang="en-US">
              <a:solidFill>
                <a:schemeClr val="tx1">
                  <a:lumMod val="85000"/>
                  <a:lumOff val="15000"/>
                </a:schemeClr>
              </a:solidFill>
            </a:endParaRPr>
          </a:p>
          <a:p>
            <a:pPr indent="-228600" algn="l">
              <a:buFont typeface="Arial" panose="020B0604020202020204" pitchFamily="34" charset="0"/>
              <a:buChar char="•"/>
            </a:pPr>
            <a:endParaRPr lang="en-US">
              <a:solidFill>
                <a:schemeClr val="tx1">
                  <a:lumMod val="85000"/>
                  <a:lumOff val="15000"/>
                </a:schemeClr>
              </a:solidFill>
            </a:endParaRPr>
          </a:p>
        </p:txBody>
      </p:sp>
      <p:pic>
        <p:nvPicPr>
          <p:cNvPr id="13" name="Picture 13" descr="Icon&#10;&#10;Description automatically generated">
            <a:extLst>
              <a:ext uri="{FF2B5EF4-FFF2-40B4-BE49-F238E27FC236}">
                <a16:creationId xmlns:a16="http://schemas.microsoft.com/office/drawing/2014/main" id="{C591695D-2976-43E1-B55C-B2AAFBDFA582}"/>
              </a:ext>
            </a:extLst>
          </p:cNvPr>
          <p:cNvPicPr>
            <a:picLocks noChangeAspect="1"/>
          </p:cNvPicPr>
          <p:nvPr/>
        </p:nvPicPr>
        <p:blipFill rotWithShape="1">
          <a:blip r:embed="rId3"/>
          <a:srcRect l="43709" r="19449" b="1"/>
          <a:stretch/>
        </p:blipFill>
        <p:spPr>
          <a:xfrm>
            <a:off x="7534654" y="10"/>
            <a:ext cx="4657345" cy="6857990"/>
          </a:xfrm>
          <a:prstGeom prst="rect">
            <a:avLst/>
          </a:prstGeom>
        </p:spPr>
      </p:pic>
      <p:sp>
        <p:nvSpPr>
          <p:cNvPr id="14" name="Title 1">
            <a:extLst>
              <a:ext uri="{FF2B5EF4-FFF2-40B4-BE49-F238E27FC236}">
                <a16:creationId xmlns:a16="http://schemas.microsoft.com/office/drawing/2014/main" id="{BF6C5116-2B2D-4F86-AFAE-B4B182DDCF5F}"/>
              </a:ext>
            </a:extLst>
          </p:cNvPr>
          <p:cNvSpPr txBox="1">
            <a:spLocks/>
          </p:cNvSpPr>
          <p:nvPr/>
        </p:nvSpPr>
        <p:spPr bwMode="blackWhite">
          <a:xfrm>
            <a:off x="1878550" y="280212"/>
            <a:ext cx="3770950" cy="82904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chorCtr="1">
            <a:normAutofit fontScale="85000"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a:solidFill>
                  <a:srgbClr val="FFFFFF"/>
                </a:solidFill>
              </a:rPr>
              <a:t>Methods used</a:t>
            </a:r>
          </a:p>
        </p:txBody>
      </p:sp>
    </p:spTree>
    <p:extLst>
      <p:ext uri="{BB962C8B-B14F-4D97-AF65-F5344CB8AC3E}">
        <p14:creationId xmlns:p14="http://schemas.microsoft.com/office/powerpoint/2010/main" val="310809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1">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3">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600"/>
              <a:t>Data exploration</a:t>
            </a:r>
          </a:p>
        </p:txBody>
      </p:sp>
      <p:sp>
        <p:nvSpPr>
          <p:cNvPr id="32" name="Content Placeholder 31">
            <a:extLst>
              <a:ext uri="{FF2B5EF4-FFF2-40B4-BE49-F238E27FC236}">
                <a16:creationId xmlns:a16="http://schemas.microsoft.com/office/drawing/2014/main" id="{E8D1E6D0-E68A-4F42-96E9-B533CF92032A}"/>
              </a:ext>
            </a:extLst>
          </p:cNvPr>
          <p:cNvSpPr>
            <a:spLocks noGrp="1"/>
          </p:cNvSpPr>
          <p:nvPr>
            <p:ph idx="1"/>
          </p:nvPr>
        </p:nvSpPr>
        <p:spPr>
          <a:xfrm>
            <a:off x="1121822" y="4352544"/>
            <a:ext cx="2410650" cy="1239894"/>
          </a:xfrm>
        </p:spPr>
        <p:txBody>
          <a:bodyPr vert="horz" lIns="91440" tIns="45720" rIns="91440" bIns="45720" rtlCol="0" anchor="t">
            <a:normAutofit/>
          </a:bodyPr>
          <a:lstStyle/>
          <a:p>
            <a:pPr marL="0" indent="0" algn="ctr">
              <a:buNone/>
            </a:pPr>
            <a:r>
              <a:rPr lang="en-US" sz="2000" kern="1200">
                <a:solidFill>
                  <a:schemeClr val="tx1"/>
                </a:solidFill>
                <a:latin typeface="+mn-lt"/>
                <a:ea typeface="+mn-ea"/>
                <a:cs typeface="+mn-cs"/>
              </a:rPr>
              <a:t>Happiness Score is </a:t>
            </a:r>
            <a:r>
              <a:rPr lang="en-US" sz="2000" b="1" kern="1200">
                <a:solidFill>
                  <a:schemeClr val="tx1"/>
                </a:solidFill>
                <a:latin typeface="+mn-lt"/>
                <a:ea typeface="+mn-ea"/>
                <a:cs typeface="+mn-cs"/>
              </a:rPr>
              <a:t>Normally</a:t>
            </a:r>
            <a:r>
              <a:rPr lang="en-US" sz="2000" kern="1200">
                <a:solidFill>
                  <a:schemeClr val="tx1"/>
                </a:solidFill>
                <a:latin typeface="+mn-lt"/>
                <a:ea typeface="+mn-ea"/>
                <a:cs typeface="+mn-cs"/>
              </a:rPr>
              <a:t> Distributed</a:t>
            </a:r>
            <a:endParaRPr lang="en-US" sz="2000" kern="1200">
              <a:solidFill>
                <a:schemeClr val="tx1"/>
              </a:solidFill>
              <a:latin typeface="+mn-lt"/>
            </a:endParaRPr>
          </a:p>
        </p:txBody>
      </p:sp>
      <p:pic>
        <p:nvPicPr>
          <p:cNvPr id="28" name="Picture 28" descr="Chart, histogram&#10;&#10;Description automatically generated">
            <a:extLst>
              <a:ext uri="{FF2B5EF4-FFF2-40B4-BE49-F238E27FC236}">
                <a16:creationId xmlns:a16="http://schemas.microsoft.com/office/drawing/2014/main" id="{5E08CCC7-A6B0-41C1-9175-FD47AEC32B6F}"/>
              </a:ext>
            </a:extLst>
          </p:cNvPr>
          <p:cNvPicPr>
            <a:picLocks noChangeAspect="1"/>
          </p:cNvPicPr>
          <p:nvPr/>
        </p:nvPicPr>
        <p:blipFill>
          <a:blip r:embed="rId3"/>
          <a:stretch>
            <a:fillRect/>
          </a:stretch>
        </p:blipFill>
        <p:spPr>
          <a:xfrm>
            <a:off x="4719282" y="1394982"/>
            <a:ext cx="7479619" cy="3839594"/>
          </a:xfrm>
          <a:prstGeom prst="rect">
            <a:avLst/>
          </a:prstGeom>
        </p:spPr>
      </p:pic>
    </p:spTree>
    <p:extLst>
      <p:ext uri="{BB962C8B-B14F-4D97-AF65-F5344CB8AC3E}">
        <p14:creationId xmlns:p14="http://schemas.microsoft.com/office/powerpoint/2010/main" val="83973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0082D-9E52-410E-9EB8-279F1C6C6894}"/>
              </a:ext>
            </a:extLst>
          </p:cNvPr>
          <p:cNvSpPr>
            <a:spLocks noGrp="1"/>
          </p:cNvSpPr>
          <p:nvPr>
            <p:ph type="title"/>
          </p:nvPr>
        </p:nvSpPr>
        <p:spPr>
          <a:xfrm>
            <a:off x="643467" y="312788"/>
            <a:ext cx="3363974" cy="1728044"/>
          </a:xfrm>
          <a:noFill/>
          <a:ln>
            <a:solidFill>
              <a:schemeClr val="bg1"/>
            </a:solidFill>
          </a:ln>
        </p:spPr>
        <p:txBody>
          <a:bodyPr wrap="square">
            <a:normAutofit/>
          </a:bodyPr>
          <a:lstStyle/>
          <a:p>
            <a:r>
              <a:rPr lang="en-US">
                <a:solidFill>
                  <a:schemeClr val="bg1"/>
                </a:solidFill>
              </a:rPr>
              <a:t>Pair plot</a:t>
            </a:r>
          </a:p>
        </p:txBody>
      </p:sp>
      <p:sp>
        <p:nvSpPr>
          <p:cNvPr id="12" name="Content Placeholder 11">
            <a:extLst>
              <a:ext uri="{FF2B5EF4-FFF2-40B4-BE49-F238E27FC236}">
                <a16:creationId xmlns:a16="http://schemas.microsoft.com/office/drawing/2014/main" id="{19E9FAAD-5710-41E0-B30F-9C84ADE18532}"/>
              </a:ext>
            </a:extLst>
          </p:cNvPr>
          <p:cNvSpPr>
            <a:spLocks noGrp="1"/>
          </p:cNvSpPr>
          <p:nvPr>
            <p:ph idx="1"/>
          </p:nvPr>
        </p:nvSpPr>
        <p:spPr>
          <a:xfrm>
            <a:off x="442185" y="2206723"/>
            <a:ext cx="3780918" cy="4422037"/>
          </a:xfrm>
        </p:spPr>
        <p:txBody>
          <a:bodyPr vert="horz" lIns="91440" tIns="45720" rIns="91440" bIns="45720" rtlCol="0" anchor="t">
            <a:noAutofit/>
          </a:bodyPr>
          <a:lstStyle/>
          <a:p>
            <a:pPr>
              <a:lnSpc>
                <a:spcPct val="90000"/>
              </a:lnSpc>
              <a:buFont typeface="Wingdings" panose="020B0604020202020204" pitchFamily="34" charset="0"/>
              <a:buChar char="q"/>
            </a:pPr>
            <a:r>
              <a:rPr lang="en-US" sz="2000">
                <a:solidFill>
                  <a:schemeClr val="bg1"/>
                </a:solidFill>
                <a:ea typeface="+mn-lt"/>
                <a:cs typeface="+mn-lt"/>
              </a:rPr>
              <a:t> showing relation between happiness score and other factors which include GDP per capita, life expectancy, government trust, carbon-di-oxide emission per capita and generosity of a country. </a:t>
            </a:r>
            <a:endParaRPr lang="en-US" sz="2000">
              <a:solidFill>
                <a:schemeClr val="bg1"/>
              </a:solidFill>
            </a:endParaRPr>
          </a:p>
          <a:p>
            <a:pPr>
              <a:lnSpc>
                <a:spcPct val="90000"/>
              </a:lnSpc>
              <a:buFont typeface="Wingdings" panose="020B0604020202020204" pitchFamily="34" charset="0"/>
              <a:buChar char="q"/>
            </a:pPr>
            <a:r>
              <a:rPr lang="en-US" sz="2000">
                <a:solidFill>
                  <a:schemeClr val="bg1"/>
                </a:solidFill>
                <a:ea typeface="+mn-lt"/>
                <a:cs typeface="+mn-lt"/>
              </a:rPr>
              <a:t>1 represent the strongest relation whereas 0 being the weakest. </a:t>
            </a:r>
          </a:p>
          <a:p>
            <a:pPr>
              <a:lnSpc>
                <a:spcPct val="90000"/>
              </a:lnSpc>
              <a:buFont typeface="Wingdings" panose="020B0604020202020204" pitchFamily="34" charset="0"/>
              <a:buChar char="q"/>
            </a:pPr>
            <a:r>
              <a:rPr lang="en-US" sz="2000">
                <a:solidFill>
                  <a:schemeClr val="bg1"/>
                </a:solidFill>
                <a:ea typeface="+mn-lt"/>
                <a:cs typeface="+mn-lt"/>
              </a:rPr>
              <a:t>It is clear from the pair plot that happiness score has the strongest relation with GDP and the weakest relation with Generosity.</a:t>
            </a:r>
            <a:endParaRPr lang="en-US" sz="2000">
              <a:solidFill>
                <a:schemeClr val="bg1"/>
              </a:solidFill>
            </a:endParaRPr>
          </a:p>
        </p:txBody>
      </p:sp>
      <p:pic>
        <p:nvPicPr>
          <p:cNvPr id="4" name="Picture 4" descr="A picture containing chart&#10;&#10;Description automatically generated">
            <a:extLst>
              <a:ext uri="{FF2B5EF4-FFF2-40B4-BE49-F238E27FC236}">
                <a16:creationId xmlns:a16="http://schemas.microsoft.com/office/drawing/2014/main" id="{61E26969-03FB-4452-A4B2-883B3FE4F244}"/>
              </a:ext>
            </a:extLst>
          </p:cNvPr>
          <p:cNvPicPr>
            <a:picLocks noChangeAspect="1"/>
          </p:cNvPicPr>
          <p:nvPr/>
        </p:nvPicPr>
        <p:blipFill>
          <a:blip r:embed="rId2"/>
          <a:stretch>
            <a:fillRect/>
          </a:stretch>
        </p:blipFill>
        <p:spPr>
          <a:xfrm>
            <a:off x="5898409" y="1761438"/>
            <a:ext cx="5360951" cy="4870681"/>
          </a:xfrm>
          <a:prstGeom prst="rect">
            <a:avLst/>
          </a:prstGeom>
        </p:spPr>
      </p:pic>
      <p:pic>
        <p:nvPicPr>
          <p:cNvPr id="3" name="Picture 4" descr="Chart, scatter chart&#10;&#10;Description automatically generated">
            <a:extLst>
              <a:ext uri="{FF2B5EF4-FFF2-40B4-BE49-F238E27FC236}">
                <a16:creationId xmlns:a16="http://schemas.microsoft.com/office/drawing/2014/main" id="{59B55943-6C48-4BDB-A01A-C60727F68F01}"/>
              </a:ext>
            </a:extLst>
          </p:cNvPr>
          <p:cNvPicPr>
            <a:picLocks noChangeAspect="1"/>
          </p:cNvPicPr>
          <p:nvPr/>
        </p:nvPicPr>
        <p:blipFill>
          <a:blip r:embed="rId3"/>
          <a:stretch>
            <a:fillRect/>
          </a:stretch>
        </p:blipFill>
        <p:spPr>
          <a:xfrm>
            <a:off x="5983932" y="758104"/>
            <a:ext cx="6207471" cy="6098278"/>
          </a:xfrm>
          <a:prstGeom prst="rect">
            <a:avLst/>
          </a:prstGeom>
        </p:spPr>
      </p:pic>
    </p:spTree>
    <p:extLst>
      <p:ext uri="{BB962C8B-B14F-4D97-AF65-F5344CB8AC3E}">
        <p14:creationId xmlns:p14="http://schemas.microsoft.com/office/powerpoint/2010/main" val="376575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2E216-852D-42EF-B824-D9C6EDB69DB0}"/>
              </a:ext>
            </a:extLst>
          </p:cNvPr>
          <p:cNvSpPr>
            <a:spLocks noGrp="1"/>
          </p:cNvSpPr>
          <p:nvPr>
            <p:ph type="title"/>
          </p:nvPr>
        </p:nvSpPr>
        <p:spPr>
          <a:xfrm>
            <a:off x="689653" y="334532"/>
            <a:ext cx="3044950" cy="1627792"/>
          </a:xfrm>
        </p:spPr>
        <p:txBody>
          <a:bodyPr vert="horz" lIns="274320" tIns="182880" rIns="274320" bIns="182880" rtlCol="0" anchor="ctr" anchorCtr="1">
            <a:normAutofit/>
          </a:bodyPr>
          <a:lstStyle/>
          <a:p>
            <a:r>
              <a:rPr lang="en-US"/>
              <a:t>Pair plot</a:t>
            </a:r>
          </a:p>
        </p:txBody>
      </p:sp>
      <p:sp>
        <p:nvSpPr>
          <p:cNvPr id="5" name="TextBox 4">
            <a:extLst>
              <a:ext uri="{FF2B5EF4-FFF2-40B4-BE49-F238E27FC236}">
                <a16:creationId xmlns:a16="http://schemas.microsoft.com/office/drawing/2014/main" id="{FD36A9E9-D690-4B03-B661-56F71BA57819}"/>
              </a:ext>
            </a:extLst>
          </p:cNvPr>
          <p:cNvSpPr txBox="1"/>
          <p:nvPr/>
        </p:nvSpPr>
        <p:spPr>
          <a:xfrm>
            <a:off x="353683" y="2165230"/>
            <a:ext cx="3735237"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q"/>
            </a:pPr>
            <a:r>
              <a:rPr lang="en-US" sz="2000">
                <a:ea typeface="+mn-lt"/>
                <a:cs typeface="+mn-lt"/>
              </a:rPr>
              <a:t>showing relation between happiness score and all other factors. </a:t>
            </a:r>
            <a:endParaRPr lang="en-US"/>
          </a:p>
          <a:p>
            <a:pPr algn="just"/>
            <a:endParaRPr lang="en-US" sz="2000">
              <a:ea typeface="+mn-lt"/>
              <a:cs typeface="+mn-lt"/>
            </a:endParaRPr>
          </a:p>
          <a:p>
            <a:pPr marL="285750" indent="-285750" algn="just">
              <a:buFont typeface="Wingdings"/>
              <a:buChar char="q"/>
            </a:pPr>
            <a:r>
              <a:rPr lang="en-US" sz="2000">
                <a:ea typeface="+mn-lt"/>
                <a:cs typeface="+mn-lt"/>
              </a:rPr>
              <a:t>1 represent the strongest relation whereas 0 being the weakest. </a:t>
            </a:r>
          </a:p>
          <a:p>
            <a:pPr algn="just"/>
            <a:endParaRPr lang="en-US" sz="2000">
              <a:ea typeface="+mn-lt"/>
              <a:cs typeface="+mn-lt"/>
            </a:endParaRPr>
          </a:p>
          <a:p>
            <a:pPr marL="285750" indent="-285750" algn="just">
              <a:buFont typeface="Wingdings"/>
              <a:buChar char="q"/>
            </a:pPr>
            <a:r>
              <a:rPr lang="en-US" sz="2000">
                <a:ea typeface="+mn-lt"/>
                <a:cs typeface="+mn-lt"/>
              </a:rPr>
              <a:t>It is clear from the pair plot that happiness score has the strongest relation with Rule of law (</a:t>
            </a:r>
            <a:r>
              <a:rPr lang="en-US" sz="2000" err="1">
                <a:ea typeface="+mn-lt"/>
                <a:cs typeface="+mn-lt"/>
              </a:rPr>
              <a:t>pf_rol</a:t>
            </a:r>
            <a:r>
              <a:rPr lang="en-US" sz="2000">
                <a:ea typeface="+mn-lt"/>
                <a:cs typeface="+mn-lt"/>
              </a:rPr>
              <a:t>) and the weakest relation with Size of Government (</a:t>
            </a:r>
            <a:r>
              <a:rPr lang="en-US" sz="2000" err="1">
                <a:ea typeface="+mn-lt"/>
                <a:cs typeface="+mn-lt"/>
              </a:rPr>
              <a:t>ef_government</a:t>
            </a:r>
            <a:r>
              <a:rPr lang="en-US" sz="2000">
                <a:ea typeface="+mn-lt"/>
                <a:cs typeface="+mn-lt"/>
              </a:rPr>
              <a:t>).</a:t>
            </a:r>
            <a:endParaRPr lang="en-US" sz="2000"/>
          </a:p>
        </p:txBody>
      </p:sp>
      <p:pic>
        <p:nvPicPr>
          <p:cNvPr id="7" name="Picture 7" descr="A picture containing table&#10;&#10;Description automatically generated">
            <a:extLst>
              <a:ext uri="{FF2B5EF4-FFF2-40B4-BE49-F238E27FC236}">
                <a16:creationId xmlns:a16="http://schemas.microsoft.com/office/drawing/2014/main" id="{944F9C34-BB36-49D0-B9AC-D8A26894099C}"/>
              </a:ext>
            </a:extLst>
          </p:cNvPr>
          <p:cNvPicPr>
            <a:picLocks noGrp="1" noChangeAspect="1"/>
          </p:cNvPicPr>
          <p:nvPr>
            <p:ph idx="1"/>
          </p:nvPr>
        </p:nvPicPr>
        <p:blipFill>
          <a:blip r:embed="rId2"/>
          <a:stretch>
            <a:fillRect/>
          </a:stretch>
        </p:blipFill>
        <p:spPr>
          <a:xfrm>
            <a:off x="5507688" y="1205815"/>
            <a:ext cx="6023467" cy="5654896"/>
          </a:xfrm>
        </p:spPr>
      </p:pic>
    </p:spTree>
    <p:extLst>
      <p:ext uri="{BB962C8B-B14F-4D97-AF65-F5344CB8AC3E}">
        <p14:creationId xmlns:p14="http://schemas.microsoft.com/office/powerpoint/2010/main" val="187770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76B1-6CB4-458C-AFBF-F89AA07737CC}"/>
              </a:ext>
            </a:extLst>
          </p:cNvPr>
          <p:cNvSpPr>
            <a:spLocks noGrp="1"/>
          </p:cNvSpPr>
          <p:nvPr>
            <p:ph type="title"/>
          </p:nvPr>
        </p:nvSpPr>
        <p:spPr>
          <a:xfrm>
            <a:off x="804672" y="964692"/>
            <a:ext cx="3066937" cy="1188720"/>
          </a:xfrm>
        </p:spPr>
        <p:txBody>
          <a:bodyPr>
            <a:normAutofit/>
          </a:bodyPr>
          <a:lstStyle/>
          <a:p>
            <a:r>
              <a:rPr lang="en-US"/>
              <a:t>Heat map Correlation</a:t>
            </a:r>
          </a:p>
        </p:txBody>
      </p:sp>
      <p:sp>
        <p:nvSpPr>
          <p:cNvPr id="26" name="Content Placeholder 25">
            <a:extLst>
              <a:ext uri="{FF2B5EF4-FFF2-40B4-BE49-F238E27FC236}">
                <a16:creationId xmlns:a16="http://schemas.microsoft.com/office/drawing/2014/main" id="{4DC3B4D3-270E-4049-9577-452939A5E6E9}"/>
              </a:ext>
            </a:extLst>
          </p:cNvPr>
          <p:cNvSpPr>
            <a:spLocks noGrp="1"/>
          </p:cNvSpPr>
          <p:nvPr>
            <p:ph idx="1"/>
          </p:nvPr>
        </p:nvSpPr>
        <p:spPr>
          <a:xfrm>
            <a:off x="803244" y="2350497"/>
            <a:ext cx="3063765" cy="4499658"/>
          </a:xfrm>
        </p:spPr>
        <p:txBody>
          <a:bodyPr vert="horz" lIns="91440" tIns="45720" rIns="91440" bIns="45720" rtlCol="0" anchor="t">
            <a:noAutofit/>
          </a:bodyPr>
          <a:lstStyle/>
          <a:p>
            <a:r>
              <a:rPr lang="en-US" sz="1400" b="1">
                <a:ea typeface="+mn-lt"/>
                <a:cs typeface="+mn-lt"/>
              </a:rPr>
              <a:t>Heatmap Interpretation Note</a:t>
            </a:r>
            <a:r>
              <a:rPr lang="en-US" sz="1400">
                <a:ea typeface="+mn-lt"/>
                <a:cs typeface="+mn-lt"/>
              </a:rPr>
              <a:t>:</a:t>
            </a:r>
            <a:endParaRPr lang="en-US" sz="1400"/>
          </a:p>
          <a:p>
            <a:r>
              <a:rPr lang="en-US" sz="1400">
                <a:ea typeface="+mn-lt"/>
                <a:cs typeface="+mn-lt"/>
              </a:rPr>
              <a:t>Positive linear relationship: the darker the red (where correlation is closer to 1), the stronger the positive relationship.</a:t>
            </a:r>
            <a:endParaRPr lang="en-US" sz="1400"/>
          </a:p>
          <a:p>
            <a:r>
              <a:rPr lang="en-US" sz="1400">
                <a:ea typeface="+mn-lt"/>
                <a:cs typeface="+mn-lt"/>
              </a:rPr>
              <a:t>Negative linear relationship: the darker the blue (where correlation is closer to 1), the stronger the negative relationship.</a:t>
            </a:r>
            <a:endParaRPr lang="en-US" sz="1400"/>
          </a:p>
          <a:p>
            <a:r>
              <a:rPr lang="en-US" sz="1400">
                <a:ea typeface="+mn-lt"/>
                <a:cs typeface="+mn-lt"/>
              </a:rPr>
              <a:t>Neutral relationship: the color is white/almost white (where the correlation is relatively 0). This means 2 variables are not related, or barely related to each other.</a:t>
            </a:r>
            <a:endParaRPr lang="en-US" sz="1400"/>
          </a:p>
          <a:p>
            <a:endParaRPr lang="en-US" sz="1400"/>
          </a:p>
        </p:txBody>
      </p:sp>
      <p:sp>
        <p:nvSpPr>
          <p:cNvPr id="24" name="Rectangle 2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bar chart, treemap chart&#10;&#10;Description automatically generated">
            <a:extLst>
              <a:ext uri="{FF2B5EF4-FFF2-40B4-BE49-F238E27FC236}">
                <a16:creationId xmlns:a16="http://schemas.microsoft.com/office/drawing/2014/main" id="{97DC474E-68B7-4EBB-9218-5D6D30A2925B}"/>
              </a:ext>
            </a:extLst>
          </p:cNvPr>
          <p:cNvPicPr>
            <a:picLocks noChangeAspect="1"/>
          </p:cNvPicPr>
          <p:nvPr/>
        </p:nvPicPr>
        <p:blipFill>
          <a:blip r:embed="rId2"/>
          <a:stretch>
            <a:fillRect/>
          </a:stretch>
        </p:blipFill>
        <p:spPr>
          <a:xfrm>
            <a:off x="4426561" y="1035999"/>
            <a:ext cx="7956391" cy="4965951"/>
          </a:xfrm>
          <a:prstGeom prst="rect">
            <a:avLst/>
          </a:prstGeom>
        </p:spPr>
      </p:pic>
    </p:spTree>
    <p:extLst>
      <p:ext uri="{BB962C8B-B14F-4D97-AF65-F5344CB8AC3E}">
        <p14:creationId xmlns:p14="http://schemas.microsoft.com/office/powerpoint/2010/main" val="326365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04922" y="126671"/>
            <a:ext cx="3641064" cy="82904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a:solidFill>
                  <a:srgbClr val="FFFFFF"/>
                </a:solidFill>
              </a:rPr>
              <a:t>Data Clustering</a:t>
            </a:r>
          </a:p>
        </p:txBody>
      </p:sp>
      <p:pic>
        <p:nvPicPr>
          <p:cNvPr id="26" name="Picture 26" descr="Chart, histogram&#10;&#10;Description automatically generated">
            <a:extLst>
              <a:ext uri="{FF2B5EF4-FFF2-40B4-BE49-F238E27FC236}">
                <a16:creationId xmlns:a16="http://schemas.microsoft.com/office/drawing/2014/main" id="{3D53872B-4E3F-4360-BBFE-8B8E359CCCD6}"/>
              </a:ext>
            </a:extLst>
          </p:cNvPr>
          <p:cNvPicPr>
            <a:picLocks noChangeAspect="1"/>
          </p:cNvPicPr>
          <p:nvPr/>
        </p:nvPicPr>
        <p:blipFill>
          <a:blip r:embed="rId3"/>
          <a:stretch>
            <a:fillRect/>
          </a:stretch>
        </p:blipFill>
        <p:spPr>
          <a:xfrm>
            <a:off x="5871641" y="784881"/>
            <a:ext cx="5434012" cy="2564638"/>
          </a:xfrm>
          <a:prstGeom prst="rect">
            <a:avLst/>
          </a:prstGeom>
        </p:spPr>
      </p:pic>
      <p:sp>
        <p:nvSpPr>
          <p:cNvPr id="48" name="Content Placeholder 47">
            <a:extLst>
              <a:ext uri="{FF2B5EF4-FFF2-40B4-BE49-F238E27FC236}">
                <a16:creationId xmlns:a16="http://schemas.microsoft.com/office/drawing/2014/main" id="{0F06A8D5-4E3E-4463-84DC-FE3468D46F84}"/>
              </a:ext>
            </a:extLst>
          </p:cNvPr>
          <p:cNvSpPr>
            <a:spLocks noGrp="1"/>
          </p:cNvSpPr>
          <p:nvPr>
            <p:ph idx="1"/>
          </p:nvPr>
        </p:nvSpPr>
        <p:spPr>
          <a:xfrm>
            <a:off x="709909" y="1926441"/>
            <a:ext cx="3717972" cy="1279838"/>
          </a:xfrm>
        </p:spPr>
        <p:txBody>
          <a:bodyPr vert="horz" lIns="91440" tIns="45720" rIns="91440" bIns="45720" rtlCol="0" anchor="t">
            <a:normAutofit/>
          </a:bodyPr>
          <a:lstStyle/>
          <a:p>
            <a:pPr marL="0" indent="0">
              <a:buNone/>
            </a:pPr>
            <a:r>
              <a:rPr lang="en-US" b="1">
                <a:solidFill>
                  <a:schemeClr val="bg1"/>
                </a:solidFill>
              </a:rPr>
              <a:t>Clustering method used:</a:t>
            </a:r>
          </a:p>
          <a:p>
            <a:pPr marL="0" indent="0">
              <a:buNone/>
            </a:pPr>
            <a:r>
              <a:rPr lang="en-US">
                <a:solidFill>
                  <a:schemeClr val="bg1"/>
                </a:solidFill>
              </a:rPr>
              <a:t>- Hierarchical clustering</a:t>
            </a:r>
          </a:p>
          <a:p>
            <a:pPr marL="0" indent="0">
              <a:buNone/>
            </a:pPr>
            <a:r>
              <a:rPr lang="en-US">
                <a:solidFill>
                  <a:schemeClr val="bg1"/>
                </a:solidFill>
              </a:rPr>
              <a:t>- </a:t>
            </a:r>
            <a:r>
              <a:rPr lang="en-US" err="1">
                <a:solidFill>
                  <a:schemeClr val="bg1"/>
                </a:solidFill>
              </a:rPr>
              <a:t>K_Means</a:t>
            </a:r>
            <a:r>
              <a:rPr lang="en-US">
                <a:solidFill>
                  <a:schemeClr val="bg1"/>
                </a:solidFill>
              </a:rPr>
              <a:t> clustering</a:t>
            </a:r>
          </a:p>
          <a:p>
            <a:pPr marL="0" indent="0">
              <a:buNone/>
            </a:pPr>
            <a:endParaRPr lang="en-US">
              <a:solidFill>
                <a:schemeClr val="bg1"/>
              </a:solidFill>
            </a:endParaRPr>
          </a:p>
          <a:p>
            <a:pPr marL="0" indent="0">
              <a:buNone/>
            </a:pPr>
            <a:endParaRPr lang="en-US" b="1">
              <a:solidFill>
                <a:schemeClr val="bg1"/>
              </a:solidFill>
            </a:endParaRPr>
          </a:p>
          <a:p>
            <a:pPr marL="0" indent="0">
              <a:buNone/>
            </a:pPr>
            <a:endParaRPr lang="en-US">
              <a:solidFill>
                <a:srgbClr val="262626"/>
              </a:solidFill>
            </a:endParaRPr>
          </a:p>
          <a:p>
            <a:pPr marL="0" indent="0">
              <a:buNone/>
            </a:pPr>
            <a:endParaRPr lang="en-US">
              <a:solidFill>
                <a:srgbClr val="262626"/>
              </a:solidFill>
            </a:endParaRPr>
          </a:p>
        </p:txBody>
      </p:sp>
      <p:pic>
        <p:nvPicPr>
          <p:cNvPr id="49" name="Picture 49" descr="Table&#10;&#10;Description automatically generated">
            <a:extLst>
              <a:ext uri="{FF2B5EF4-FFF2-40B4-BE49-F238E27FC236}">
                <a16:creationId xmlns:a16="http://schemas.microsoft.com/office/drawing/2014/main" id="{40632D3B-1D01-4C0A-866A-9D799F099D52}"/>
              </a:ext>
            </a:extLst>
          </p:cNvPr>
          <p:cNvPicPr>
            <a:picLocks noChangeAspect="1"/>
          </p:cNvPicPr>
          <p:nvPr/>
        </p:nvPicPr>
        <p:blipFill>
          <a:blip r:embed="rId4"/>
          <a:stretch>
            <a:fillRect/>
          </a:stretch>
        </p:blipFill>
        <p:spPr>
          <a:xfrm>
            <a:off x="4703523" y="4284585"/>
            <a:ext cx="2784953" cy="1441215"/>
          </a:xfrm>
          <a:prstGeom prst="rect">
            <a:avLst/>
          </a:prstGeom>
        </p:spPr>
      </p:pic>
      <p:pic>
        <p:nvPicPr>
          <p:cNvPr id="50" name="Picture 50" descr="Chart, scatter chart&#10;&#10;Description automatically generated">
            <a:extLst>
              <a:ext uri="{FF2B5EF4-FFF2-40B4-BE49-F238E27FC236}">
                <a16:creationId xmlns:a16="http://schemas.microsoft.com/office/drawing/2014/main" id="{5AC5FEAA-15AB-486C-9A5E-777C895607F9}"/>
              </a:ext>
            </a:extLst>
          </p:cNvPr>
          <p:cNvPicPr>
            <a:picLocks noChangeAspect="1"/>
          </p:cNvPicPr>
          <p:nvPr/>
        </p:nvPicPr>
        <p:blipFill>
          <a:blip r:embed="rId5"/>
          <a:stretch>
            <a:fillRect/>
          </a:stretch>
        </p:blipFill>
        <p:spPr>
          <a:xfrm>
            <a:off x="7480125" y="4218556"/>
            <a:ext cx="4716048" cy="2460533"/>
          </a:xfrm>
          <a:prstGeom prst="rect">
            <a:avLst/>
          </a:prstGeom>
        </p:spPr>
      </p:pic>
      <p:sp>
        <p:nvSpPr>
          <p:cNvPr id="51" name="TextBox 50">
            <a:extLst>
              <a:ext uri="{FF2B5EF4-FFF2-40B4-BE49-F238E27FC236}">
                <a16:creationId xmlns:a16="http://schemas.microsoft.com/office/drawing/2014/main" id="{2487753F-9B30-428B-86BF-F7201CCD2B6B}"/>
              </a:ext>
            </a:extLst>
          </p:cNvPr>
          <p:cNvSpPr txBox="1"/>
          <p:nvPr/>
        </p:nvSpPr>
        <p:spPr>
          <a:xfrm>
            <a:off x="7010400" y="350729"/>
            <a:ext cx="327555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1. Hierarchical clustering</a:t>
            </a:r>
          </a:p>
        </p:txBody>
      </p:sp>
      <p:sp>
        <p:nvSpPr>
          <p:cNvPr id="52" name="TextBox 51">
            <a:extLst>
              <a:ext uri="{FF2B5EF4-FFF2-40B4-BE49-F238E27FC236}">
                <a16:creationId xmlns:a16="http://schemas.microsoft.com/office/drawing/2014/main" id="{B42D2CC0-2F8C-4592-964F-AFCB8613036F}"/>
              </a:ext>
            </a:extLst>
          </p:cNvPr>
          <p:cNvSpPr txBox="1"/>
          <p:nvPr/>
        </p:nvSpPr>
        <p:spPr>
          <a:xfrm>
            <a:off x="7007138" y="3719056"/>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2. </a:t>
            </a:r>
            <a:r>
              <a:rPr lang="en-US" sz="2000" b="1" err="1"/>
              <a:t>K_Means</a:t>
            </a:r>
            <a:r>
              <a:rPr lang="en-US" sz="2000" b="1"/>
              <a:t> clustering</a:t>
            </a:r>
          </a:p>
        </p:txBody>
      </p:sp>
      <p:sp>
        <p:nvSpPr>
          <p:cNvPr id="54" name="Arrow: Right 53">
            <a:extLst>
              <a:ext uri="{FF2B5EF4-FFF2-40B4-BE49-F238E27FC236}">
                <a16:creationId xmlns:a16="http://schemas.microsoft.com/office/drawing/2014/main" id="{F248E80E-433A-4B4D-AD03-F58850B0C35B}"/>
              </a:ext>
            </a:extLst>
          </p:cNvPr>
          <p:cNvSpPr/>
          <p:nvPr/>
        </p:nvSpPr>
        <p:spPr>
          <a:xfrm>
            <a:off x="366740" y="3635532"/>
            <a:ext cx="271399" cy="16701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9A94F7C-7F52-4B7D-9885-069914720575}"/>
              </a:ext>
            </a:extLst>
          </p:cNvPr>
          <p:cNvSpPr txBox="1"/>
          <p:nvPr/>
        </p:nvSpPr>
        <p:spPr>
          <a:xfrm>
            <a:off x="778701" y="3534427"/>
            <a:ext cx="3557390" cy="1862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a:solidFill>
                  <a:schemeClr val="bg1"/>
                </a:solidFill>
                <a:ea typeface="+mn-lt"/>
                <a:cs typeface="+mn-lt"/>
              </a:rPr>
              <a:t>3 categories of happiness scores:</a:t>
            </a:r>
            <a:endParaRPr lang="en-US">
              <a:solidFill>
                <a:schemeClr val="bg1"/>
              </a:solidFill>
              <a:ea typeface="+mn-lt"/>
              <a:cs typeface="+mn-lt"/>
            </a:endParaRPr>
          </a:p>
          <a:p>
            <a:pPr>
              <a:spcBef>
                <a:spcPts val="1000"/>
              </a:spcBef>
            </a:pPr>
            <a:r>
              <a:rPr lang="en-US">
                <a:solidFill>
                  <a:schemeClr val="bg1"/>
                </a:solidFill>
                <a:ea typeface="+mn-lt"/>
                <a:cs typeface="+mn-lt"/>
              </a:rPr>
              <a:t>- </a:t>
            </a:r>
            <a:r>
              <a:rPr lang="en-US">
                <a:solidFill>
                  <a:schemeClr val="bg1"/>
                </a:solidFill>
              </a:rPr>
              <a:t>Low (approximately 3 - 4.5)</a:t>
            </a:r>
            <a:endParaRPr lang="en-US">
              <a:solidFill>
                <a:schemeClr val="bg1"/>
              </a:solidFill>
              <a:ea typeface="+mn-lt"/>
              <a:cs typeface="+mn-lt"/>
            </a:endParaRPr>
          </a:p>
          <a:p>
            <a:pPr>
              <a:spcBef>
                <a:spcPts val="1000"/>
              </a:spcBef>
            </a:pPr>
            <a:r>
              <a:rPr lang="en-US">
                <a:solidFill>
                  <a:schemeClr val="bg1"/>
                </a:solidFill>
                <a:ea typeface="+mn-lt"/>
                <a:cs typeface="+mn-lt"/>
              </a:rPr>
              <a:t>- </a:t>
            </a:r>
            <a:r>
              <a:rPr lang="en-US">
                <a:solidFill>
                  <a:schemeClr val="bg1"/>
                </a:solidFill>
              </a:rPr>
              <a:t>Medium (approximately 4.5 - 6)</a:t>
            </a:r>
            <a:endParaRPr lang="en-US">
              <a:solidFill>
                <a:schemeClr val="bg1"/>
              </a:solidFill>
              <a:ea typeface="+mn-lt"/>
              <a:cs typeface="+mn-lt"/>
            </a:endParaRPr>
          </a:p>
          <a:p>
            <a:pPr>
              <a:spcBef>
                <a:spcPts val="1000"/>
              </a:spcBef>
            </a:pPr>
            <a:r>
              <a:rPr lang="en-US">
                <a:solidFill>
                  <a:schemeClr val="bg1"/>
                </a:solidFill>
                <a:ea typeface="+mn-lt"/>
                <a:cs typeface="+mn-lt"/>
              </a:rPr>
              <a:t>- </a:t>
            </a:r>
            <a:r>
              <a:rPr lang="en-US">
                <a:solidFill>
                  <a:schemeClr val="bg1"/>
                </a:solidFill>
              </a:rPr>
              <a:t>High (approximately 6 - 7.5)</a:t>
            </a:r>
          </a:p>
        </p:txBody>
      </p:sp>
    </p:spTree>
    <p:extLst>
      <p:ext uri="{BB962C8B-B14F-4D97-AF65-F5344CB8AC3E}">
        <p14:creationId xmlns:p14="http://schemas.microsoft.com/office/powerpoint/2010/main" val="340310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p:bldP spid="52" grpId="0"/>
      <p:bldP spid="54" grpId="0" animBg="1"/>
      <p:bldP spid="55"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190557-3523-4829-B732-42505F2F945C}">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C0A41B-4E75-4512-ABAD-D663025C8E72}">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6F88797-338E-4C4E-B50C-3C46519E1B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1762</Words>
  <Application>Microsoft Office PowerPoint</Application>
  <PresentationFormat>Widescreen</PresentationFormat>
  <Paragraphs>208</Paragraphs>
  <Slides>24</Slides>
  <Notes>21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Arial,Sans-Serif</vt:lpstr>
      <vt:lpstr>Calibri</vt:lpstr>
      <vt:lpstr>Gill Sans MT</vt:lpstr>
      <vt:lpstr>Wingdings</vt:lpstr>
      <vt:lpstr>Parcel</vt:lpstr>
      <vt:lpstr>Introduction</vt:lpstr>
      <vt:lpstr>Data source</vt:lpstr>
      <vt:lpstr>PowerPoint Presentation</vt:lpstr>
      <vt:lpstr>PowerPoint Presentation</vt:lpstr>
      <vt:lpstr>Data exploration</vt:lpstr>
      <vt:lpstr>Pair plot</vt:lpstr>
      <vt:lpstr>Pair plot</vt:lpstr>
      <vt:lpstr>Heat map Correlation</vt:lpstr>
      <vt:lpstr>Data Clustering</vt:lpstr>
      <vt:lpstr>Regression Analysis</vt:lpstr>
      <vt:lpstr>Linear regression</vt:lpstr>
      <vt:lpstr>Linear regression</vt:lpstr>
      <vt:lpstr>Linear regression</vt:lpstr>
      <vt:lpstr>Linear regression</vt:lpstr>
      <vt:lpstr>Linear regression</vt:lpstr>
      <vt:lpstr>Linear regression</vt:lpstr>
      <vt:lpstr>Lasso regression</vt:lpstr>
      <vt:lpstr>Lasso regression</vt:lpstr>
      <vt:lpstr>Lasso regression</vt:lpstr>
      <vt:lpstr>RANDOM FOREST rEGRESSION</vt:lpstr>
      <vt:lpstr>Random forest regression fEATURE iMPORTANCE</vt:lpstr>
      <vt:lpstr>MODEL cOMPARISON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Design</dc:title>
  <dc:creator/>
  <cp:lastModifiedBy>Ehtesam Fayek</cp:lastModifiedBy>
  <cp:revision>3</cp:revision>
  <dcterms:created xsi:type="dcterms:W3CDTF">2020-11-06T08:01:49Z</dcterms:created>
  <dcterms:modified xsi:type="dcterms:W3CDTF">2020-11-23T18:22:27Z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