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7" r:id="rId7"/>
    <p:sldId id="264" r:id="rId8"/>
    <p:sldId id="263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638"/>
    <a:srgbClr val="A55717"/>
    <a:srgbClr val="FAC090"/>
    <a:srgbClr val="64340C"/>
    <a:srgbClr val="A3581C"/>
    <a:srgbClr val="BC7F45"/>
    <a:srgbClr val="A45617"/>
    <a:srgbClr val="D88B53"/>
    <a:srgbClr val="66524B"/>
    <a:srgbClr val="E4A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33" autoAdjust="0"/>
  </p:normalViewPr>
  <p:slideViewPr>
    <p:cSldViewPr>
      <p:cViewPr varScale="1">
        <p:scale>
          <a:sx n="95" d="100"/>
          <a:sy n="95" d="100"/>
        </p:scale>
        <p:origin x="1128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8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558" y="2564930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84546"/>
            <a:ext cx="8229600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369927"/>
            <a:ext cx="594726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1095"/>
            <a:ext cx="5947260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335" y="4113506"/>
            <a:ext cx="8551480" cy="14004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b="1" dirty="0">
                <a:latin typeface="Georgia Pro Cond Black" panose="02040A06050405020203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AC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  <a:cs typeface="Times New Roman" panose="02020603050405020304" pitchFamily="18" charset="0"/>
              </a:rPr>
              <a:t>Project Title- </a:t>
            </a:r>
            <a:r>
              <a:rPr lang="en-GB" sz="3600" b="0" dirty="0">
                <a:solidFill>
                  <a:srgbClr val="FAC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  <a:t>S</a:t>
            </a:r>
            <a:r>
              <a:rPr lang="en-GB" dirty="0">
                <a:solidFill>
                  <a:srgbClr val="FAC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  <a:t>mart Kitchen &amp; Alarm</a:t>
            </a:r>
            <a:br>
              <a:rPr lang="en-GB" dirty="0">
                <a:solidFill>
                  <a:srgbClr val="FAC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</a:br>
            <a:r>
              <a:rPr lang="en-GB" dirty="0">
                <a:solidFill>
                  <a:srgbClr val="FAC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  <a:t>System                 </a:t>
            </a:r>
            <a:r>
              <a:rPr lang="en-GB" sz="3600" b="0" dirty="0">
                <a:solidFill>
                  <a:srgbClr val="FAC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  <a:t>         </a:t>
            </a:r>
            <a:r>
              <a:rPr lang="en-GB" sz="3600" dirty="0">
                <a:solidFill>
                  <a:srgbClr val="FAC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  <a:t>                                                </a:t>
            </a:r>
            <a:br>
              <a:rPr lang="en-GB" sz="3600" dirty="0">
                <a:solidFill>
                  <a:srgbClr val="FAC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</a:br>
            <a:r>
              <a:rPr lang="en-GB" sz="3600" dirty="0">
                <a:solidFill>
                  <a:srgbClr val="FAC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  <a:t>                                     </a:t>
            </a:r>
            <a:r>
              <a:rPr lang="en-GB" sz="3600" dirty="0">
                <a:solidFill>
                  <a:srgbClr val="FAC090"/>
                </a:solidFill>
                <a:latin typeface="Georgia Pro Cond Semibold" panose="02040706050405020303" pitchFamily="18" charset="0"/>
              </a:rPr>
              <a:t>      </a:t>
            </a:r>
            <a:r>
              <a:rPr lang="en-GB" sz="3600" b="0" dirty="0">
                <a:solidFill>
                  <a:srgbClr val="FAC090"/>
                </a:solidFill>
                <a:effectLst/>
                <a:latin typeface="Georgia Pro Cond Semibold" panose="02040706050405020303" pitchFamily="18" charset="0"/>
              </a:rPr>
              <a:t>   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9CE95-3E69-47DC-A258-B0D1A3FE5D70}"/>
              </a:ext>
            </a:extLst>
          </p:cNvPr>
          <p:cNvSpPr txBox="1">
            <a:spLocks noChangeAspect="1"/>
          </p:cNvSpPr>
          <p:nvPr/>
        </p:nvSpPr>
        <p:spPr>
          <a:xfrm>
            <a:off x="6251755" y="433880"/>
            <a:ext cx="2892245" cy="36317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AC090"/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          </a:t>
            </a:r>
            <a:r>
              <a:rPr lang="en-US" sz="2000" b="1" i="1" dirty="0">
                <a:solidFill>
                  <a:srgbClr val="D88B53"/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Head Chef:    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   </a:t>
            </a:r>
            <a:r>
              <a:rPr lang="en-US" i="1" dirty="0">
                <a:solidFill>
                  <a:srgbClr val="BC7F45"/>
                </a:solidFill>
                <a:latin typeface="Georgia Pro Cond Semibold" panose="02040706050405020303" pitchFamily="18" charset="0"/>
                <a:cs typeface="Arial" panose="020B0604020202020204" pitchFamily="34" charset="0"/>
              </a:rPr>
              <a:t>Ehatasham haque </a:t>
            </a:r>
          </a:p>
          <a:p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	</a:t>
            </a:r>
          </a:p>
          <a:p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          </a:t>
            </a:r>
            <a:r>
              <a:rPr lang="en-US" sz="2000" b="1" i="1" dirty="0">
                <a:solidFill>
                  <a:srgbClr val="D88B53"/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Under-Chef: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 </a:t>
            </a:r>
          </a:p>
          <a:p>
            <a:r>
              <a:rPr lang="en-US" i="1" dirty="0">
                <a:solidFill>
                  <a:srgbClr val="BC7F45"/>
                </a:solidFill>
                <a:latin typeface="Georgia Pro Cond Semibold" panose="02040706050405020303" pitchFamily="18" charset="0"/>
                <a:cs typeface="Arial" panose="020B0604020202020204" pitchFamily="34" charset="0"/>
              </a:rPr>
              <a:t>Tawhid Janan Avik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         </a:t>
            </a:r>
            <a:r>
              <a:rPr lang="en-US" sz="2000" b="1" i="1" dirty="0">
                <a:solidFill>
                  <a:srgbClr val="D88B53"/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Station Chef: </a:t>
            </a:r>
          </a:p>
          <a:p>
            <a:r>
              <a:rPr lang="en-US" i="1" dirty="0">
                <a:solidFill>
                  <a:srgbClr val="BC7F45"/>
                </a:solidFill>
                <a:latin typeface="Georgia Pro Cond Semibold" panose="02040706050405020303" pitchFamily="18" charset="0"/>
                <a:cs typeface="Arial" panose="020B0604020202020204" pitchFamily="34" charset="0"/>
              </a:rPr>
              <a:t>Hasibul Hasan</a:t>
            </a:r>
          </a:p>
          <a:p>
            <a:r>
              <a:rPr lang="en-US" sz="2000" b="1" i="1" dirty="0">
                <a:solidFill>
                  <a:srgbClr val="BC7F45"/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	</a:t>
            </a:r>
          </a:p>
          <a:p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         </a:t>
            </a:r>
            <a:r>
              <a:rPr lang="en-US" sz="2000" b="1" i="1" dirty="0">
                <a:solidFill>
                  <a:srgbClr val="D88B53"/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Pantry Chef:</a:t>
            </a:r>
          </a:p>
          <a:p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Georgia Pro Cond Black" panose="02040A06050405020203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BC7F45"/>
                </a:solidFill>
                <a:latin typeface="Georgia Pro Cond Semibold" panose="02040706050405020303" pitchFamily="18" charset="0"/>
                <a:cs typeface="Arial" panose="020B0604020202020204" pitchFamily="34" charset="0"/>
              </a:rPr>
              <a:t>Sunjana Tarannum</a:t>
            </a:r>
            <a:endParaRPr lang="en-US" b="1" i="1" dirty="0">
              <a:solidFill>
                <a:srgbClr val="BC7F45"/>
              </a:solidFill>
              <a:latin typeface="Georgia Pro Cond Semibold" panose="02040706050405020303" pitchFamily="18" charset="0"/>
              <a:cs typeface="Arial" panose="020B0604020202020204" pitchFamily="34" charset="0"/>
            </a:endParaRPr>
          </a:p>
          <a:p>
            <a:endParaRPr lang="en-GB" b="1" dirty="0">
              <a:solidFill>
                <a:srgbClr val="E4AF8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9941"/>
            <a:ext cx="8246070" cy="76352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latin typeface="Georgia Pro Cond Black" panose="02040A06050405020203" pitchFamily="18" charset="0"/>
              </a:rPr>
              <a:t>Culinary Predicament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65" y="2266340"/>
            <a:ext cx="8246070" cy="32644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eorgia Pro Semibold" panose="02040702050405020303" pitchFamily="18" charset="0"/>
              </a:rPr>
              <a:t>Lack of oversight.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eorgia Pro Semibold" panose="02040702050405020303" pitchFamily="18" charset="0"/>
              </a:rPr>
              <a:t>Lack of proper ventilation.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eorgia Pro Semibold" panose="02040702050405020303" pitchFamily="18" charset="0"/>
              </a:rPr>
              <a:t>Lack of personal safety.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eorgia Pro Semibold" panose="02040702050405020303" pitchFamily="18" charset="0"/>
              </a:rPr>
              <a:t>Damage to kitchen utensils.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5C673-27D8-45C0-B3BD-C9EB750F8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25" y="1621817"/>
            <a:ext cx="3240506" cy="324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latin typeface="Georgia Pro Cond Black" panose="02040A06050405020203" pitchFamily="18" charset="0"/>
              </a:rPr>
              <a:t>Grandma’s Remedies: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1095"/>
            <a:ext cx="6719020" cy="3576168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>
              <a:buClr>
                <a:srgbClr val="FAC090"/>
              </a:buClr>
              <a:buFont typeface="Wingdings" panose="05000000000000000000" pitchFamily="2" charset="2"/>
              <a:buChar char="v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Semibold" panose="02040702050405020303" pitchFamily="18" charset="0"/>
              </a:rPr>
              <a:t>Advantages</a:t>
            </a:r>
          </a:p>
          <a:p>
            <a:pPr marL="0" indent="0">
              <a:buClr>
                <a:srgbClr val="FAC09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 Cond Semibold" panose="02040706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Georgia Pro Semibold" panose="02040702050405020303" pitchFamily="18" charset="0"/>
              </a:rPr>
              <a:t>Mitigates kitchen related disasters.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Georgia Pro Semibold" panose="02040702050405020303" pitchFamily="18" charset="0"/>
              </a:rPr>
              <a:t>Monitors the kitchen so you don’t have 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Georgia Pro Semibold" panose="02040702050405020303" pitchFamily="18" charset="0"/>
              </a:rPr>
              <a:t>Convenient and safety first.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Georgia Pro Semibold" panose="02040702050405020303" pitchFamily="18" charset="0"/>
            </a:endParaRPr>
          </a:p>
          <a:p>
            <a:pPr>
              <a:buClr>
                <a:srgbClr val="FAC090"/>
              </a:buClr>
              <a:buFont typeface="Wingdings" panose="05000000000000000000" pitchFamily="2" charset="2"/>
              <a:buChar char="v"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Semibold" panose="02040702050405020303" pitchFamily="18" charset="0"/>
              </a:rPr>
              <a:t>Disadvantages</a:t>
            </a:r>
          </a:p>
          <a:p>
            <a:pPr marL="0" indent="0">
              <a:buClr>
                <a:srgbClr val="FAC090"/>
              </a:buCl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 Semibold" panose="020407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Georgia Pro Semibold" panose="02040702050405020303" pitchFamily="18" charset="0"/>
              </a:rPr>
              <a:t>Device failure may lead to false positives.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Georgia Pro Semibold" panose="02040702050405020303" pitchFamily="18" charset="0"/>
              </a:rPr>
              <a:t>Many sensors may interfere with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Georgia Pro Semibold" panose="02040702050405020303" pitchFamily="18" charset="0"/>
              </a:rPr>
              <a:t>Sloppy behaviour makes sloppier meals.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8110" y="433880"/>
            <a:ext cx="7321515" cy="76352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  <a:t>Contributions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  <a:t> 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  <a:t>	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141733"/>
            <a:ext cx="4577067" cy="763525"/>
          </a:xfrm>
        </p:spPr>
        <p:txBody>
          <a:bodyPr>
            <a:no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  <a:t>The 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905258"/>
            <a:ext cx="4561844" cy="301558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Focus on a single issue.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At average two sensors.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Focus on only monitoring or alarm or automation.</a:t>
            </a:r>
          </a:p>
          <a:p>
            <a:pPr marL="0" indent="0" algn="l">
              <a:buNone/>
            </a:pPr>
            <a:endParaRPr lang="en-US" dirty="0">
              <a:latin typeface="Georgia Pro Semibold" panose="020407020504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62850" y="1141733"/>
            <a:ext cx="4581150" cy="763525"/>
          </a:xfrm>
        </p:spPr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  <a:t>The New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52694" y="1905258"/>
            <a:ext cx="4572000" cy="301558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Focus on a multitude of issues.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At average 4/5 sensors.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Equal focus on monitoring and alarm, minimal automation.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CCB31-D815-4299-8C75-0C219B36A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2944949"/>
            <a:ext cx="2113636" cy="2113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D5EBC1-6F59-4D89-B147-FE1E542A3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12" y="3274347"/>
            <a:ext cx="1784238" cy="178423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F1F159F-A28B-49DB-BA19-840B25522DDF}"/>
              </a:ext>
            </a:extLst>
          </p:cNvPr>
          <p:cNvSpPr/>
          <p:nvPr/>
        </p:nvSpPr>
        <p:spPr>
          <a:xfrm>
            <a:off x="4546198" y="3487980"/>
            <a:ext cx="2423974" cy="1374345"/>
          </a:xfrm>
          <a:prstGeom prst="rightArrow">
            <a:avLst/>
          </a:prstGeom>
          <a:solidFill>
            <a:srgbClr val="64340C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701454"/>
            <a:ext cx="7321515" cy="76352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  <a:t>Hardware &amp; Software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  <a:t> 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  <a:t>	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24373" y="1464980"/>
            <a:ext cx="4577067" cy="954066"/>
          </a:xfrm>
        </p:spPr>
        <p:txBody>
          <a:bodyPr>
            <a:no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  <a:t>Hardware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9150" y="2724455"/>
            <a:ext cx="4561844" cy="2419045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Arduino based.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Multi-sensor based.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Wi-Fi based.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Alarm.</a:t>
            </a:r>
          </a:p>
          <a:p>
            <a:pPr marL="0" indent="0" algn="l">
              <a:buNone/>
            </a:pPr>
            <a:endParaRPr lang="en-US" sz="1800" dirty="0">
              <a:latin typeface="Georgia Pro Semibold" panose="02040702050405020303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sz="1800" dirty="0">
              <a:latin typeface="Georgia Pro Semibold" panose="02040702050405020303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sz="1800" dirty="0">
              <a:latin typeface="Georgia Pro Semibold" panose="02040702050405020303" pitchFamily="18" charset="0"/>
            </a:endParaRPr>
          </a:p>
          <a:p>
            <a:pPr marL="0" indent="0" algn="l">
              <a:buNone/>
            </a:pPr>
            <a:endParaRPr lang="en-US" dirty="0">
              <a:latin typeface="Georgia Pro Semibold" panose="020407020504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62850" y="1464979"/>
            <a:ext cx="4581150" cy="954065"/>
          </a:xfrm>
        </p:spPr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  <a:t>Software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67425" y="2724456"/>
            <a:ext cx="4572000" cy="241904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Proteus.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Arduino IDE.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Georgia Pro Semibold" panose="02040702050405020303" pitchFamily="18" charset="0"/>
              </a:rPr>
              <a:t>Blynk App/Cayenne App/ MIT App Inventor.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1800" dirty="0">
              <a:latin typeface="Georgia Pro Semibold" panose="02040702050405020303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sz="1800" dirty="0">
              <a:latin typeface="Georgia Pro Semibold" panose="020407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91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B14955-7A2B-4287-8928-39052E64C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67623"/>
              </p:ext>
            </p:extLst>
          </p:nvPr>
        </p:nvGraphicFramePr>
        <p:xfrm>
          <a:off x="2434130" y="0"/>
          <a:ext cx="6585933" cy="5108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1005">
                  <a:extLst>
                    <a:ext uri="{9D8B030D-6E8A-4147-A177-3AD203B41FA5}">
                      <a16:colId xmlns:a16="http://schemas.microsoft.com/office/drawing/2014/main" val="26543361"/>
                    </a:ext>
                  </a:extLst>
                </a:gridCol>
                <a:gridCol w="1498032">
                  <a:extLst>
                    <a:ext uri="{9D8B030D-6E8A-4147-A177-3AD203B41FA5}">
                      <a16:colId xmlns:a16="http://schemas.microsoft.com/office/drawing/2014/main" val="316820444"/>
                    </a:ext>
                  </a:extLst>
                </a:gridCol>
                <a:gridCol w="2126896">
                  <a:extLst>
                    <a:ext uri="{9D8B030D-6E8A-4147-A177-3AD203B41FA5}">
                      <a16:colId xmlns:a16="http://schemas.microsoft.com/office/drawing/2014/main" val="2149014606"/>
                    </a:ext>
                  </a:extLst>
                </a:gridCol>
              </a:tblGrid>
              <a:tr h="4758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 Pro Cond Black" panose="02040A06050405020203" pitchFamily="18" charset="0"/>
                        </a:rPr>
                        <a:t>Equipment Name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 Pro Cond Black" panose="02040A060504050202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 Pro Cond Black" panose="02040A06050405020203" pitchFamily="18" charset="0"/>
                        </a:rPr>
                        <a:t>Quantity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 Pro Cond Black" panose="02040A060504050202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 Pro Cond Black" panose="02040A06050405020203" pitchFamily="18" charset="0"/>
                        </a:rPr>
                        <a:t>Price (Tk.)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 Pro Cond Black" panose="02040A060504050202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0131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Arduino Uno R3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789.00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963634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ESP8266-01Wi-Fi module</a:t>
                      </a:r>
                      <a:endParaRPr lang="en-GB" sz="1400" b="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289.00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41320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MQ-2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129.90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057844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MQ-135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168.50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666757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DHT11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174.70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732915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IR Flame Sensor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75.50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30781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Passive Buzzer Module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74.80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67566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DC Fan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139.80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215271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Relay Module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84.80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68167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Camera Module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528.90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149307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LED (RED, Green, Blue, Yellow)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4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1.95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618435"/>
                  </a:ext>
                </a:extLst>
              </a:tr>
              <a:tr h="29603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Breadboard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2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155.00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099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Jumper Wires (M-M) 20 Pieces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2 Set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56.90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3400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5V 1A Power Adapter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</a:t>
                      </a:r>
                      <a:endParaRPr lang="en-GB" sz="1400" dirty="0">
                        <a:solidFill>
                          <a:schemeClr val="bg1"/>
                        </a:solidFill>
                        <a:latin typeface="Georgia Pro Semibold" panose="020407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Georgia Pro Semibold" panose="02040702050405020303" pitchFamily="18" charset="0"/>
                        </a:rPr>
                        <a:t>139.60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457619"/>
                  </a:ext>
                </a:extLst>
              </a:tr>
              <a:tr h="296032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 Pro Cond Black" panose="02040A06050405020203" pitchFamily="18" charset="0"/>
                        </a:rPr>
                        <a:t>Total price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 Pro Cond Black" panose="02040A060504050202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 Pro Cond Black" panose="02040A06050405020203" pitchFamily="18" charset="0"/>
                        </a:rPr>
                        <a:t>3027.1</a:t>
                      </a:r>
                      <a:endParaRPr lang="en-GB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eorgia Pro Cond Black" panose="02040A060504050202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202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158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457188"/>
            <a:ext cx="7321515" cy="76352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  <a:t>Work Plan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  <a:t> 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Black" panose="02040A06050405020203" pitchFamily="18" charset="0"/>
              </a:rPr>
              <a:t>	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141733"/>
            <a:ext cx="9144000" cy="763525"/>
          </a:xfrm>
        </p:spPr>
        <p:txBody>
          <a:bodyPr>
            <a:no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 Semibold" panose="02040706050405020303" pitchFamily="18" charset="0"/>
              </a:rPr>
              <a:t>Distribution Trail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905258"/>
            <a:ext cx="9144000" cy="3262477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Semibold" panose="02040702050405020303" pitchFamily="18" charset="0"/>
              </a:rPr>
              <a:t>Ehatasham Haque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Semibold" panose="02040702050405020303" pitchFamily="18" charset="0"/>
                <a:sym typeface="Wingdings" panose="05000000000000000000" pitchFamily="2" charset="2"/>
              </a:rPr>
              <a:t> </a:t>
            </a:r>
            <a:r>
              <a:rPr lang="en-US" sz="1900" dirty="0">
                <a:latin typeface="Georgia Pro Semibold" panose="02040702050405020303" pitchFamily="18" charset="0"/>
                <a:sym typeface="Wingdings" panose="05000000000000000000" pitchFamily="2" charset="2"/>
              </a:rPr>
              <a:t>Coordinator of the team members. He will work on the MQ-135 sensor (hardware and software) and make an app to interface with the hardware. If possible, will work on tweaks to improve the circuit. 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1900" dirty="0">
              <a:latin typeface="Georgia Pro Semibold" panose="02040702050405020303" pitchFamily="18" charset="0"/>
              <a:sym typeface="Wingdings" panose="05000000000000000000" pitchFamily="2" charset="2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Semibold" panose="02040702050405020303" pitchFamily="18" charset="0"/>
                <a:sym typeface="Wingdings" panose="05000000000000000000" pitchFamily="2" charset="2"/>
              </a:rPr>
              <a:t>Tawhid Janan Avik </a:t>
            </a:r>
            <a:r>
              <a:rPr lang="en-US" sz="1900" dirty="0">
                <a:latin typeface="Georgia Pro Semibold" panose="02040702050405020303" pitchFamily="18" charset="0"/>
                <a:sym typeface="Wingdings" panose="05000000000000000000" pitchFamily="2" charset="2"/>
              </a:rPr>
              <a:t>He will work on the MQ-2 sensor (hardware and software) and help the coordinator build the physical circuit. 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1900" dirty="0">
              <a:latin typeface="Georgia Pro Semibold" panose="02040702050405020303" pitchFamily="18" charset="0"/>
              <a:sym typeface="Wingdings" panose="05000000000000000000" pitchFamily="2" charset="2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Semibold" panose="02040702050405020303" pitchFamily="18" charset="0"/>
                <a:sym typeface="Wingdings" panose="05000000000000000000" pitchFamily="2" charset="2"/>
              </a:rPr>
              <a:t>Hasibul Hasan </a:t>
            </a:r>
            <a:r>
              <a:rPr lang="en-US" sz="1900" dirty="0">
                <a:latin typeface="Georgia Pro Semibold" panose="02040702050405020303" pitchFamily="18" charset="0"/>
                <a:sym typeface="Wingdings" panose="05000000000000000000" pitchFamily="2" charset="2"/>
              </a:rPr>
              <a:t>He will work on the IR Flame sensor (hardware and software) and will procure all the needed items.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sz="1900" dirty="0">
              <a:latin typeface="Georgia Pro Semibold" panose="02040702050405020303" pitchFamily="18" charset="0"/>
              <a:sym typeface="Wingdings" panose="05000000000000000000" pitchFamily="2" charset="2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Semibold" panose="02040702050405020303" pitchFamily="18" charset="0"/>
                <a:sym typeface="Wingdings" panose="05000000000000000000" pitchFamily="2" charset="2"/>
              </a:rPr>
              <a:t>Sunjana Tarannum </a:t>
            </a:r>
            <a:r>
              <a:rPr lang="en-US" sz="1900" dirty="0">
                <a:latin typeface="Georgia Pro Semibold" panose="02040702050405020303" pitchFamily="18" charset="0"/>
                <a:sym typeface="Wingdings" panose="05000000000000000000" pitchFamily="2" charset="2"/>
              </a:rPr>
              <a:t>She will work on the DHT11 sensor (hardware and software) and give assistance to the team with quality assurance. </a:t>
            </a:r>
          </a:p>
          <a:p>
            <a:pPr marL="0" indent="0" algn="l">
              <a:buNone/>
            </a:pPr>
            <a:endParaRPr lang="en-US" sz="1800" dirty="0">
              <a:latin typeface="Georgia Pro Semibold" panose="02040702050405020303" pitchFamily="18" charset="0"/>
              <a:sym typeface="Wingdings" panose="05000000000000000000" pitchFamily="2" charset="2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sz="1800" dirty="0">
              <a:latin typeface="Georgia Pro Semibold" panose="02040702050405020303" pitchFamily="18" charset="0"/>
              <a:sym typeface="Wingdings" panose="05000000000000000000" pitchFamily="2" charset="2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sz="1800" dirty="0">
              <a:latin typeface="Georgia Pro Semibold" panose="02040702050405020303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sz="1800" dirty="0">
              <a:latin typeface="Georgia Pro Semibold" panose="020407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7464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EA3C8ED2-31D6-409E-86F6-7E28F75E1779}"/>
              </a:ext>
            </a:extLst>
          </p:cNvPr>
          <p:cNvSpPr/>
          <p:nvPr/>
        </p:nvSpPr>
        <p:spPr>
          <a:xfrm>
            <a:off x="3698637" y="137661"/>
            <a:ext cx="1223470" cy="918060"/>
          </a:xfrm>
          <a:prstGeom prst="ellipse">
            <a:avLst/>
          </a:prstGeom>
          <a:solidFill>
            <a:schemeClr val="bg1"/>
          </a:solidFill>
          <a:ln>
            <a:solidFill>
              <a:srgbClr val="64340C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10ADE9E-95E1-40F0-9CF5-83EEF289CC1B}"/>
              </a:ext>
            </a:extLst>
          </p:cNvPr>
          <p:cNvSpPr/>
          <p:nvPr/>
        </p:nvSpPr>
        <p:spPr>
          <a:xfrm>
            <a:off x="3360249" y="1197050"/>
            <a:ext cx="1963336" cy="616310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 Procurement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9343301D-3B0F-4650-A8AA-512BC3DD8381}"/>
              </a:ext>
            </a:extLst>
          </p:cNvPr>
          <p:cNvSpPr/>
          <p:nvPr/>
        </p:nvSpPr>
        <p:spPr>
          <a:xfrm>
            <a:off x="3360249" y="2121515"/>
            <a:ext cx="1963336" cy="616310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DC33576-AEE0-451A-A900-C9F2F05DD0C8}"/>
              </a:ext>
            </a:extLst>
          </p:cNvPr>
          <p:cNvSpPr/>
          <p:nvPr/>
        </p:nvSpPr>
        <p:spPr>
          <a:xfrm>
            <a:off x="3308505" y="2957806"/>
            <a:ext cx="1963336" cy="616310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8322794-98E7-4D50-B66D-646537996181}"/>
              </a:ext>
            </a:extLst>
          </p:cNvPr>
          <p:cNvSpPr/>
          <p:nvPr/>
        </p:nvSpPr>
        <p:spPr>
          <a:xfrm>
            <a:off x="6466369" y="3024914"/>
            <a:ext cx="2321292" cy="616310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Uploading code to hardware 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EBCCE23-68FB-43D4-B9D3-C311ECF57DC6}"/>
              </a:ext>
            </a:extLst>
          </p:cNvPr>
          <p:cNvSpPr/>
          <p:nvPr/>
        </p:nvSpPr>
        <p:spPr>
          <a:xfrm>
            <a:off x="3228006" y="3932964"/>
            <a:ext cx="1963336" cy="616310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1B143C48-0F89-4C31-92FB-195788C4ABC5}"/>
              </a:ext>
            </a:extLst>
          </p:cNvPr>
          <p:cNvSpPr/>
          <p:nvPr/>
        </p:nvSpPr>
        <p:spPr>
          <a:xfrm>
            <a:off x="6466369" y="3983980"/>
            <a:ext cx="1963336" cy="616310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Hardware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79E9C826-EE0D-4E8A-86A5-44FA0028D5D0}"/>
              </a:ext>
            </a:extLst>
          </p:cNvPr>
          <p:cNvSpPr/>
          <p:nvPr/>
        </p:nvSpPr>
        <p:spPr>
          <a:xfrm>
            <a:off x="6709870" y="2172841"/>
            <a:ext cx="1963336" cy="616310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debugging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8C8DA7-F975-4F3D-A455-95B96EA27FB6}"/>
              </a:ext>
            </a:extLst>
          </p:cNvPr>
          <p:cNvSpPr/>
          <p:nvPr/>
        </p:nvSpPr>
        <p:spPr>
          <a:xfrm>
            <a:off x="7015280" y="1115526"/>
            <a:ext cx="1223470" cy="918060"/>
          </a:xfrm>
          <a:prstGeom prst="ellipse">
            <a:avLst/>
          </a:prstGeom>
          <a:solidFill>
            <a:schemeClr val="bg1"/>
          </a:solidFill>
          <a:ln>
            <a:solidFill>
              <a:srgbClr val="64340C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7C716E-8FFF-4C29-AA93-0827A79C4FFE}"/>
              </a:ext>
            </a:extLst>
          </p:cNvPr>
          <p:cNvCxnSpPr>
            <a:cxnSpLocks/>
          </p:cNvCxnSpPr>
          <p:nvPr/>
        </p:nvCxnSpPr>
        <p:spPr>
          <a:xfrm flipV="1">
            <a:off x="4801444" y="4223551"/>
            <a:ext cx="1878782" cy="17568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B3ED08-929D-4074-B788-97067F1087B7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341917" y="1813360"/>
            <a:ext cx="0" cy="4529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A2D053-1616-43CE-8C1D-B93B428FAE12}"/>
              </a:ext>
            </a:extLst>
          </p:cNvPr>
          <p:cNvCxnSpPr>
            <a:cxnSpLocks/>
          </p:cNvCxnSpPr>
          <p:nvPr/>
        </p:nvCxnSpPr>
        <p:spPr>
          <a:xfrm>
            <a:off x="4341917" y="2676414"/>
            <a:ext cx="0" cy="4529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AFF0E3-8B25-4BDF-923D-DF2BBF18EBC5}"/>
              </a:ext>
            </a:extLst>
          </p:cNvPr>
          <p:cNvCxnSpPr>
            <a:cxnSpLocks/>
          </p:cNvCxnSpPr>
          <p:nvPr/>
        </p:nvCxnSpPr>
        <p:spPr>
          <a:xfrm>
            <a:off x="4310372" y="3479984"/>
            <a:ext cx="0" cy="4529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DF8E7E-1C3F-4A60-8C8D-09F3A7053E0E}"/>
              </a:ext>
            </a:extLst>
          </p:cNvPr>
          <p:cNvCxnSpPr>
            <a:cxnSpLocks/>
          </p:cNvCxnSpPr>
          <p:nvPr/>
        </p:nvCxnSpPr>
        <p:spPr>
          <a:xfrm>
            <a:off x="4341917" y="851254"/>
            <a:ext cx="0" cy="4529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F7668B-1C33-4DEC-B3A1-C9BF33E40B17}"/>
              </a:ext>
            </a:extLst>
          </p:cNvPr>
          <p:cNvCxnSpPr>
            <a:cxnSpLocks/>
          </p:cNvCxnSpPr>
          <p:nvPr/>
        </p:nvCxnSpPr>
        <p:spPr>
          <a:xfrm>
            <a:off x="7627015" y="1976690"/>
            <a:ext cx="0" cy="2896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79ED35-5651-4A02-AF6E-083B738A5CC4}"/>
              </a:ext>
            </a:extLst>
          </p:cNvPr>
          <p:cNvCxnSpPr>
            <a:cxnSpLocks/>
          </p:cNvCxnSpPr>
          <p:nvPr/>
        </p:nvCxnSpPr>
        <p:spPr>
          <a:xfrm>
            <a:off x="7627015" y="3574116"/>
            <a:ext cx="0" cy="4529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201849-BD78-402B-94DB-3D9D69BDF16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627015" y="2789151"/>
            <a:ext cx="0" cy="2357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7827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 robot with a raised arm">
            <a:extLst>
              <a:ext uri="{FF2B5EF4-FFF2-40B4-BE49-F238E27FC236}">
                <a16:creationId xmlns:a16="http://schemas.microsoft.com/office/drawing/2014/main" id="{9E9CD216-6484-4CC8-8312-AD03F48B6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4130" y="2724455"/>
            <a:ext cx="2571750" cy="25717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AD78C5A-6301-462C-8A7E-D39CF68C9DD7}"/>
              </a:ext>
            </a:extLst>
          </p:cNvPr>
          <p:cNvSpPr/>
          <p:nvPr/>
        </p:nvSpPr>
        <p:spPr>
          <a:xfrm>
            <a:off x="3808475" y="1655519"/>
            <a:ext cx="3054100" cy="1527052"/>
          </a:xfrm>
          <a:prstGeom prst="wedgeRoundRectCallou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9C638"/>
                </a:solidFill>
                <a:latin typeface="Georgia Pro Black" panose="02040A02050405020203" pitchFamily="18" charset="0"/>
              </a:rPr>
              <a:t>Error! 404</a:t>
            </a:r>
            <a:endParaRPr lang="en-GB" sz="4000" dirty="0">
              <a:solidFill>
                <a:srgbClr val="F9C638"/>
              </a:solidFill>
              <a:latin typeface="Georgia Pro Black" panose="02040A020504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(16:9)</PresentationFormat>
  <Paragraphs>121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Nova Light</vt:lpstr>
      <vt:lpstr>Calibri</vt:lpstr>
      <vt:lpstr>Georgia</vt:lpstr>
      <vt:lpstr>Georgia Pro Black</vt:lpstr>
      <vt:lpstr>Georgia Pro Cond Black</vt:lpstr>
      <vt:lpstr>Georgia Pro Cond Semibold</vt:lpstr>
      <vt:lpstr>Georgia Pro Semibold</vt:lpstr>
      <vt:lpstr>Times New Roman</vt:lpstr>
      <vt:lpstr>Wingdings</vt:lpstr>
      <vt:lpstr>Office Theme</vt:lpstr>
      <vt:lpstr>  Project Title- Smart Kitchen &amp; Alarm System                                                                                                                           </vt:lpstr>
      <vt:lpstr>Culinary Predicament</vt:lpstr>
      <vt:lpstr>Grandma’s Remedies:</vt:lpstr>
      <vt:lpstr>Contributions    </vt:lpstr>
      <vt:lpstr>Hardware &amp; Software     </vt:lpstr>
      <vt:lpstr>PowerPoint Presentation</vt:lpstr>
      <vt:lpstr>Work Plan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2024-02-23T16:02:50Z</dcterms:modified>
</cp:coreProperties>
</file>