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721" autoAdjust="0"/>
  </p:normalViewPr>
  <p:slideViewPr>
    <p:cSldViewPr snapToGrid="0">
      <p:cViewPr varScale="1">
        <p:scale>
          <a:sx n="15" d="100"/>
          <a:sy n="15" d="100"/>
        </p:scale>
        <p:origin x="1398" y="1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7/17/2022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7/17/2022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7/17/2022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7/17/2022</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EhtishamAhmed/poster-present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8240" y="685860"/>
            <a:ext cx="41544240" cy="2971740"/>
          </a:xfrm>
        </p:spPr>
        <p:txBody>
          <a:bodyPr anchor="ctr">
            <a:normAutofit/>
          </a:bodyPr>
          <a:lstStyle/>
          <a:p>
            <a:pPr algn="ctr"/>
            <a:r>
              <a:rPr lang="en-US" sz="13800" b="1" u="sng" dirty="0">
                <a:effectLst>
                  <a:outerShdw blurRad="38100" dist="38100" dir="2700000" algn="tl">
                    <a:srgbClr val="000000">
                      <a:alpha val="43137"/>
                    </a:srgbClr>
                  </a:outerShdw>
                </a:effectLst>
              </a:rPr>
              <a:t>Mental Health Analysis Through Twitter</a:t>
            </a:r>
            <a:endParaRPr lang="en-US" sz="16600" dirty="0"/>
          </a:p>
        </p:txBody>
      </p:sp>
      <p:sp>
        <p:nvSpPr>
          <p:cNvPr id="23" name="Text Placeholder 22"/>
          <p:cNvSpPr>
            <a:spLocks noGrp="1"/>
          </p:cNvSpPr>
          <p:nvPr>
            <p:ph type="body" sz="quarter" idx="36"/>
          </p:nvPr>
        </p:nvSpPr>
        <p:spPr>
          <a:xfrm>
            <a:off x="11957169" y="4068565"/>
            <a:ext cx="20966981" cy="1508903"/>
          </a:xfrm>
        </p:spPr>
        <p:txBody>
          <a:bodyPr/>
          <a:lstStyle/>
          <a:p>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MSc</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Information</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Technology,</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Social</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Media</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and</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Web</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Science,</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Student</a:t>
            </a:r>
            <a:r>
              <a:rPr lang="en-US" sz="4500" b="0" i="0" dirty="0">
                <a:solidFill>
                  <a:schemeClr val="bg1"/>
                </a:solidFill>
                <a:effectLst/>
                <a:latin typeface="Times New Roman" panose="02020603050405020304" pitchFamily="18" charset="0"/>
              </a:rPr>
              <a:t> </a:t>
            </a:r>
            <a:r>
              <a:rPr lang="en-GB" sz="4500" b="0" i="0" dirty="0">
                <a:solidFill>
                  <a:schemeClr val="bg1"/>
                </a:solidFill>
                <a:effectLst/>
                <a:latin typeface="Times New Roman" panose="02020603050405020304" pitchFamily="18" charset="0"/>
              </a:rPr>
              <a:t>No:210</a:t>
            </a:r>
            <a:r>
              <a:rPr lang="en-US" sz="4500" b="0" i="0" dirty="0">
                <a:solidFill>
                  <a:schemeClr val="bg1"/>
                </a:solidFill>
                <a:effectLst/>
                <a:latin typeface="Times New Roman" panose="02020603050405020304" pitchFamily="18" charset="0"/>
              </a:rPr>
              <a:t>12116</a:t>
            </a:r>
            <a:br>
              <a:rPr lang="en-GB" sz="4500" dirty="0">
                <a:solidFill>
                  <a:schemeClr val="bg1"/>
                </a:solidFill>
              </a:rPr>
            </a:br>
            <a:endParaRPr lang="en-US" sz="4500" dirty="0">
              <a:solidFill>
                <a:schemeClr val="bg1"/>
              </a:solidFill>
            </a:endParaRPr>
          </a:p>
        </p:txBody>
      </p:sp>
      <p:sp>
        <p:nvSpPr>
          <p:cNvPr id="67" name="Text Placeholder 66"/>
          <p:cNvSpPr>
            <a:spLocks noGrp="1"/>
          </p:cNvSpPr>
          <p:nvPr>
            <p:ph type="body" sz="quarter" idx="13"/>
          </p:nvPr>
        </p:nvSpPr>
        <p:spPr/>
        <p:txBody>
          <a:bodyPr/>
          <a:lstStyle/>
          <a:p>
            <a:r>
              <a:rPr lang="en-US" dirty="0"/>
              <a:t>Introduction</a:t>
            </a:r>
          </a:p>
        </p:txBody>
      </p:sp>
      <p:sp>
        <p:nvSpPr>
          <p:cNvPr id="69" name="Text Placeholder 68"/>
          <p:cNvSpPr>
            <a:spLocks noGrp="1"/>
          </p:cNvSpPr>
          <p:nvPr>
            <p:ph type="body" sz="quarter" idx="39"/>
          </p:nvPr>
        </p:nvSpPr>
        <p:spPr>
          <a:xfrm>
            <a:off x="843987" y="7114031"/>
            <a:ext cx="13293673" cy="16045548"/>
          </a:xfrm>
          <a:solidFill>
            <a:schemeClr val="bg1"/>
          </a:solidFill>
        </p:spPr>
        <p:txBody>
          <a:bodyPr anchor="t"/>
          <a:lstStyle/>
          <a:p>
            <a:pPr algn="just"/>
            <a:r>
              <a:rPr lang="en-US" dirty="0"/>
              <a:t>The different social sites enable the individuals to communicate with each other. A lot of different social media messaging platforms are available today such as Twitter, Facebook etc. Twitter is a cutting-edge platform among them. Twitter Attitude Analysis gives organizations the ability to screen audience behaviors concerning related products and events in real-time. Online platforms also act as the effective tool for the people to express the feelings who suffer from anxiety. Depression is considered as one of the important mental disorders which can destroy the lives of human beings. </a:t>
            </a:r>
            <a:r>
              <a:rPr lang="en-US" b="0" i="0" u="none" strike="noStrike" dirty="0">
                <a:solidFill>
                  <a:srgbClr val="000000"/>
                </a:solidFill>
                <a:effectLst/>
                <a:latin typeface="Arial" panose="020B0604020202020204" pitchFamily="34" charset="0"/>
              </a:rPr>
              <a:t>Owing to this idea, </a:t>
            </a:r>
            <a:r>
              <a:rPr lang="en-GB" b="0" i="0" u="none" strike="noStrike" dirty="0">
                <a:solidFill>
                  <a:srgbClr val="000000"/>
                </a:solidFill>
                <a:effectLst/>
                <a:latin typeface="Arial" panose="020B0604020202020204" pitchFamily="34" charset="0"/>
              </a:rPr>
              <a:t>emotional, psychological, and interpersonal wellness all fall under the category of mental welfare. It influences our thoughts, feelings, and actions. It also influences how we interact with people, manage stress, and make good decisions. From infancy and youth to maturity, mental healthcare is crucial at every step of development.</a:t>
            </a:r>
            <a:endParaRPr lang="en-US" dirty="0"/>
          </a:p>
          <a:p>
            <a:endParaRPr lang="en-US" dirty="0"/>
          </a:p>
        </p:txBody>
      </p:sp>
      <p:sp>
        <p:nvSpPr>
          <p:cNvPr id="7" name="Text Placeholder 6"/>
          <p:cNvSpPr>
            <a:spLocks noGrp="1"/>
          </p:cNvSpPr>
          <p:nvPr>
            <p:ph type="body" sz="quarter" idx="17"/>
          </p:nvPr>
        </p:nvSpPr>
        <p:spPr>
          <a:xfrm>
            <a:off x="1143000" y="21999293"/>
            <a:ext cx="12801600" cy="1219200"/>
          </a:xfrm>
        </p:spPr>
        <p:txBody>
          <a:bodyPr/>
          <a:lstStyle/>
          <a:p>
            <a:r>
              <a:rPr lang="en-US" dirty="0"/>
              <a:t>Research Questions and Aims</a:t>
            </a:r>
          </a:p>
        </p:txBody>
      </p:sp>
      <p:sp>
        <p:nvSpPr>
          <p:cNvPr id="12" name="Content Placeholder 11"/>
          <p:cNvSpPr>
            <a:spLocks noGrp="1"/>
          </p:cNvSpPr>
          <p:nvPr>
            <p:ph sz="quarter" idx="25"/>
          </p:nvPr>
        </p:nvSpPr>
        <p:spPr>
          <a:xfrm>
            <a:off x="1024356" y="23822128"/>
            <a:ext cx="12920244" cy="7116878"/>
          </a:xfrm>
        </p:spPr>
        <p:txBody>
          <a:bodyPr>
            <a:normAutofit lnSpcReduction="10000"/>
          </a:bodyPr>
          <a:lstStyle/>
          <a:p>
            <a:pPr marL="0" indent="0" algn="just">
              <a:buNone/>
            </a:pPr>
            <a:r>
              <a:rPr lang="en-US" sz="4400" dirty="0"/>
              <a:t>In this research, the</a:t>
            </a:r>
            <a:r>
              <a:rPr lang="en-US" sz="4400" dirty="0">
                <a:solidFill>
                  <a:srgbClr val="FF0000"/>
                </a:solidFill>
              </a:rPr>
              <a:t> </a:t>
            </a:r>
            <a:r>
              <a:rPr lang="en-US" sz="4400" dirty="0">
                <a:solidFill>
                  <a:schemeClr val="accent4"/>
                </a:solidFill>
              </a:rPr>
              <a:t>questions</a:t>
            </a:r>
            <a:r>
              <a:rPr lang="en-US" sz="4400" dirty="0"/>
              <a:t> is as follow:</a:t>
            </a:r>
          </a:p>
          <a:p>
            <a:pPr algn="just"/>
            <a:r>
              <a:rPr lang="en-US" sz="4400" dirty="0"/>
              <a:t>How often do people talk about Mental Health ?</a:t>
            </a:r>
          </a:p>
          <a:p>
            <a:pPr algn="just"/>
            <a:r>
              <a:rPr lang="en-US" sz="4400" dirty="0"/>
              <a:t>What are the most mental disorders attach with the hashtag?</a:t>
            </a:r>
          </a:p>
          <a:p>
            <a:pPr marL="0" indent="0" algn="just">
              <a:buNone/>
            </a:pPr>
            <a:r>
              <a:rPr lang="en-US" sz="4400" dirty="0"/>
              <a:t>The </a:t>
            </a:r>
            <a:r>
              <a:rPr lang="en-US" sz="4400" dirty="0">
                <a:solidFill>
                  <a:schemeClr val="accent4"/>
                </a:solidFill>
              </a:rPr>
              <a:t>aims </a:t>
            </a:r>
            <a:r>
              <a:rPr lang="en-US" sz="4400" dirty="0"/>
              <a:t>of this research is as follow:</a:t>
            </a:r>
          </a:p>
          <a:p>
            <a:pPr algn="just"/>
            <a:r>
              <a:rPr lang="en-US" sz="4400" dirty="0"/>
              <a:t>The main aim of this study is to examine how twitter is used to analyze mental health of the users. </a:t>
            </a:r>
          </a:p>
          <a:p>
            <a:pPr algn="just"/>
            <a:r>
              <a:rPr lang="en-GB" sz="4400" b="0" i="0" u="none" strike="noStrike" dirty="0">
                <a:solidFill>
                  <a:srgbClr val="000000"/>
                </a:solidFill>
                <a:effectLst/>
                <a:latin typeface="Arial" panose="020B0604020202020204" pitchFamily="34" charset="0"/>
              </a:rPr>
              <a:t>The findings investigate the need for education and awareness about mental health. </a:t>
            </a:r>
            <a:endParaRPr lang="en-US" sz="4400" dirty="0">
              <a:solidFill>
                <a:schemeClr val="accent4"/>
              </a:solidFill>
            </a:endParaRPr>
          </a:p>
        </p:txBody>
      </p:sp>
      <p:sp>
        <p:nvSpPr>
          <p:cNvPr id="9" name="Text Placeholder 8"/>
          <p:cNvSpPr>
            <a:spLocks noGrp="1"/>
          </p:cNvSpPr>
          <p:nvPr>
            <p:ph type="body" sz="quarter" idx="21"/>
          </p:nvPr>
        </p:nvSpPr>
        <p:spPr>
          <a:xfrm>
            <a:off x="15778858" y="16649744"/>
            <a:ext cx="12801600" cy="1219200"/>
          </a:xfrm>
        </p:spPr>
        <p:txBody>
          <a:bodyPr/>
          <a:lstStyle/>
          <a:p>
            <a:r>
              <a:rPr lang="en-US" dirty="0"/>
              <a:t>Methodology</a:t>
            </a:r>
          </a:p>
        </p:txBody>
      </p:sp>
      <p:sp>
        <p:nvSpPr>
          <p:cNvPr id="70" name="Text Placeholder 69"/>
          <p:cNvSpPr>
            <a:spLocks noGrp="1"/>
          </p:cNvSpPr>
          <p:nvPr>
            <p:ph type="body" sz="quarter" idx="40"/>
          </p:nvPr>
        </p:nvSpPr>
        <p:spPr>
          <a:xfrm>
            <a:off x="15680060" y="5669280"/>
            <a:ext cx="12801600" cy="1219200"/>
          </a:xfrm>
        </p:spPr>
        <p:txBody>
          <a:bodyPr/>
          <a:lstStyle/>
          <a:p>
            <a:r>
              <a:rPr lang="en-US" dirty="0"/>
              <a:t>Findings</a:t>
            </a:r>
          </a:p>
        </p:txBody>
      </p:sp>
      <p:sp>
        <p:nvSpPr>
          <p:cNvPr id="71" name="Text Placeholder 70"/>
          <p:cNvSpPr>
            <a:spLocks noGrp="1"/>
          </p:cNvSpPr>
          <p:nvPr>
            <p:ph type="body" sz="quarter" idx="41"/>
          </p:nvPr>
        </p:nvSpPr>
        <p:spPr>
          <a:xfrm>
            <a:off x="29900880" y="14762846"/>
            <a:ext cx="12801600" cy="1219200"/>
          </a:xfrm>
        </p:spPr>
        <p:txBody>
          <a:bodyPr/>
          <a:lstStyle/>
          <a:p>
            <a:r>
              <a:rPr lang="en-US" dirty="0"/>
              <a:t>Conclusion</a:t>
            </a:r>
          </a:p>
        </p:txBody>
      </p:sp>
      <p:sp>
        <p:nvSpPr>
          <p:cNvPr id="15" name="Content Placeholder 14"/>
          <p:cNvSpPr>
            <a:spLocks noGrp="1"/>
          </p:cNvSpPr>
          <p:nvPr>
            <p:ph sz="quarter" idx="42"/>
          </p:nvPr>
        </p:nvSpPr>
        <p:spPr>
          <a:xfrm>
            <a:off x="29826462" y="16304541"/>
            <a:ext cx="12801600" cy="7926618"/>
          </a:xfrm>
        </p:spPr>
        <p:txBody>
          <a:bodyPr>
            <a:noAutofit/>
          </a:bodyPr>
          <a:lstStyle/>
          <a:p>
            <a:pPr marL="0" indent="0" algn="just">
              <a:buNone/>
            </a:pPr>
            <a:r>
              <a:rPr lang="en-US" sz="4400" dirty="0"/>
              <a:t>Twitter posts from those who are anxious about their own mental health are included in this research. How people are speaking up about their own struggles with mental health. People discussed ways to increase public understanding of mental health issues and to aid those who are struggling with issues such as anxiety disorder, depression, bipolar and stress. Moreover, Among extracted tweets which used the said Hashtag, most of them were suffering from mental health.</a:t>
            </a:r>
          </a:p>
        </p:txBody>
      </p:sp>
      <p:sp>
        <p:nvSpPr>
          <p:cNvPr id="21" name="Text Placeholder 20"/>
          <p:cNvSpPr>
            <a:spLocks noGrp="1"/>
          </p:cNvSpPr>
          <p:nvPr>
            <p:ph type="body" sz="quarter" idx="34"/>
          </p:nvPr>
        </p:nvSpPr>
        <p:spPr>
          <a:xfrm>
            <a:off x="29900880" y="23709713"/>
            <a:ext cx="12801600" cy="1219200"/>
          </a:xfrm>
        </p:spPr>
        <p:txBody>
          <a:bodyPr/>
          <a:lstStyle/>
          <a:p>
            <a:r>
              <a:rPr lang="en-US" dirty="0"/>
              <a:t>References</a:t>
            </a:r>
          </a:p>
        </p:txBody>
      </p:sp>
      <p:sp>
        <p:nvSpPr>
          <p:cNvPr id="22" name="Content Placeholder 21"/>
          <p:cNvSpPr>
            <a:spLocks noGrp="1"/>
          </p:cNvSpPr>
          <p:nvPr>
            <p:ph sz="quarter" idx="35"/>
          </p:nvPr>
        </p:nvSpPr>
        <p:spPr>
          <a:xfrm>
            <a:off x="29863670" y="25432972"/>
            <a:ext cx="12727183" cy="6049432"/>
          </a:xfrm>
        </p:spPr>
        <p:txBody>
          <a:bodyPr>
            <a:noAutofit/>
          </a:bodyPr>
          <a:lstStyle/>
          <a:p>
            <a:pPr rtl="0" fontAlgn="base"/>
            <a:r>
              <a:rPr lang="en-US" sz="4400" b="0" i="0" u="none" strike="noStrike" dirty="0" err="1">
                <a:solidFill>
                  <a:srgbClr val="000000"/>
                </a:solidFill>
                <a:effectLst/>
                <a:latin typeface="Arial" panose="020B0604020202020204" pitchFamily="34" charset="0"/>
              </a:rPr>
              <a:t>Faryal</a:t>
            </a:r>
            <a:r>
              <a:rPr lang="en-US" sz="4400" b="0" i="0" u="none" strike="noStrike" dirty="0">
                <a:solidFill>
                  <a:srgbClr val="000000"/>
                </a:solidFill>
                <a:effectLst/>
                <a:latin typeface="Arial" panose="020B0604020202020204" pitchFamily="34" charset="0"/>
              </a:rPr>
              <a:t>, M., Iqbal, M., &amp; </a:t>
            </a:r>
            <a:r>
              <a:rPr lang="en-US" sz="4400" b="0" i="0" u="none" strike="noStrike" dirty="0" err="1">
                <a:solidFill>
                  <a:srgbClr val="000000"/>
                </a:solidFill>
                <a:effectLst/>
                <a:latin typeface="Arial" panose="020B0604020202020204" pitchFamily="34" charset="0"/>
              </a:rPr>
              <a:t>Tahreem</a:t>
            </a:r>
            <a:r>
              <a:rPr lang="en-US" sz="4400" b="0" i="0" u="none" strike="noStrike" dirty="0">
                <a:solidFill>
                  <a:srgbClr val="000000"/>
                </a:solidFill>
                <a:effectLst/>
                <a:latin typeface="Arial" panose="020B0604020202020204" pitchFamily="34" charset="0"/>
              </a:rPr>
              <a:t>, H. (2021). Mental health diseases analysis on Twitter using machine learning. </a:t>
            </a:r>
            <a:r>
              <a:rPr lang="en-US" sz="4400" b="0" i="0" u="none" strike="noStrike" dirty="0" err="1">
                <a:solidFill>
                  <a:srgbClr val="000000"/>
                </a:solidFill>
                <a:effectLst/>
                <a:latin typeface="Arial" panose="020B0604020202020204" pitchFamily="34" charset="0"/>
              </a:rPr>
              <a:t>iKSP</a:t>
            </a:r>
            <a:r>
              <a:rPr lang="en-US" sz="4400" b="0" i="0" u="none" strike="noStrike" dirty="0">
                <a:solidFill>
                  <a:srgbClr val="000000"/>
                </a:solidFill>
                <a:effectLst/>
                <a:latin typeface="Arial" panose="020B0604020202020204" pitchFamily="34" charset="0"/>
              </a:rPr>
              <a:t> Journal of Computer Science and Engineering, 1(2), 16-25.</a:t>
            </a:r>
            <a:r>
              <a:rPr lang="en-US" sz="4400" b="0" i="0" dirty="0">
                <a:solidFill>
                  <a:srgbClr val="000000"/>
                </a:solidFill>
                <a:effectLst/>
                <a:latin typeface="Arial" panose="020B0604020202020204" pitchFamily="34" charset="0"/>
              </a:rPr>
              <a:t>​</a:t>
            </a:r>
          </a:p>
          <a:p>
            <a:pPr marL="0" indent="0" rtl="0" fontAlgn="base">
              <a:buNone/>
            </a:pPr>
            <a:endParaRPr lang="en-US" sz="4400" b="0" i="0" dirty="0">
              <a:solidFill>
                <a:srgbClr val="000000"/>
              </a:solidFill>
              <a:effectLst/>
              <a:latin typeface="Arial" panose="020B0604020202020204" pitchFamily="34" charset="0"/>
            </a:endParaRPr>
          </a:p>
          <a:p>
            <a:pPr rtl="0" fontAlgn="base"/>
            <a:r>
              <a:rPr lang="en-GB" sz="4400" b="0" i="0" u="none" strike="noStrike" dirty="0">
                <a:solidFill>
                  <a:srgbClr val="000000"/>
                </a:solidFill>
                <a:effectLst/>
                <a:latin typeface="Arial" panose="020B0604020202020204" pitchFamily="34" charset="0"/>
              </a:rPr>
              <a:t>Gerry (2018). ABOUT US - Mental Health Foundation. [online] Mental Health Foundation. Available at: https://mentalhealthfoundation.org/about-us/.</a:t>
            </a:r>
            <a:r>
              <a:rPr lang="en-US" sz="4400" b="0" i="0" dirty="0">
                <a:solidFill>
                  <a:srgbClr val="000000"/>
                </a:solidFill>
                <a:effectLst/>
                <a:latin typeface="Arial" panose="020B0604020202020204" pitchFamily="34" charset="0"/>
              </a:rPr>
              <a:t>​</a:t>
            </a:r>
          </a:p>
          <a:p>
            <a:pPr marL="0" indent="0" rtl="0" fontAlgn="base">
              <a:buNone/>
            </a:pPr>
            <a:endParaRPr lang="en-GB" sz="4400" b="0" i="0" dirty="0">
              <a:solidFill>
                <a:srgbClr val="000000"/>
              </a:solidFill>
              <a:effectLst/>
              <a:latin typeface="Arial" panose="020B0604020202020204" pitchFamily="34" charset="0"/>
            </a:endParaRPr>
          </a:p>
        </p:txBody>
      </p:sp>
      <p:sp>
        <p:nvSpPr>
          <p:cNvPr id="20" name="Content Placeholder 19"/>
          <p:cNvSpPr>
            <a:spLocks noGrp="1"/>
          </p:cNvSpPr>
          <p:nvPr>
            <p:ph sz="quarter" idx="27"/>
          </p:nvPr>
        </p:nvSpPr>
        <p:spPr>
          <a:xfrm>
            <a:off x="15830668" y="18272313"/>
            <a:ext cx="12801600" cy="9674656"/>
          </a:xfrm>
        </p:spPr>
        <p:txBody>
          <a:bodyPr>
            <a:normAutofit/>
          </a:bodyPr>
          <a:lstStyle/>
          <a:p>
            <a:pPr marL="0" indent="0" algn="just">
              <a:buNone/>
            </a:pPr>
            <a:r>
              <a:rPr lang="en-US" sz="4400" dirty="0"/>
              <a:t>Using TAGS v6.1.9.1 tweets collected from Twitter. Using this Tag #mentalhealth.</a:t>
            </a:r>
          </a:p>
          <a:p>
            <a:pPr marL="0" indent="0" algn="just">
              <a:buNone/>
            </a:pPr>
            <a:r>
              <a:rPr lang="en-US" sz="4400" dirty="0"/>
              <a:t>Total 2966 tweets were collected from the tool. I have analyzed that data to get more idea about the people’s tweets about the mental health issues. </a:t>
            </a:r>
          </a:p>
          <a:p>
            <a:pPr marL="0" indent="0" algn="just">
              <a:buNone/>
            </a:pPr>
            <a:r>
              <a:rPr lang="en-US" sz="4400" dirty="0"/>
              <a:t>As a result of this research I observed that using with this hashtag the conditions of peoples and how they feel.</a:t>
            </a:r>
          </a:p>
          <a:p>
            <a:pPr marL="0" indent="0" algn="just">
              <a:buNone/>
            </a:pPr>
            <a:r>
              <a:rPr lang="en-US" sz="4400" dirty="0"/>
              <a:t>The data collected was manually filtered by categories which are mentions in the tweets. A graph generated by Google sheet about the tweets is shown in Figure 1.</a:t>
            </a:r>
          </a:p>
        </p:txBody>
      </p:sp>
      <p:sp>
        <p:nvSpPr>
          <p:cNvPr id="24" name="Content Placeholder 23"/>
          <p:cNvSpPr>
            <a:spLocks noGrp="1"/>
          </p:cNvSpPr>
          <p:nvPr>
            <p:ph sz="quarter" idx="23"/>
          </p:nvPr>
        </p:nvSpPr>
        <p:spPr>
          <a:xfrm>
            <a:off x="29883774" y="7357674"/>
            <a:ext cx="12801600" cy="9486868"/>
          </a:xfrm>
        </p:spPr>
        <p:txBody>
          <a:bodyPr>
            <a:normAutofit/>
          </a:bodyPr>
          <a:lstStyle/>
          <a:p>
            <a:pPr marL="0" indent="0" algn="just">
              <a:buNone/>
            </a:pPr>
            <a:r>
              <a:rPr lang="en-US" sz="4400" dirty="0"/>
              <a:t>This research just used a single term which is Mental Health only and has a great result. Among the extracted tweets research showed that they are either suffering or have suffered from some sort of mental issues. In this research, it was observed that with the said hashtag, majority were suffering form anxiety, depression, bipolar disorder, stress, suicide prevention. They are all types of mental illness and are related to mental health which need awareness. </a:t>
            </a:r>
          </a:p>
          <a:p>
            <a:endParaRPr lang="en-US" dirty="0"/>
          </a:p>
        </p:txBody>
      </p:sp>
      <p:pic>
        <p:nvPicPr>
          <p:cNvPr id="2" name="Picture 2">
            <a:extLst>
              <a:ext uri="{FF2B5EF4-FFF2-40B4-BE49-F238E27FC236}">
                <a16:creationId xmlns:a16="http://schemas.microsoft.com/office/drawing/2014/main" id="{C3B12D7E-9596-4688-9B4B-43B5A9D6D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034" y="7114031"/>
            <a:ext cx="12801600" cy="8325166"/>
          </a:xfrm>
          <a:prstGeom prst="rect">
            <a:avLst/>
          </a:prstGeom>
        </p:spPr>
      </p:pic>
      <p:sp>
        <p:nvSpPr>
          <p:cNvPr id="8" name="TextBox 7">
            <a:extLst>
              <a:ext uri="{FF2B5EF4-FFF2-40B4-BE49-F238E27FC236}">
                <a16:creationId xmlns:a16="http://schemas.microsoft.com/office/drawing/2014/main" id="{1E94E91F-295D-4261-BEA5-76D2C08AD9DD}"/>
              </a:ext>
            </a:extLst>
          </p:cNvPr>
          <p:cNvSpPr txBox="1"/>
          <p:nvPr/>
        </p:nvSpPr>
        <p:spPr>
          <a:xfrm>
            <a:off x="21072247" y="15548293"/>
            <a:ext cx="1828800" cy="1828800"/>
          </a:xfrm>
          <a:prstGeom prst="rect">
            <a:avLst/>
          </a:prstGeom>
          <a:noFill/>
        </p:spPr>
        <p:txBody>
          <a:bodyPr wrap="square" rtlCol="0">
            <a:spAutoFit/>
          </a:bodyPr>
          <a:lstStyle/>
          <a:p>
            <a:pPr algn="ctr"/>
            <a:endParaRPr lang="en-US" sz="6000" dirty="0" err="1"/>
          </a:p>
        </p:txBody>
      </p:sp>
      <p:sp>
        <p:nvSpPr>
          <p:cNvPr id="10" name="TextBox 9">
            <a:extLst>
              <a:ext uri="{FF2B5EF4-FFF2-40B4-BE49-F238E27FC236}">
                <a16:creationId xmlns:a16="http://schemas.microsoft.com/office/drawing/2014/main" id="{6849F6F1-8479-4AB7-A26C-9A961D3EB7EC}"/>
              </a:ext>
            </a:extLst>
          </p:cNvPr>
          <p:cNvSpPr txBox="1"/>
          <p:nvPr/>
        </p:nvSpPr>
        <p:spPr>
          <a:xfrm>
            <a:off x="21072247" y="15548293"/>
            <a:ext cx="1828800" cy="1828800"/>
          </a:xfrm>
          <a:prstGeom prst="rect">
            <a:avLst/>
          </a:prstGeom>
          <a:noFill/>
        </p:spPr>
        <p:txBody>
          <a:bodyPr wrap="square" rtlCol="0">
            <a:spAutoFit/>
          </a:bodyPr>
          <a:lstStyle/>
          <a:p>
            <a:pPr algn="ctr"/>
            <a:endParaRPr lang="en-US" sz="6000" dirty="0" err="1"/>
          </a:p>
        </p:txBody>
      </p:sp>
      <p:sp>
        <p:nvSpPr>
          <p:cNvPr id="11" name="TextBox 10">
            <a:extLst>
              <a:ext uri="{FF2B5EF4-FFF2-40B4-BE49-F238E27FC236}">
                <a16:creationId xmlns:a16="http://schemas.microsoft.com/office/drawing/2014/main" id="{C47BA613-5502-41ED-85FF-9AF37EC85272}"/>
              </a:ext>
            </a:extLst>
          </p:cNvPr>
          <p:cNvSpPr txBox="1"/>
          <p:nvPr/>
        </p:nvSpPr>
        <p:spPr>
          <a:xfrm>
            <a:off x="14572649" y="29159547"/>
            <a:ext cx="12999196" cy="553998"/>
          </a:xfrm>
          <a:prstGeom prst="rect">
            <a:avLst/>
          </a:prstGeom>
          <a:noFill/>
        </p:spPr>
        <p:txBody>
          <a:bodyPr wrap="square" rtlCol="0">
            <a:spAutoFit/>
          </a:bodyPr>
          <a:lstStyle/>
          <a:p>
            <a:pPr algn="ctr"/>
            <a:r>
              <a:rPr lang="en-US" sz="3000" dirty="0">
                <a:solidFill>
                  <a:srgbClr val="FF0000"/>
                </a:solidFill>
                <a:hlinkClick r:id="rId4"/>
              </a:rPr>
              <a:t>https://github.com/EhtishamAhmed/poster-presentation</a:t>
            </a:r>
            <a:endParaRPr lang="en-US" sz="3000" dirty="0">
              <a:solidFill>
                <a:srgbClr val="FF0000"/>
              </a:solidFill>
            </a:endParaRPr>
          </a:p>
        </p:txBody>
      </p:sp>
      <p:sp>
        <p:nvSpPr>
          <p:cNvPr id="13" name="Text Placeholder 8">
            <a:extLst>
              <a:ext uri="{FF2B5EF4-FFF2-40B4-BE49-F238E27FC236}">
                <a16:creationId xmlns:a16="http://schemas.microsoft.com/office/drawing/2014/main" id="{2DAF1865-55FF-4CA2-B5C9-22CE1019824B}"/>
              </a:ext>
            </a:extLst>
          </p:cNvPr>
          <p:cNvSpPr txBox="1">
            <a:spLocks/>
          </p:cNvSpPr>
          <p:nvPr/>
        </p:nvSpPr>
        <p:spPr>
          <a:xfrm>
            <a:off x="29826462"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Discussion </a:t>
            </a:r>
          </a:p>
        </p:txBody>
      </p:sp>
      <p:sp>
        <p:nvSpPr>
          <p:cNvPr id="14" name="TextBox 13">
            <a:extLst>
              <a:ext uri="{FF2B5EF4-FFF2-40B4-BE49-F238E27FC236}">
                <a16:creationId xmlns:a16="http://schemas.microsoft.com/office/drawing/2014/main" id="{9785EA61-9F61-4CBB-A4EC-FC7E1342907D}"/>
              </a:ext>
            </a:extLst>
          </p:cNvPr>
          <p:cNvSpPr txBox="1"/>
          <p:nvPr/>
        </p:nvSpPr>
        <p:spPr>
          <a:xfrm>
            <a:off x="20405422" y="15548293"/>
            <a:ext cx="3340824" cy="630942"/>
          </a:xfrm>
          <a:prstGeom prst="rect">
            <a:avLst/>
          </a:prstGeom>
          <a:noFill/>
        </p:spPr>
        <p:txBody>
          <a:bodyPr wrap="square" rtlCol="0">
            <a:spAutoFit/>
          </a:bodyPr>
          <a:lstStyle/>
          <a:p>
            <a:pPr algn="ctr"/>
            <a:r>
              <a:rPr lang="en-US" sz="3500" dirty="0"/>
              <a:t>Figure 1</a:t>
            </a:r>
          </a:p>
        </p:txBody>
      </p:sp>
      <p:pic>
        <p:nvPicPr>
          <p:cNvPr id="16" name="Picture 16">
            <a:extLst>
              <a:ext uri="{FF2B5EF4-FFF2-40B4-BE49-F238E27FC236}">
                <a16:creationId xmlns:a16="http://schemas.microsoft.com/office/drawing/2014/main" id="{E355DDD7-489A-4872-8390-A58CA6A86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67603" y="29159547"/>
            <a:ext cx="2808484" cy="2808484"/>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TotalTime>
  <Words>510</Words>
  <Application>Microsoft Office PowerPoint</Application>
  <PresentationFormat>Custom</PresentationFormat>
  <Paragraphs>21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Science Poster</vt:lpstr>
      <vt:lpstr>Mental Health Analysis Through Twitter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Admin</dc:creator>
  <cp:lastModifiedBy>Ehtisham Ahmed (Student)</cp:lastModifiedBy>
  <cp:revision>16</cp:revision>
  <dcterms:created xsi:type="dcterms:W3CDTF">2013-01-20T21:20:28Z</dcterms:created>
  <dcterms:modified xsi:type="dcterms:W3CDTF">2022-07-18T10:00:00Z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