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601200" cy="12801600" type="A3"/>
  <p:notesSz cx="9601200" cy="12801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0090" y="3968496"/>
            <a:ext cx="8161020" cy="2688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40180" y="7168896"/>
            <a:ext cx="6720840" cy="320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0060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44618" y="2944368"/>
            <a:ext cx="4176522" cy="8449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601200" cy="12801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4968" y="77723"/>
            <a:ext cx="7518400" cy="768350"/>
          </a:xfrm>
          <a:custGeom>
            <a:avLst/>
            <a:gdLst/>
            <a:ahLst/>
            <a:cxnLst/>
            <a:rect l="l" t="t" r="r" b="b"/>
            <a:pathLst>
              <a:path w="7518400" h="768350">
                <a:moveTo>
                  <a:pt x="7517892" y="0"/>
                </a:moveTo>
                <a:lnTo>
                  <a:pt x="0" y="0"/>
                </a:lnTo>
                <a:lnTo>
                  <a:pt x="0" y="768096"/>
                </a:lnTo>
                <a:lnTo>
                  <a:pt x="7517892" y="768096"/>
                </a:lnTo>
                <a:lnTo>
                  <a:pt x="7517892" y="0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0509" y="87249"/>
            <a:ext cx="682752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67" y="3056356"/>
            <a:ext cx="9465665" cy="345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264408" y="11905488"/>
            <a:ext cx="3072384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0060" y="11905488"/>
            <a:ext cx="2208276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912864" y="11905488"/>
            <a:ext cx="2208276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jpg"/><Relationship Id="rId26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jpg"/><Relationship Id="rId25" Type="http://schemas.openxmlformats.org/officeDocument/2006/relationships/hyperlink" Target="http://www.gov.uk/government/case-studies/pakistan-" TargetMode="External"/><Relationship Id="rId2" Type="http://schemas.openxmlformats.org/officeDocument/2006/relationships/image" Target="../media/image2.png"/><Relationship Id="rId16" Type="http://schemas.openxmlformats.org/officeDocument/2006/relationships/image" Target="../media/image16.jpg"/><Relationship Id="rId20" Type="http://schemas.openxmlformats.org/officeDocument/2006/relationships/image" Target="../media/image20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hyperlink" Target="https://www.britannica.com/event/Kashmir-earthquake-of-2005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6.png"/><Relationship Id="rId10" Type="http://schemas.openxmlformats.org/officeDocument/2006/relationships/image" Target="../media/image10.png"/><Relationship Id="rId19" Type="http://schemas.openxmlformats.org/officeDocument/2006/relationships/image" Target="../media/image19.jpg"/><Relationship Id="rId31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8</a:t>
            </a:r>
            <a:r>
              <a:rPr sz="2775" baseline="25525" dirty="0"/>
              <a:t>TH</a:t>
            </a:r>
            <a:r>
              <a:rPr sz="2775" spc="322" baseline="25525" dirty="0"/>
              <a:t> </a:t>
            </a:r>
            <a:r>
              <a:rPr sz="2800" spc="-15" dirty="0"/>
              <a:t>OCTOBER</a:t>
            </a:r>
            <a:r>
              <a:rPr sz="2800" spc="-10" dirty="0"/>
              <a:t> </a:t>
            </a:r>
            <a:r>
              <a:rPr sz="2800" spc="-5" dirty="0"/>
              <a:t>2005</a:t>
            </a:r>
            <a:r>
              <a:rPr sz="2800" spc="30" dirty="0"/>
              <a:t> </a:t>
            </a:r>
            <a:r>
              <a:rPr sz="2800" spc="-20" dirty="0"/>
              <a:t>EARTHQUAKE</a:t>
            </a:r>
            <a:r>
              <a:rPr sz="2800" spc="20" dirty="0"/>
              <a:t> </a:t>
            </a:r>
            <a:r>
              <a:rPr sz="2800" spc="-5" dirty="0"/>
              <a:t>IN</a:t>
            </a:r>
            <a:r>
              <a:rPr sz="2800" spc="10" dirty="0"/>
              <a:t> </a:t>
            </a:r>
            <a:r>
              <a:rPr sz="2800" spc="-60" dirty="0"/>
              <a:t>PAKISTAN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105155" y="877798"/>
            <a:ext cx="4706620" cy="2303145"/>
            <a:chOff x="105155" y="877798"/>
            <a:chExt cx="4706620" cy="23031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" y="893051"/>
              <a:ext cx="3314700" cy="4511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403" y="877798"/>
              <a:ext cx="1633727" cy="5410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591" y="932687"/>
              <a:ext cx="3200399" cy="3383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5" y="2650197"/>
              <a:ext cx="4706112" cy="4572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51915" y="2639542"/>
              <a:ext cx="3214116" cy="54104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591" y="2689860"/>
              <a:ext cx="4591812" cy="3444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5229" y="524637"/>
            <a:ext cx="8395970" cy="2465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MSc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technology,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Media and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Science,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600" spc="-5" dirty="0">
                <a:solidFill>
                  <a:srgbClr val="FFFFFF"/>
                </a:solidFill>
                <a:latin typeface="Calibri"/>
                <a:cs typeface="Calibri"/>
              </a:rPr>
              <a:t>Id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21012116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Calibri"/>
              <a:cs typeface="Calibri"/>
            </a:endParaRPr>
          </a:p>
          <a:p>
            <a:pPr marL="992505">
              <a:lnSpc>
                <a:spcPct val="100000"/>
              </a:lnSpc>
              <a:spcBef>
                <a:spcPts val="5"/>
              </a:spcBef>
            </a:pPr>
            <a:r>
              <a:rPr sz="1600" b="1" spc="10" dirty="0">
                <a:solidFill>
                  <a:srgbClr val="FFFFFF"/>
                </a:solidFill>
                <a:latin typeface="Cambria"/>
                <a:cs typeface="Cambria"/>
              </a:rPr>
              <a:t>Introduction:</a:t>
            </a:r>
            <a:endParaRPr sz="1600" dirty="0">
              <a:latin typeface="Cambria"/>
              <a:cs typeface="Cambria"/>
            </a:endParaRPr>
          </a:p>
          <a:p>
            <a:pPr marL="63500" marR="55880" algn="just">
              <a:lnSpc>
                <a:spcPct val="107000"/>
              </a:lnSpc>
              <a:spcBef>
                <a:spcPts val="505"/>
              </a:spcBef>
            </a:pPr>
            <a:r>
              <a:rPr sz="1400" spc="-5" dirty="0">
                <a:latin typeface="Cambria"/>
                <a:cs typeface="Cambria"/>
              </a:rPr>
              <a:t>In </a:t>
            </a:r>
            <a:r>
              <a:rPr sz="1400" spc="-20" dirty="0">
                <a:latin typeface="Cambria"/>
                <a:cs typeface="Cambria"/>
              </a:rPr>
              <a:t>early </a:t>
            </a:r>
            <a:r>
              <a:rPr sz="1400" spc="-35" dirty="0">
                <a:latin typeface="Cambria"/>
                <a:cs typeface="Cambria"/>
              </a:rPr>
              <a:t>21</a:t>
            </a:r>
            <a:r>
              <a:rPr sz="1350" spc="-52" baseline="24691" dirty="0">
                <a:latin typeface="Cambria"/>
                <a:cs typeface="Cambria"/>
              </a:rPr>
              <a:t>st</a:t>
            </a:r>
            <a:r>
              <a:rPr sz="1350" spc="195" baseline="24691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century </a:t>
            </a:r>
            <a:r>
              <a:rPr sz="1400" spc="-5" dirty="0">
                <a:latin typeface="Cambria"/>
                <a:cs typeface="Cambria"/>
              </a:rPr>
              <a:t>on </a:t>
            </a:r>
            <a:r>
              <a:rPr sz="1400" spc="-20" dirty="0">
                <a:latin typeface="Cambria"/>
                <a:cs typeface="Cambria"/>
              </a:rPr>
              <a:t>8</a:t>
            </a:r>
            <a:r>
              <a:rPr sz="1350" spc="-30" baseline="24691" dirty="0">
                <a:latin typeface="Cambria"/>
                <a:cs typeface="Cambria"/>
              </a:rPr>
              <a:t>th</a:t>
            </a:r>
            <a:r>
              <a:rPr sz="1350" spc="-22" baseline="24691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October </a:t>
            </a:r>
            <a:r>
              <a:rPr sz="1400" spc="-50" dirty="0">
                <a:latin typeface="Cambria"/>
                <a:cs typeface="Cambria"/>
              </a:rPr>
              <a:t>2005 </a:t>
            </a:r>
            <a:r>
              <a:rPr sz="1400" spc="-25" dirty="0">
                <a:latin typeface="Cambria"/>
                <a:cs typeface="Cambria"/>
              </a:rPr>
              <a:t>nearly </a:t>
            </a:r>
            <a:r>
              <a:rPr sz="1400" spc="-50" dirty="0">
                <a:latin typeface="Cambria"/>
                <a:cs typeface="Cambria"/>
              </a:rPr>
              <a:t>8:50 </a:t>
            </a:r>
            <a:r>
              <a:rPr sz="1400" spc="80" dirty="0">
                <a:latin typeface="Cambria"/>
                <a:cs typeface="Cambria"/>
              </a:rPr>
              <a:t>AM </a:t>
            </a:r>
            <a:r>
              <a:rPr sz="1400" spc="-20" dirty="0">
                <a:latin typeface="Cambria"/>
                <a:cs typeface="Cambria"/>
              </a:rPr>
              <a:t>the origin </a:t>
            </a:r>
            <a:r>
              <a:rPr sz="1400" spc="-10" dirty="0">
                <a:latin typeface="Cambria"/>
                <a:cs typeface="Cambria"/>
              </a:rPr>
              <a:t>of </a:t>
            </a:r>
            <a:r>
              <a:rPr sz="1400" spc="-25" dirty="0">
                <a:latin typeface="Cambria"/>
                <a:cs typeface="Cambria"/>
              </a:rPr>
              <a:t>earthquake </a:t>
            </a:r>
            <a:r>
              <a:rPr sz="1400" spc="-30" dirty="0">
                <a:latin typeface="Cambria"/>
                <a:cs typeface="Cambria"/>
              </a:rPr>
              <a:t>was </a:t>
            </a:r>
            <a:r>
              <a:rPr sz="1400" spc="-50" dirty="0">
                <a:latin typeface="Cambria"/>
                <a:cs typeface="Cambria"/>
              </a:rPr>
              <a:t>19 </a:t>
            </a:r>
            <a:r>
              <a:rPr sz="1400" spc="-5" dirty="0">
                <a:latin typeface="Cambria"/>
                <a:cs typeface="Cambria"/>
              </a:rPr>
              <a:t>km </a:t>
            </a:r>
            <a:r>
              <a:rPr sz="1400" spc="-30" dirty="0">
                <a:latin typeface="Cambria"/>
                <a:cs typeface="Cambria"/>
              </a:rPr>
              <a:t>northwest </a:t>
            </a:r>
            <a:r>
              <a:rPr sz="1400" spc="-15" dirty="0">
                <a:latin typeface="Cambria"/>
                <a:cs typeface="Cambria"/>
              </a:rPr>
              <a:t>of 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Muzaffarabad </a:t>
            </a:r>
            <a:r>
              <a:rPr sz="1400" spc="-35" dirty="0">
                <a:latin typeface="Cambria"/>
                <a:cs typeface="Cambria"/>
              </a:rPr>
              <a:t>in </a:t>
            </a:r>
            <a:r>
              <a:rPr sz="1400" spc="-10" dirty="0">
                <a:latin typeface="Cambria"/>
                <a:cs typeface="Cambria"/>
              </a:rPr>
              <a:t>region of </a:t>
            </a:r>
            <a:r>
              <a:rPr sz="1400" spc="-15" dirty="0">
                <a:latin typeface="Cambria"/>
                <a:cs typeface="Cambria"/>
              </a:rPr>
              <a:t>Kashmir </a:t>
            </a:r>
            <a:r>
              <a:rPr sz="1400" spc="-10" dirty="0">
                <a:latin typeface="Cambria"/>
                <a:cs typeface="Cambria"/>
              </a:rPr>
              <a:t>of </a:t>
            </a:r>
            <a:r>
              <a:rPr sz="1400" spc="-15" dirty="0">
                <a:latin typeface="Cambria"/>
                <a:cs typeface="Cambria"/>
              </a:rPr>
              <a:t>Pakistan. </a:t>
            </a:r>
            <a:r>
              <a:rPr sz="1400" spc="-20" dirty="0">
                <a:latin typeface="Cambria"/>
                <a:cs typeface="Cambria"/>
              </a:rPr>
              <a:t>Earthquake </a:t>
            </a:r>
            <a:r>
              <a:rPr sz="1400" spc="-30" dirty="0">
                <a:latin typeface="Cambria"/>
                <a:cs typeface="Cambria"/>
              </a:rPr>
              <a:t>is </a:t>
            </a:r>
            <a:r>
              <a:rPr sz="1400" spc="-15" dirty="0">
                <a:latin typeface="Cambria"/>
                <a:cs typeface="Cambria"/>
              </a:rPr>
              <a:t>the </a:t>
            </a:r>
            <a:r>
              <a:rPr sz="1400" spc="-25" dirty="0">
                <a:latin typeface="Cambria"/>
                <a:cs typeface="Cambria"/>
              </a:rPr>
              <a:t>vibration </a:t>
            </a:r>
            <a:r>
              <a:rPr sz="1400" spc="-10" dirty="0">
                <a:latin typeface="Cambria"/>
                <a:cs typeface="Cambria"/>
              </a:rPr>
              <a:t>of </a:t>
            </a:r>
            <a:r>
              <a:rPr sz="1400" spc="-25" dirty="0">
                <a:latin typeface="Cambria"/>
                <a:cs typeface="Cambria"/>
              </a:rPr>
              <a:t>earth </a:t>
            </a:r>
            <a:r>
              <a:rPr sz="1400" spc="-5" dirty="0">
                <a:latin typeface="Cambria"/>
                <a:cs typeface="Cambria"/>
              </a:rPr>
              <a:t>produced by </a:t>
            </a:r>
            <a:r>
              <a:rPr sz="1400" spc="-20" dirty="0">
                <a:latin typeface="Cambria"/>
                <a:cs typeface="Cambria"/>
              </a:rPr>
              <a:t>the </a:t>
            </a:r>
            <a:r>
              <a:rPr sz="1400" spc="-25" dirty="0">
                <a:latin typeface="Cambria"/>
                <a:cs typeface="Cambria"/>
              </a:rPr>
              <a:t>rapid 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release </a:t>
            </a:r>
            <a:r>
              <a:rPr sz="1400" spc="-10" dirty="0">
                <a:latin typeface="Cambria"/>
                <a:cs typeface="Cambria"/>
              </a:rPr>
              <a:t>of energy. </a:t>
            </a:r>
            <a:r>
              <a:rPr sz="1400" spc="-20" dirty="0">
                <a:latin typeface="Cambria"/>
                <a:cs typeface="Cambria"/>
              </a:rPr>
              <a:t>Earthquake </a:t>
            </a:r>
            <a:r>
              <a:rPr sz="1400" spc="5" dirty="0">
                <a:latin typeface="Cambria"/>
                <a:cs typeface="Cambria"/>
              </a:rPr>
              <a:t>cause </a:t>
            </a:r>
            <a:r>
              <a:rPr sz="1400" spc="-20" dirty="0">
                <a:latin typeface="Cambria"/>
                <a:cs typeface="Cambria"/>
              </a:rPr>
              <a:t>the building </a:t>
            </a:r>
            <a:r>
              <a:rPr sz="1400" spc="10" dirty="0">
                <a:latin typeface="Cambria"/>
                <a:cs typeface="Cambria"/>
              </a:rPr>
              <a:t>damage </a:t>
            </a:r>
            <a:r>
              <a:rPr sz="1400" spc="-30" dirty="0">
                <a:latin typeface="Cambria"/>
                <a:cs typeface="Cambria"/>
              </a:rPr>
              <a:t>is </a:t>
            </a:r>
            <a:r>
              <a:rPr sz="1400" spc="-15" dirty="0">
                <a:latin typeface="Cambria"/>
                <a:cs typeface="Cambria"/>
              </a:rPr>
              <a:t>directly </a:t>
            </a:r>
            <a:r>
              <a:rPr sz="1400" spc="5" dirty="0">
                <a:latin typeface="Cambria"/>
                <a:cs typeface="Cambria"/>
              </a:rPr>
              <a:t>affected </a:t>
            </a:r>
            <a:r>
              <a:rPr sz="1400" spc="-10" dirty="0">
                <a:latin typeface="Cambria"/>
                <a:cs typeface="Cambria"/>
              </a:rPr>
              <a:t>to </a:t>
            </a:r>
            <a:r>
              <a:rPr sz="1400" spc="-20" dirty="0">
                <a:latin typeface="Cambria"/>
                <a:cs typeface="Cambria"/>
              </a:rPr>
              <a:t>the </a:t>
            </a:r>
            <a:r>
              <a:rPr sz="1400" spc="-15" dirty="0">
                <a:latin typeface="Cambria"/>
                <a:cs typeface="Cambria"/>
              </a:rPr>
              <a:t>human </a:t>
            </a:r>
            <a:r>
              <a:rPr sz="1400" spc="-25" dirty="0">
                <a:latin typeface="Cambria"/>
                <a:cs typeface="Cambria"/>
              </a:rPr>
              <a:t>life </a:t>
            </a:r>
            <a:r>
              <a:rPr sz="1400" spc="-10" dirty="0">
                <a:latin typeface="Cambria"/>
                <a:cs typeface="Cambria"/>
              </a:rPr>
              <a:t>and </a:t>
            </a:r>
            <a:r>
              <a:rPr sz="1400" spc="-15" dirty="0">
                <a:latin typeface="Cambria"/>
                <a:cs typeface="Cambria"/>
              </a:rPr>
              <a:t>loss of 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property. </a:t>
            </a:r>
            <a:r>
              <a:rPr sz="1400" spc="25" dirty="0">
                <a:latin typeface="Cambria"/>
                <a:cs typeface="Cambria"/>
              </a:rPr>
              <a:t>Due </a:t>
            </a:r>
            <a:r>
              <a:rPr sz="1400" spc="-10" dirty="0">
                <a:latin typeface="Cambria"/>
                <a:cs typeface="Cambria"/>
              </a:rPr>
              <a:t>to </a:t>
            </a:r>
            <a:r>
              <a:rPr sz="1400" spc="-15" dirty="0">
                <a:latin typeface="Cambria"/>
                <a:cs typeface="Cambria"/>
              </a:rPr>
              <a:t>earthquake, </a:t>
            </a:r>
            <a:r>
              <a:rPr sz="1400" spc="-40" dirty="0">
                <a:latin typeface="Cambria"/>
                <a:cs typeface="Cambria"/>
              </a:rPr>
              <a:t>it </a:t>
            </a:r>
            <a:r>
              <a:rPr sz="1400" spc="-15" dirty="0">
                <a:latin typeface="Cambria"/>
                <a:cs typeface="Cambria"/>
              </a:rPr>
              <a:t>may loss </a:t>
            </a:r>
            <a:r>
              <a:rPr sz="1400" spc="-20" dirty="0">
                <a:latin typeface="Cambria"/>
                <a:cs typeface="Cambria"/>
              </a:rPr>
              <a:t>many lives </a:t>
            </a:r>
            <a:r>
              <a:rPr sz="1400" spc="-10" dirty="0">
                <a:latin typeface="Cambria"/>
                <a:cs typeface="Cambria"/>
              </a:rPr>
              <a:t>as </a:t>
            </a:r>
            <a:r>
              <a:rPr sz="1400" spc="-35" dirty="0">
                <a:latin typeface="Cambria"/>
                <a:cs typeface="Cambria"/>
              </a:rPr>
              <a:t>well </a:t>
            </a:r>
            <a:r>
              <a:rPr sz="1400" spc="-10" dirty="0">
                <a:latin typeface="Cambria"/>
                <a:cs typeface="Cambria"/>
              </a:rPr>
              <a:t>as </a:t>
            </a:r>
            <a:r>
              <a:rPr sz="1400" spc="-25" dirty="0">
                <a:latin typeface="Cambria"/>
                <a:cs typeface="Cambria"/>
              </a:rPr>
              <a:t>properties. </a:t>
            </a:r>
            <a:r>
              <a:rPr sz="1400" spc="-15" dirty="0">
                <a:latin typeface="Cambria"/>
                <a:cs typeface="Cambria"/>
              </a:rPr>
              <a:t>It </a:t>
            </a:r>
            <a:r>
              <a:rPr sz="1400" spc="-10" dirty="0">
                <a:latin typeface="Cambria"/>
                <a:cs typeface="Cambria"/>
              </a:rPr>
              <a:t>also </a:t>
            </a:r>
            <a:r>
              <a:rPr sz="1400" spc="5" dirty="0">
                <a:latin typeface="Cambria"/>
                <a:cs typeface="Cambria"/>
              </a:rPr>
              <a:t>affected </a:t>
            </a:r>
            <a:r>
              <a:rPr sz="1400" spc="-20" dirty="0">
                <a:latin typeface="Cambria"/>
                <a:cs typeface="Cambria"/>
              </a:rPr>
              <a:t>the information </a:t>
            </a:r>
            <a:r>
              <a:rPr sz="1400" dirty="0">
                <a:latin typeface="Cambria"/>
                <a:cs typeface="Cambria"/>
              </a:rPr>
              <a:t>on </a:t>
            </a:r>
            <a:r>
              <a:rPr sz="1400" spc="5" dirty="0">
                <a:latin typeface="Cambria"/>
                <a:cs typeface="Cambria"/>
              </a:rPr>
              <a:t> effected </a:t>
            </a:r>
            <a:r>
              <a:rPr sz="1400" spc="-5" dirty="0">
                <a:latin typeface="Cambria"/>
                <a:cs typeface="Cambria"/>
              </a:rPr>
              <a:t>area, </a:t>
            </a:r>
            <a:r>
              <a:rPr sz="1400" spc="-20" dirty="0">
                <a:latin typeface="Cambria"/>
                <a:cs typeface="Cambria"/>
              </a:rPr>
              <a:t>building </a:t>
            </a:r>
            <a:r>
              <a:rPr sz="1400" spc="-5" dirty="0">
                <a:latin typeface="Cambria"/>
                <a:cs typeface="Cambria"/>
              </a:rPr>
              <a:t>collapse </a:t>
            </a:r>
            <a:r>
              <a:rPr sz="1400" spc="-10" dirty="0">
                <a:latin typeface="Cambria"/>
                <a:cs typeface="Cambria"/>
              </a:rPr>
              <a:t>and </a:t>
            </a:r>
            <a:r>
              <a:rPr sz="1400" spc="-25" dirty="0">
                <a:latin typeface="Cambria"/>
                <a:cs typeface="Cambria"/>
              </a:rPr>
              <a:t>rapid </a:t>
            </a:r>
            <a:r>
              <a:rPr sz="1400" spc="-15" dirty="0">
                <a:latin typeface="Cambria"/>
                <a:cs typeface="Cambria"/>
              </a:rPr>
              <a:t>aid </a:t>
            </a:r>
            <a:r>
              <a:rPr sz="1400" spc="-20" dirty="0">
                <a:latin typeface="Cambria"/>
                <a:cs typeface="Cambria"/>
              </a:rPr>
              <a:t>not </a:t>
            </a:r>
            <a:r>
              <a:rPr sz="1400" spc="-10" dirty="0">
                <a:latin typeface="Cambria"/>
                <a:cs typeface="Cambria"/>
              </a:rPr>
              <a:t>able to </a:t>
            </a:r>
            <a:r>
              <a:rPr sz="1400" spc="-5" dirty="0">
                <a:latin typeface="Cambria"/>
                <a:cs typeface="Cambria"/>
              </a:rPr>
              <a:t>be </a:t>
            </a:r>
            <a:r>
              <a:rPr sz="1400" dirty="0">
                <a:latin typeface="Cambria"/>
                <a:cs typeface="Cambria"/>
              </a:rPr>
              <a:t>reached </a:t>
            </a:r>
            <a:r>
              <a:rPr sz="1400" spc="-5" dirty="0">
                <a:latin typeface="Cambria"/>
                <a:cs typeface="Cambria"/>
              </a:rPr>
              <a:t>on </a:t>
            </a:r>
            <a:r>
              <a:rPr sz="1400" spc="-10" dirty="0">
                <a:latin typeface="Cambria"/>
                <a:cs typeface="Cambria"/>
              </a:rPr>
              <a:t>time.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So, </a:t>
            </a:r>
            <a:r>
              <a:rPr sz="1400" spc="-40" dirty="0">
                <a:latin typeface="Cambria"/>
                <a:cs typeface="Cambria"/>
              </a:rPr>
              <a:t>it</a:t>
            </a:r>
            <a:r>
              <a:rPr sz="1400" spc="-35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is </a:t>
            </a:r>
            <a:r>
              <a:rPr sz="1400" spc="-20" dirty="0">
                <a:latin typeface="Cambria"/>
                <a:cs typeface="Cambria"/>
              </a:rPr>
              <a:t>impossible </a:t>
            </a:r>
            <a:r>
              <a:rPr sz="1400" spc="-35" dirty="0">
                <a:latin typeface="Cambria"/>
                <a:cs typeface="Cambria"/>
              </a:rPr>
              <a:t>without 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expertise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team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member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many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funding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required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when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areas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affected,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roads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are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blocked.</a:t>
            </a:r>
            <a:endParaRPr sz="1400" dirty="0">
              <a:latin typeface="Cambria"/>
              <a:cs typeface="Cambria"/>
            </a:endParaRPr>
          </a:p>
          <a:p>
            <a:pPr marL="897890" algn="just">
              <a:lnSpc>
                <a:spcPct val="100000"/>
              </a:lnSpc>
              <a:spcBef>
                <a:spcPts val="650"/>
              </a:spcBef>
            </a:pPr>
            <a:r>
              <a:rPr sz="1600" b="1" spc="30" dirty="0">
                <a:solidFill>
                  <a:srgbClr val="FFFFFF"/>
                </a:solidFill>
                <a:latin typeface="Cambria"/>
                <a:cs typeface="Cambria"/>
              </a:rPr>
              <a:t>Consequences</a:t>
            </a:r>
            <a:r>
              <a:rPr sz="1600" b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2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600" b="1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spc="15" dirty="0">
                <a:solidFill>
                  <a:srgbClr val="FFFFFF"/>
                </a:solidFill>
                <a:latin typeface="Cambria"/>
                <a:cs typeface="Cambria"/>
              </a:rPr>
              <a:t>Earthquake: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3708" y="6956526"/>
            <a:ext cx="5295900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  <a:spcBef>
                <a:spcPts val="100"/>
              </a:spcBef>
            </a:pPr>
            <a:r>
              <a:rPr sz="1400" spc="2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Department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for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international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development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shared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27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data 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estimated </a:t>
            </a:r>
            <a:r>
              <a:rPr sz="1400" spc="-25" dirty="0">
                <a:latin typeface="Cambria"/>
                <a:cs typeface="Cambria"/>
              </a:rPr>
              <a:t>that </a:t>
            </a:r>
            <a:r>
              <a:rPr sz="1400" spc="-15" dirty="0">
                <a:latin typeface="Cambria"/>
                <a:cs typeface="Cambria"/>
              </a:rPr>
              <a:t>more </a:t>
            </a:r>
            <a:r>
              <a:rPr sz="1400" spc="-20" dirty="0">
                <a:latin typeface="Cambria"/>
                <a:cs typeface="Cambria"/>
              </a:rPr>
              <a:t>than </a:t>
            </a:r>
            <a:r>
              <a:rPr sz="1400" spc="-35" dirty="0">
                <a:latin typeface="Cambria"/>
                <a:cs typeface="Cambria"/>
              </a:rPr>
              <a:t>73,000 </a:t>
            </a:r>
            <a:r>
              <a:rPr sz="1400" spc="-10" dirty="0">
                <a:latin typeface="Cambria"/>
                <a:cs typeface="Cambria"/>
              </a:rPr>
              <a:t>people </a:t>
            </a:r>
            <a:r>
              <a:rPr sz="1400" spc="-25" dirty="0">
                <a:latin typeface="Cambria"/>
                <a:cs typeface="Cambria"/>
              </a:rPr>
              <a:t>were </a:t>
            </a:r>
            <a:r>
              <a:rPr sz="1400" spc="-10" dirty="0">
                <a:latin typeface="Cambria"/>
                <a:cs typeface="Cambria"/>
              </a:rPr>
              <a:t>killed, and over </a:t>
            </a:r>
            <a:r>
              <a:rPr sz="1400" spc="-50" dirty="0">
                <a:latin typeface="Cambria"/>
                <a:cs typeface="Cambria"/>
              </a:rPr>
              <a:t>128000 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were </a:t>
            </a:r>
            <a:r>
              <a:rPr sz="1400" spc="-15" dirty="0">
                <a:latin typeface="Cambria"/>
                <a:cs typeface="Cambria"/>
              </a:rPr>
              <a:t>injured. </a:t>
            </a:r>
            <a:r>
              <a:rPr sz="1400" spc="15" dirty="0">
                <a:latin typeface="Cambria"/>
                <a:cs typeface="Cambria"/>
              </a:rPr>
              <a:t>And </a:t>
            </a:r>
            <a:r>
              <a:rPr sz="1400" spc="-5" dirty="0">
                <a:latin typeface="Cambria"/>
                <a:cs typeface="Cambria"/>
              </a:rPr>
              <a:t>over </a:t>
            </a:r>
            <a:r>
              <a:rPr sz="1400" spc="-50" dirty="0">
                <a:latin typeface="Cambria"/>
                <a:cs typeface="Cambria"/>
              </a:rPr>
              <a:t>35 </a:t>
            </a:r>
            <a:r>
              <a:rPr sz="1400" spc="5" dirty="0">
                <a:latin typeface="Cambria"/>
                <a:cs typeface="Cambria"/>
              </a:rPr>
              <a:t>lac </a:t>
            </a:r>
            <a:r>
              <a:rPr sz="1400" spc="-10" dirty="0">
                <a:latin typeface="Cambria"/>
                <a:cs typeface="Cambria"/>
              </a:rPr>
              <a:t>people </a:t>
            </a:r>
            <a:r>
              <a:rPr sz="1400" spc="-15" dirty="0">
                <a:latin typeface="Cambria"/>
                <a:cs typeface="Cambria"/>
              </a:rPr>
              <a:t>rendered </a:t>
            </a:r>
            <a:r>
              <a:rPr sz="1400" spc="-5" dirty="0">
                <a:latin typeface="Cambria"/>
                <a:cs typeface="Cambria"/>
              </a:rPr>
              <a:t>homeless. </a:t>
            </a:r>
            <a:r>
              <a:rPr sz="1400" spc="-10" dirty="0">
                <a:latin typeface="Cambria"/>
                <a:cs typeface="Cambria"/>
              </a:rPr>
              <a:t>Apart </a:t>
            </a:r>
            <a:r>
              <a:rPr sz="1400" spc="-25" dirty="0">
                <a:latin typeface="Cambria"/>
                <a:cs typeface="Cambria"/>
              </a:rPr>
              <a:t>from 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this, </a:t>
            </a:r>
            <a:r>
              <a:rPr sz="1400" spc="-20" dirty="0">
                <a:latin typeface="Cambria"/>
                <a:cs typeface="Cambria"/>
              </a:rPr>
              <a:t>the </a:t>
            </a:r>
            <a:r>
              <a:rPr sz="1400" spc="-10" dirty="0">
                <a:latin typeface="Cambria"/>
                <a:cs typeface="Cambria"/>
              </a:rPr>
              <a:t>adversely </a:t>
            </a:r>
            <a:r>
              <a:rPr sz="1400" dirty="0">
                <a:latin typeface="Cambria"/>
                <a:cs typeface="Cambria"/>
              </a:rPr>
              <a:t>affected </a:t>
            </a:r>
            <a:r>
              <a:rPr sz="1400" spc="-20" dirty="0">
                <a:latin typeface="Cambria"/>
                <a:cs typeface="Cambria"/>
              </a:rPr>
              <a:t>the </a:t>
            </a:r>
            <a:r>
              <a:rPr sz="1400" spc="-15" dirty="0">
                <a:latin typeface="Cambria"/>
                <a:cs typeface="Cambria"/>
              </a:rPr>
              <a:t>roads </a:t>
            </a:r>
            <a:r>
              <a:rPr sz="1400" spc="-5" dirty="0">
                <a:latin typeface="Cambria"/>
                <a:cs typeface="Cambria"/>
              </a:rPr>
              <a:t>and </a:t>
            </a:r>
            <a:r>
              <a:rPr sz="1400" spc="-35" dirty="0">
                <a:latin typeface="Cambria"/>
                <a:cs typeface="Cambria"/>
              </a:rPr>
              <a:t>highway, </a:t>
            </a:r>
            <a:r>
              <a:rPr sz="1400" spc="-10" dirty="0">
                <a:latin typeface="Cambria"/>
                <a:cs typeface="Cambria"/>
              </a:rPr>
              <a:t>landslides, bridge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failures. </a:t>
            </a:r>
            <a:r>
              <a:rPr sz="1400" spc="20" dirty="0">
                <a:latin typeface="Cambria"/>
                <a:cs typeface="Cambria"/>
              </a:rPr>
              <a:t>The </a:t>
            </a:r>
            <a:r>
              <a:rPr sz="1400" spc="-25" dirty="0">
                <a:latin typeface="Cambria"/>
                <a:cs typeface="Cambria"/>
              </a:rPr>
              <a:t>power </a:t>
            </a:r>
            <a:r>
              <a:rPr sz="1400" spc="-30" dirty="0">
                <a:latin typeface="Cambria"/>
                <a:cs typeface="Cambria"/>
              </a:rPr>
              <a:t>supply, </a:t>
            </a:r>
            <a:r>
              <a:rPr sz="1400" spc="-35" dirty="0">
                <a:latin typeface="Cambria"/>
                <a:cs typeface="Cambria"/>
              </a:rPr>
              <a:t>water supply, </a:t>
            </a:r>
            <a:r>
              <a:rPr sz="1400" spc="-10" dirty="0">
                <a:latin typeface="Cambria"/>
                <a:cs typeface="Cambria"/>
              </a:rPr>
              <a:t>telecommunication surface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ruptures.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61544" y="6484594"/>
            <a:ext cx="3314700" cy="541655"/>
            <a:chOff x="161544" y="6484594"/>
            <a:chExt cx="3314700" cy="54165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544" y="6499847"/>
              <a:ext cx="3314700" cy="45111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5191" y="6484594"/>
              <a:ext cx="1327404" cy="5410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80" y="6539483"/>
              <a:ext cx="3200399" cy="33832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20979" y="6539483"/>
            <a:ext cx="3200400" cy="338455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9"/>
              </a:spcBef>
            </a:pPr>
            <a:r>
              <a:rPr sz="1600" b="1" spc="20" dirty="0">
                <a:solidFill>
                  <a:srgbClr val="FFFFFF"/>
                </a:solidFill>
                <a:latin typeface="Cambria"/>
                <a:cs typeface="Cambria"/>
              </a:rPr>
              <a:t>Finding</a:t>
            </a:r>
            <a:r>
              <a:rPr sz="1600" b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1: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89903" y="5114518"/>
            <a:ext cx="3314700" cy="541045"/>
            <a:chOff x="6089903" y="5114518"/>
            <a:chExt cx="3314700" cy="54104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9903" y="5128259"/>
              <a:ext cx="3314700" cy="45262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2027" y="5114518"/>
              <a:ext cx="1327403" cy="54104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9339" y="5167883"/>
              <a:ext cx="3200400" cy="33985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149340" y="5167884"/>
            <a:ext cx="3200400" cy="287258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600" b="1" spc="20" dirty="0">
                <a:solidFill>
                  <a:srgbClr val="FFFFFF"/>
                </a:solidFill>
                <a:latin typeface="Cambria"/>
                <a:cs typeface="Cambria"/>
              </a:rPr>
              <a:t>Finding</a:t>
            </a:r>
            <a:r>
              <a:rPr sz="1600" b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mbria"/>
                <a:cs typeface="Cambria"/>
              </a:rPr>
              <a:t>2: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31890" y="5530951"/>
            <a:ext cx="3698875" cy="139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000"/>
              </a:lnSpc>
              <a:spcBef>
                <a:spcPts val="100"/>
              </a:spcBef>
            </a:pPr>
            <a:r>
              <a:rPr sz="1400" spc="2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40" dirty="0">
                <a:latin typeface="Cambria"/>
                <a:cs typeface="Cambria"/>
              </a:rPr>
              <a:t>500,000</a:t>
            </a:r>
            <a:r>
              <a:rPr sz="1400" spc="-3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families</a:t>
            </a:r>
            <a:r>
              <a:rPr sz="1400" spc="-20" dirty="0">
                <a:latin typeface="Cambria"/>
                <a:cs typeface="Cambria"/>
              </a:rPr>
              <a:t> are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affected</a:t>
            </a:r>
            <a:r>
              <a:rPr sz="1400" spc="3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due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to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earthquake.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40" dirty="0">
                <a:latin typeface="Cambria"/>
                <a:cs typeface="Cambria"/>
              </a:rPr>
              <a:t>250,000</a:t>
            </a:r>
            <a:r>
              <a:rPr sz="1400" spc="-3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animals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died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due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to </a:t>
            </a:r>
            <a:r>
              <a:rPr sz="1400" spc="-5" dirty="0">
                <a:latin typeface="Cambria"/>
                <a:cs typeface="Cambria"/>
              </a:rPr>
              <a:t> collapse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of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stone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barns.</a:t>
            </a:r>
            <a:r>
              <a:rPr sz="1400" spc="270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nearly</a:t>
            </a:r>
            <a:r>
              <a:rPr sz="1400" spc="555" dirty="0">
                <a:latin typeface="Cambria"/>
                <a:cs typeface="Cambria"/>
              </a:rPr>
              <a:t> </a:t>
            </a:r>
            <a:r>
              <a:rPr sz="1400" spc="-50" dirty="0">
                <a:latin typeface="Cambria"/>
                <a:cs typeface="Cambria"/>
              </a:rPr>
              <a:t>8</a:t>
            </a:r>
            <a:r>
              <a:rPr sz="1400" spc="210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lac 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building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were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destroyed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or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damaged.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Nearly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above </a:t>
            </a:r>
            <a:r>
              <a:rPr sz="1400" spc="-35" dirty="0">
                <a:latin typeface="Cambria"/>
                <a:cs typeface="Cambria"/>
              </a:rPr>
              <a:t>16,500 </a:t>
            </a:r>
            <a:r>
              <a:rPr sz="1400" spc="-10" dirty="0">
                <a:latin typeface="Cambria"/>
                <a:cs typeface="Cambria"/>
              </a:rPr>
              <a:t>government and </a:t>
            </a:r>
            <a:r>
              <a:rPr sz="1400" spc="-25" dirty="0">
                <a:latin typeface="Cambria"/>
                <a:cs typeface="Cambria"/>
              </a:rPr>
              <a:t>private </a:t>
            </a:r>
            <a:r>
              <a:rPr sz="1400" spc="-30" dirty="0">
                <a:latin typeface="Cambria"/>
                <a:cs typeface="Cambria"/>
              </a:rPr>
              <a:t>institutes </a:t>
            </a:r>
            <a:r>
              <a:rPr sz="1400" spc="-25" dirty="0">
                <a:latin typeface="Cambria"/>
                <a:cs typeface="Cambria"/>
              </a:rPr>
              <a:t> were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destroyed.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3708" y="8863685"/>
            <a:ext cx="5243245" cy="208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400" spc="-5" dirty="0">
                <a:latin typeface="Cambria"/>
                <a:cs typeface="Cambria"/>
              </a:rPr>
              <a:t>In </a:t>
            </a:r>
            <a:r>
              <a:rPr sz="1400" spc="-20" dirty="0">
                <a:latin typeface="Cambria"/>
                <a:cs typeface="Cambria"/>
              </a:rPr>
              <a:t>Pakistan </a:t>
            </a:r>
            <a:r>
              <a:rPr sz="1400" spc="5" dirty="0">
                <a:latin typeface="Cambria"/>
                <a:cs typeface="Cambria"/>
              </a:rPr>
              <a:t>Radio </a:t>
            </a:r>
            <a:r>
              <a:rPr sz="1400" spc="-25" dirty="0">
                <a:latin typeface="Cambria"/>
                <a:cs typeface="Cambria"/>
              </a:rPr>
              <a:t>play </a:t>
            </a:r>
            <a:r>
              <a:rPr sz="1400" spc="-15" dirty="0">
                <a:latin typeface="Cambria"/>
                <a:cs typeface="Cambria"/>
              </a:rPr>
              <a:t>an </a:t>
            </a:r>
            <a:r>
              <a:rPr sz="1400" spc="-25" dirty="0">
                <a:latin typeface="Cambria"/>
                <a:cs typeface="Cambria"/>
              </a:rPr>
              <a:t>important role </a:t>
            </a:r>
            <a:r>
              <a:rPr sz="1400" spc="-20" dirty="0">
                <a:latin typeface="Cambria"/>
                <a:cs typeface="Cambria"/>
              </a:rPr>
              <a:t>during the </a:t>
            </a:r>
            <a:r>
              <a:rPr sz="1400" spc="-25" dirty="0">
                <a:latin typeface="Cambria"/>
                <a:cs typeface="Cambria"/>
              </a:rPr>
              <a:t>earthquake when 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telecommunication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cable </a:t>
            </a:r>
            <a:r>
              <a:rPr sz="1400" spc="-30" dirty="0">
                <a:latin typeface="Cambria"/>
                <a:cs typeface="Cambria"/>
              </a:rPr>
              <a:t>is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disconnected,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roads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were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blocked. 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Awareness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in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public</a:t>
            </a:r>
            <a:r>
              <a:rPr sz="1400" spc="-15" dirty="0">
                <a:latin typeface="Cambria"/>
                <a:cs typeface="Cambria"/>
              </a:rPr>
              <a:t> about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265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risk</a:t>
            </a:r>
            <a:r>
              <a:rPr sz="1400" spc="24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management</a:t>
            </a:r>
            <a:r>
              <a:rPr sz="1400" spc="29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should</a:t>
            </a:r>
            <a:r>
              <a:rPr sz="1400" spc="27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increases.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20" dirty="0">
                <a:latin typeface="Cambria"/>
                <a:cs typeface="Cambria"/>
              </a:rPr>
              <a:t>The</a:t>
            </a:r>
            <a:r>
              <a:rPr sz="1400" spc="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special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building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capacity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earthquake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resistant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design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is 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required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to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build.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It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is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necessary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to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introduce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effective 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communication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among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stakeholders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to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avoid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265" dirty="0">
                <a:latin typeface="Cambria"/>
                <a:cs typeface="Cambria"/>
              </a:rPr>
              <a:t> </a:t>
            </a:r>
            <a:r>
              <a:rPr sz="1400" spc="10" dirty="0">
                <a:latin typeface="Cambria"/>
                <a:cs typeface="Cambria"/>
              </a:rPr>
              <a:t>damage  </a:t>
            </a:r>
            <a:r>
              <a:rPr sz="1400" spc="-35" dirty="0">
                <a:latin typeface="Cambria"/>
                <a:cs typeface="Cambria"/>
              </a:rPr>
              <a:t>in </a:t>
            </a:r>
            <a:r>
              <a:rPr sz="1400" spc="-30" dirty="0">
                <a:latin typeface="Cambria"/>
                <a:cs typeface="Cambria"/>
              </a:rPr>
              <a:t> future.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This </a:t>
            </a:r>
            <a:r>
              <a:rPr sz="1400" spc="-10" dirty="0">
                <a:latin typeface="Cambria"/>
                <a:cs typeface="Cambria"/>
              </a:rPr>
              <a:t>also </a:t>
            </a:r>
            <a:r>
              <a:rPr sz="1400" spc="-15" dirty="0">
                <a:latin typeface="Cambria"/>
                <a:cs typeface="Cambria"/>
              </a:rPr>
              <a:t>facilitated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victims and helped to </a:t>
            </a:r>
            <a:r>
              <a:rPr sz="1400" spc="-15" dirty="0">
                <a:latin typeface="Cambria"/>
                <a:cs typeface="Cambria"/>
              </a:rPr>
              <a:t>resolve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their </a:t>
            </a:r>
            <a:r>
              <a:rPr sz="1400" spc="-3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problems. </a:t>
            </a:r>
            <a:r>
              <a:rPr sz="1400" dirty="0">
                <a:latin typeface="Cambria"/>
                <a:cs typeface="Cambria"/>
              </a:rPr>
              <a:t>Which </a:t>
            </a:r>
            <a:r>
              <a:rPr sz="1400" spc="-10" dirty="0">
                <a:latin typeface="Cambria"/>
                <a:cs typeface="Cambria"/>
              </a:rPr>
              <a:t>also </a:t>
            </a:r>
            <a:r>
              <a:rPr sz="1400" spc="-20" dirty="0">
                <a:latin typeface="Cambria"/>
                <a:cs typeface="Cambria"/>
              </a:rPr>
              <a:t>help the </a:t>
            </a:r>
            <a:r>
              <a:rPr sz="1400" spc="-10" dirty="0">
                <a:latin typeface="Cambria"/>
                <a:cs typeface="Cambria"/>
              </a:rPr>
              <a:t>government </a:t>
            </a:r>
            <a:r>
              <a:rPr sz="1400" spc="-5" dirty="0">
                <a:latin typeface="Cambria"/>
                <a:cs typeface="Cambria"/>
              </a:rPr>
              <a:t>and </a:t>
            </a:r>
            <a:r>
              <a:rPr sz="1400" spc="5" dirty="0">
                <a:latin typeface="Cambria"/>
                <a:cs typeface="Cambria"/>
              </a:rPr>
              <a:t>agencies </a:t>
            </a:r>
            <a:r>
              <a:rPr sz="1400" spc="-10" dirty="0">
                <a:latin typeface="Cambria"/>
                <a:cs typeface="Cambria"/>
              </a:rPr>
              <a:t>to </a:t>
            </a:r>
            <a:r>
              <a:rPr sz="1400" spc="-25" dirty="0">
                <a:latin typeface="Cambria"/>
                <a:cs typeface="Cambria"/>
              </a:rPr>
              <a:t>relief </a:t>
            </a:r>
            <a:r>
              <a:rPr sz="1400" spc="-10" dirty="0">
                <a:latin typeface="Cambria"/>
                <a:cs typeface="Cambria"/>
              </a:rPr>
              <a:t>to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prompt</a:t>
            </a:r>
            <a:r>
              <a:rPr sz="1400" spc="7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action</a:t>
            </a:r>
            <a:r>
              <a:rPr sz="1400" spc="6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6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help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affected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people.</a:t>
            </a:r>
            <a:endParaRPr sz="1400" dirty="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1544" y="8365210"/>
            <a:ext cx="3314700" cy="541655"/>
            <a:chOff x="161544" y="8365210"/>
            <a:chExt cx="3314700" cy="54165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544" y="8378939"/>
              <a:ext cx="3314700" cy="45111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8324" y="8365210"/>
              <a:ext cx="1501139" cy="54104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80" y="8418575"/>
              <a:ext cx="3200399" cy="33832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20979" y="8418576"/>
            <a:ext cx="3200400" cy="3384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028065">
              <a:lnSpc>
                <a:spcPct val="100000"/>
              </a:lnSpc>
              <a:spcBef>
                <a:spcPts val="315"/>
              </a:spcBef>
            </a:pPr>
            <a:r>
              <a:rPr sz="1600" b="1" spc="35" dirty="0">
                <a:solidFill>
                  <a:srgbClr val="FFFFFF"/>
                </a:solidFill>
                <a:latin typeface="Cambria"/>
                <a:cs typeface="Cambria"/>
              </a:rPr>
              <a:t>Conclusion: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5155" y="10907268"/>
            <a:ext cx="3314700" cy="647700"/>
            <a:chOff x="105155" y="10907268"/>
            <a:chExt cx="3314700" cy="647700"/>
          </a:xfrm>
        </p:grpSpPr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55" y="10936186"/>
              <a:ext cx="3314700" cy="51210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54964" y="10907268"/>
              <a:ext cx="1815083" cy="64767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591" y="10975848"/>
              <a:ext cx="3200399" cy="39928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54100" y="11002136"/>
            <a:ext cx="1421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15" dirty="0">
                <a:solidFill>
                  <a:srgbClr val="FFFFFF"/>
                </a:solidFill>
                <a:latin typeface="Cambria"/>
                <a:cs typeface="Cambria"/>
              </a:rPr>
              <a:t>References: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1815" y="883919"/>
            <a:ext cx="9532620" cy="11861800"/>
            <a:chOff x="51815" y="883919"/>
            <a:chExt cx="9532620" cy="11861800"/>
          </a:xfrm>
        </p:grpSpPr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15583" y="3960875"/>
              <a:ext cx="1685543" cy="113842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49539" y="2772155"/>
              <a:ext cx="1687068" cy="11079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77483" y="2772155"/>
              <a:ext cx="1685543" cy="112318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749539" y="3953255"/>
              <a:ext cx="1687068" cy="11247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95359" y="1865375"/>
              <a:ext cx="841248" cy="80467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18560" y="6416040"/>
              <a:ext cx="833627" cy="53949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25256" y="883919"/>
              <a:ext cx="1059179" cy="93573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753612" y="8260079"/>
              <a:ext cx="798576" cy="62026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1815" y="11545822"/>
              <a:ext cx="9497695" cy="1199515"/>
            </a:xfrm>
            <a:custGeom>
              <a:avLst/>
              <a:gdLst/>
              <a:ahLst/>
              <a:cxnLst/>
              <a:rect l="l" t="t" r="r" b="b"/>
              <a:pathLst>
                <a:path w="9497695" h="1199515">
                  <a:moveTo>
                    <a:pt x="9497568" y="0"/>
                  </a:moveTo>
                  <a:lnTo>
                    <a:pt x="0" y="0"/>
                  </a:lnTo>
                  <a:lnTo>
                    <a:pt x="0" y="1199387"/>
                  </a:lnTo>
                  <a:lnTo>
                    <a:pt x="9497568" y="1199387"/>
                  </a:lnTo>
                  <a:lnTo>
                    <a:pt x="9497568" y="0"/>
                  </a:lnTo>
                  <a:close/>
                </a:path>
              </a:pathLst>
            </a:custGeom>
            <a:solidFill>
              <a:srgbClr val="5B9BD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30860" y="11573967"/>
            <a:ext cx="91852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264160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</a:tabLst>
            </a:pPr>
            <a:r>
              <a:rPr sz="1200" spc="15" dirty="0">
                <a:latin typeface="Cambria"/>
                <a:cs typeface="Cambria"/>
              </a:rPr>
              <a:t>The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-15" dirty="0">
                <a:latin typeface="Cambria"/>
                <a:cs typeface="Cambria"/>
              </a:rPr>
              <a:t>Kashmir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earthquake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of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October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8,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-40" dirty="0">
                <a:latin typeface="Cambria"/>
                <a:cs typeface="Cambria"/>
              </a:rPr>
              <a:t>2005: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-5" dirty="0">
                <a:latin typeface="Cambria"/>
                <a:cs typeface="Cambria"/>
              </a:rPr>
              <a:t>Impacts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-30" dirty="0">
                <a:latin typeface="Cambria"/>
                <a:cs typeface="Cambria"/>
              </a:rPr>
              <a:t>in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Pakistan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-15" dirty="0">
                <a:latin typeface="Cambria"/>
                <a:cs typeface="Cambria"/>
              </a:rPr>
              <a:t>-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-15" dirty="0">
                <a:latin typeface="Cambria"/>
                <a:cs typeface="Cambria"/>
              </a:rPr>
              <a:t>Pakistan’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-60" dirty="0">
                <a:latin typeface="Cambria"/>
                <a:cs typeface="Cambria"/>
              </a:rPr>
              <a:t>(2006)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i="1" spc="-35" dirty="0">
                <a:latin typeface="Cambria"/>
                <a:cs typeface="Cambria"/>
              </a:rPr>
              <a:t>ReliefWeb</a:t>
            </a:r>
            <a:r>
              <a:rPr sz="1200" spc="-35" dirty="0">
                <a:latin typeface="Cambria"/>
                <a:cs typeface="Cambria"/>
              </a:rPr>
              <a:t>.28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-15" dirty="0">
                <a:latin typeface="Cambria"/>
                <a:cs typeface="Cambria"/>
              </a:rPr>
              <a:t>February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-45" dirty="0">
                <a:latin typeface="Cambria"/>
                <a:cs typeface="Cambria"/>
              </a:rPr>
              <a:t>2006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[online].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Available</a:t>
            </a:r>
            <a:r>
              <a:rPr sz="1200" spc="40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from: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-15" dirty="0">
                <a:latin typeface="Cambria"/>
                <a:cs typeface="Cambria"/>
              </a:rPr>
              <a:t>https://reliefweb.int/report/pakistan/kashmir-earthquake-october-8-2005-impacts-pakistan</a:t>
            </a:r>
            <a:r>
              <a:rPr sz="1200" spc="100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[Accessed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-45" dirty="0">
                <a:latin typeface="Cambria"/>
                <a:cs typeface="Cambria"/>
              </a:rPr>
              <a:t>14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May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-50" dirty="0">
                <a:latin typeface="Cambria"/>
                <a:cs typeface="Cambria"/>
              </a:rPr>
              <a:t>2022]</a:t>
            </a:r>
            <a:endParaRPr sz="1200">
              <a:latin typeface="Cambria"/>
              <a:cs typeface="Cambria"/>
            </a:endParaRPr>
          </a:p>
          <a:p>
            <a:pPr marL="184785" marR="1071245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15" dirty="0">
                <a:latin typeface="Cambria"/>
                <a:cs typeface="Cambria"/>
              </a:rPr>
              <a:t>The</a:t>
            </a:r>
            <a:r>
              <a:rPr sz="1200" spc="55" dirty="0">
                <a:latin typeface="Cambria"/>
                <a:cs typeface="Cambria"/>
              </a:rPr>
              <a:t> </a:t>
            </a:r>
            <a:r>
              <a:rPr sz="1200" spc="-15" dirty="0">
                <a:latin typeface="Cambria"/>
                <a:cs typeface="Cambria"/>
              </a:rPr>
              <a:t>Editors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of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Encyclopedia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Britannica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-60" dirty="0">
                <a:latin typeface="Cambria"/>
                <a:cs typeface="Cambria"/>
              </a:rPr>
              <a:t>(2019)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i="1" spc="-40" dirty="0">
                <a:latin typeface="Cambria"/>
                <a:cs typeface="Cambria"/>
              </a:rPr>
              <a:t>Kashmir</a:t>
            </a:r>
            <a:r>
              <a:rPr sz="1200" i="1" spc="35" dirty="0">
                <a:latin typeface="Cambria"/>
                <a:cs typeface="Cambria"/>
              </a:rPr>
              <a:t> </a:t>
            </a:r>
            <a:r>
              <a:rPr sz="1200" i="1" spc="-45" dirty="0">
                <a:latin typeface="Cambria"/>
                <a:cs typeface="Cambria"/>
              </a:rPr>
              <a:t>earthquake</a:t>
            </a:r>
            <a:r>
              <a:rPr sz="1200" i="1" spc="30" dirty="0">
                <a:latin typeface="Cambria"/>
                <a:cs typeface="Cambria"/>
              </a:rPr>
              <a:t> </a:t>
            </a:r>
            <a:r>
              <a:rPr sz="1200" i="1" spc="-25" dirty="0">
                <a:latin typeface="Cambria"/>
                <a:cs typeface="Cambria"/>
              </a:rPr>
              <a:t>of</a:t>
            </a:r>
            <a:r>
              <a:rPr sz="1200" i="1" spc="30" dirty="0">
                <a:latin typeface="Cambria"/>
                <a:cs typeface="Cambria"/>
              </a:rPr>
              <a:t> </a:t>
            </a:r>
            <a:r>
              <a:rPr sz="1200" i="1" spc="-60" dirty="0">
                <a:latin typeface="Cambria"/>
                <a:cs typeface="Cambria"/>
              </a:rPr>
              <a:t>2005</a:t>
            </a:r>
            <a:r>
              <a:rPr sz="1200" i="1" spc="65" dirty="0">
                <a:latin typeface="Cambria"/>
                <a:cs typeface="Cambria"/>
              </a:rPr>
              <a:t> </a:t>
            </a:r>
            <a:r>
              <a:rPr sz="1200" i="1" spc="-10" dirty="0">
                <a:latin typeface="Cambria"/>
                <a:cs typeface="Cambria"/>
              </a:rPr>
              <a:t>Encyclopædia</a:t>
            </a:r>
            <a:r>
              <a:rPr sz="1200" i="1" spc="30" dirty="0">
                <a:latin typeface="Cambria"/>
                <a:cs typeface="Cambria"/>
              </a:rPr>
              <a:t> </a:t>
            </a:r>
            <a:r>
              <a:rPr sz="1200" i="1" spc="-25" dirty="0">
                <a:latin typeface="Cambria"/>
                <a:cs typeface="Cambria"/>
              </a:rPr>
              <a:t>Britannica</a:t>
            </a:r>
            <a:r>
              <a:rPr sz="1200" spc="-25" dirty="0">
                <a:latin typeface="Cambria"/>
                <a:cs typeface="Cambria"/>
              </a:rPr>
              <a:t>.</a:t>
            </a:r>
            <a:r>
              <a:rPr sz="1200" spc="70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[online].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Available</a:t>
            </a:r>
            <a:r>
              <a:rPr sz="1200" spc="50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from: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u="sng" spc="-1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  <a:hlinkClick r:id="rId24"/>
              </a:rPr>
              <a:t>https://www.britannica.com/event/Kashmir-earthquake-of-2005</a:t>
            </a:r>
            <a:r>
              <a:rPr sz="1200" spc="95" dirty="0">
                <a:latin typeface="Cambria"/>
                <a:cs typeface="Cambria"/>
                <a:hlinkClick r:id="rId24"/>
              </a:rPr>
              <a:t> </a:t>
            </a:r>
            <a:r>
              <a:rPr sz="1200" spc="10" dirty="0">
                <a:latin typeface="Cambria"/>
                <a:cs typeface="Cambria"/>
              </a:rPr>
              <a:t>[Accessed</a:t>
            </a:r>
            <a:r>
              <a:rPr sz="1200" spc="20" dirty="0">
                <a:latin typeface="Cambria"/>
                <a:cs typeface="Cambria"/>
              </a:rPr>
              <a:t> </a:t>
            </a:r>
            <a:r>
              <a:rPr sz="1200" spc="-55" dirty="0">
                <a:latin typeface="Cambria"/>
                <a:cs typeface="Cambria"/>
              </a:rPr>
              <a:t>14</a:t>
            </a:r>
            <a:r>
              <a:rPr sz="1200" spc="10" dirty="0">
                <a:latin typeface="Cambria"/>
                <a:cs typeface="Cambria"/>
              </a:rPr>
              <a:t> May</a:t>
            </a:r>
            <a:r>
              <a:rPr sz="1200" spc="25" dirty="0">
                <a:latin typeface="Cambria"/>
                <a:cs typeface="Cambria"/>
              </a:rPr>
              <a:t> </a:t>
            </a:r>
            <a:r>
              <a:rPr sz="1200" spc="-35" dirty="0">
                <a:latin typeface="Cambria"/>
                <a:cs typeface="Cambria"/>
              </a:rPr>
              <a:t>2022].</a:t>
            </a:r>
            <a:endParaRPr sz="1200">
              <a:latin typeface="Cambria"/>
              <a:cs typeface="Cambria"/>
            </a:endParaRPr>
          </a:p>
          <a:p>
            <a:pPr marL="184785" marR="5080" indent="-172720">
              <a:lnSpc>
                <a:spcPct val="100000"/>
              </a:lnSpc>
              <a:buFont typeface="Arial MT"/>
              <a:buChar char="•"/>
              <a:tabLst>
                <a:tab pos="185420" algn="l"/>
              </a:tabLst>
            </a:pPr>
            <a:r>
              <a:rPr sz="1200" spc="-15" dirty="0">
                <a:latin typeface="Cambria"/>
                <a:cs typeface="Cambria"/>
              </a:rPr>
              <a:t>‘Pakistan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earthquake: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Seven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years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on’</a:t>
            </a:r>
            <a:r>
              <a:rPr sz="1200" spc="75" dirty="0">
                <a:latin typeface="Cambria"/>
                <a:cs typeface="Cambria"/>
              </a:rPr>
              <a:t> </a:t>
            </a:r>
            <a:r>
              <a:rPr sz="1200" spc="-40" dirty="0">
                <a:latin typeface="Cambria"/>
                <a:cs typeface="Cambria"/>
              </a:rPr>
              <a:t>(no</a:t>
            </a:r>
            <a:r>
              <a:rPr sz="1200" spc="80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date)</a:t>
            </a:r>
            <a:r>
              <a:rPr sz="1200" spc="95" dirty="0">
                <a:latin typeface="Cambria"/>
                <a:cs typeface="Cambria"/>
              </a:rPr>
              <a:t> </a:t>
            </a:r>
            <a:r>
              <a:rPr sz="1200" i="1" spc="20" dirty="0">
                <a:latin typeface="Cambria"/>
                <a:cs typeface="Cambria"/>
              </a:rPr>
              <a:t>GOV.UK</a:t>
            </a:r>
            <a:r>
              <a:rPr sz="1200" spc="20" dirty="0">
                <a:latin typeface="Cambria"/>
                <a:cs typeface="Cambria"/>
              </a:rPr>
              <a:t>.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[online].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-20" dirty="0">
                <a:latin typeface="Cambria"/>
                <a:cs typeface="Cambria"/>
              </a:rPr>
              <a:t>Available</a:t>
            </a:r>
            <a:r>
              <a:rPr sz="1200" spc="65" dirty="0">
                <a:latin typeface="Cambria"/>
                <a:cs typeface="Cambria"/>
              </a:rPr>
              <a:t> </a:t>
            </a:r>
            <a:r>
              <a:rPr sz="1200" spc="-25" dirty="0">
                <a:latin typeface="Cambria"/>
                <a:cs typeface="Cambria"/>
              </a:rPr>
              <a:t>from:</a:t>
            </a:r>
            <a:r>
              <a:rPr sz="1200" spc="85" dirty="0">
                <a:latin typeface="Cambria"/>
                <a:cs typeface="Cambria"/>
              </a:rPr>
              <a:t> </a:t>
            </a:r>
            <a:r>
              <a:rPr sz="1200" spc="-10" dirty="0">
                <a:latin typeface="Cambria"/>
                <a:cs typeface="Cambria"/>
              </a:rPr>
              <a:t>https:/</a:t>
            </a:r>
            <a:r>
              <a:rPr sz="1200" spc="-10" dirty="0">
                <a:latin typeface="Cambria"/>
                <a:cs typeface="Cambria"/>
                <a:hlinkClick r:id="rId25"/>
              </a:rPr>
              <a:t>/www.gov.uk/government/case</a:t>
            </a:r>
            <a:r>
              <a:rPr sz="1200" spc="-10" dirty="0">
                <a:latin typeface="Cambria"/>
                <a:cs typeface="Cambria"/>
              </a:rPr>
              <a:t>-</a:t>
            </a:r>
            <a:r>
              <a:rPr sz="1200" spc="-10" dirty="0">
                <a:latin typeface="Cambria"/>
                <a:cs typeface="Cambria"/>
                <a:hlinkClick r:id="rId25"/>
              </a:rPr>
              <a:t>studies/pakistan- </a:t>
            </a:r>
            <a:r>
              <a:rPr sz="1200" spc="-250" dirty="0">
                <a:latin typeface="Cambria"/>
                <a:cs typeface="Cambria"/>
              </a:rPr>
              <a:t> </a:t>
            </a:r>
            <a:r>
              <a:rPr sz="1200" spc="-15" dirty="0">
                <a:latin typeface="Cambria"/>
                <a:cs typeface="Cambria"/>
              </a:rPr>
              <a:t>earthquake-seven-years-on</a:t>
            </a:r>
            <a:r>
              <a:rPr sz="1200" spc="60" dirty="0">
                <a:latin typeface="Cambria"/>
                <a:cs typeface="Cambria"/>
              </a:rPr>
              <a:t> </a:t>
            </a:r>
            <a:r>
              <a:rPr sz="1200" spc="10" dirty="0">
                <a:latin typeface="Cambria"/>
                <a:cs typeface="Cambria"/>
              </a:rPr>
              <a:t>[Accessed</a:t>
            </a:r>
            <a:r>
              <a:rPr sz="1200" spc="35" dirty="0">
                <a:latin typeface="Cambria"/>
                <a:cs typeface="Cambria"/>
              </a:rPr>
              <a:t> </a:t>
            </a:r>
            <a:r>
              <a:rPr sz="1200" spc="-45" dirty="0">
                <a:latin typeface="Cambria"/>
                <a:cs typeface="Cambria"/>
              </a:rPr>
              <a:t>17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20" dirty="0">
                <a:latin typeface="Cambria"/>
                <a:cs typeface="Cambria"/>
              </a:rPr>
              <a:t>May</a:t>
            </a:r>
            <a:r>
              <a:rPr sz="1200" spc="45" dirty="0">
                <a:latin typeface="Cambria"/>
                <a:cs typeface="Cambria"/>
              </a:rPr>
              <a:t> </a:t>
            </a:r>
            <a:r>
              <a:rPr sz="1200" spc="-35" dirty="0">
                <a:latin typeface="Cambria"/>
                <a:cs typeface="Cambria"/>
              </a:rPr>
              <a:t>2022].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45" name="object 4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817620" y="10794492"/>
            <a:ext cx="734568" cy="656844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61543" y="3056356"/>
            <a:ext cx="4575174" cy="345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25" indent="-342900" algn="just">
              <a:lnSpc>
                <a:spcPct val="107100"/>
              </a:lnSpc>
              <a:spcBef>
                <a:spcPts val="10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400" b="1" spc="25" dirty="0">
                <a:latin typeface="Cambria"/>
                <a:cs typeface="Cambria"/>
              </a:rPr>
              <a:t>Ground</a:t>
            </a:r>
            <a:r>
              <a:rPr sz="1400" b="1" spc="30" dirty="0">
                <a:latin typeface="Cambria"/>
                <a:cs typeface="Cambria"/>
              </a:rPr>
              <a:t> </a:t>
            </a:r>
            <a:r>
              <a:rPr sz="1400" b="1" spc="10" dirty="0">
                <a:latin typeface="Cambria"/>
                <a:cs typeface="Cambria"/>
              </a:rPr>
              <a:t>shaking</a:t>
            </a:r>
            <a:r>
              <a:rPr sz="1400" spc="10" dirty="0">
                <a:latin typeface="Cambria"/>
                <a:cs typeface="Cambria"/>
              </a:rPr>
              <a:t>: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During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earthquake,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27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ground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vibrate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which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cause</a:t>
            </a:r>
            <a:r>
              <a:rPr sz="1400" spc="5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land</a:t>
            </a:r>
            <a:r>
              <a:rPr sz="1400" spc="4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sliding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liquefaction.</a:t>
            </a:r>
            <a:endParaRPr sz="1400" dirty="0">
              <a:latin typeface="Cambria"/>
              <a:cs typeface="Cambria"/>
            </a:endParaRPr>
          </a:p>
          <a:p>
            <a:pPr marL="355600" marR="5080" indent="-342900" algn="just">
              <a:lnSpc>
                <a:spcPct val="106900"/>
              </a:lnSpc>
              <a:spcBef>
                <a:spcPts val="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400" b="1" spc="20" dirty="0">
                <a:latin typeface="Cambria"/>
                <a:cs typeface="Cambria"/>
              </a:rPr>
              <a:t>Surface</a:t>
            </a:r>
            <a:r>
              <a:rPr sz="1400" b="1" spc="2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rupture</a:t>
            </a:r>
            <a:r>
              <a:rPr sz="1400" spc="-5" dirty="0">
                <a:latin typeface="Cambria"/>
                <a:cs typeface="Cambria"/>
              </a:rPr>
              <a:t>: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It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is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55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movement</a:t>
            </a:r>
            <a:r>
              <a:rPr sz="1400" spc="30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of</a:t>
            </a:r>
            <a:r>
              <a:rPr sz="1400" spc="29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ground 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vertical</a:t>
            </a:r>
            <a:r>
              <a:rPr sz="1400" spc="-10" dirty="0">
                <a:latin typeface="Cambria"/>
                <a:cs typeface="Cambria"/>
              </a:rPr>
              <a:t> and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horizontal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called </a:t>
            </a:r>
            <a:r>
              <a:rPr sz="1400" spc="-30" dirty="0">
                <a:latin typeface="Cambria"/>
                <a:cs typeface="Cambria"/>
              </a:rPr>
              <a:t>ruptured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fault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affect </a:t>
            </a:r>
            <a:r>
              <a:rPr sz="1400" spc="-20" dirty="0">
                <a:latin typeface="Cambria"/>
                <a:cs typeface="Cambria"/>
              </a:rPr>
              <a:t>the </a:t>
            </a:r>
            <a:r>
              <a:rPr sz="1400" spc="-15" dirty="0">
                <a:latin typeface="Cambria"/>
                <a:cs typeface="Cambria"/>
              </a:rPr>
              <a:t> large </a:t>
            </a:r>
            <a:r>
              <a:rPr sz="1400" spc="-10" dirty="0">
                <a:latin typeface="Cambria"/>
                <a:cs typeface="Cambria"/>
              </a:rPr>
              <a:t>area </a:t>
            </a:r>
            <a:r>
              <a:rPr sz="1400" spc="-5" dirty="0">
                <a:latin typeface="Cambria"/>
                <a:cs typeface="Cambria"/>
              </a:rPr>
              <a:t>and produce </a:t>
            </a:r>
            <a:r>
              <a:rPr sz="1400" spc="10" dirty="0">
                <a:latin typeface="Cambria"/>
                <a:cs typeface="Cambria"/>
              </a:rPr>
              <a:t>damage </a:t>
            </a:r>
            <a:r>
              <a:rPr sz="1400" spc="-10" dirty="0">
                <a:latin typeface="Cambria"/>
                <a:cs typeface="Cambria"/>
              </a:rPr>
              <a:t>to </a:t>
            </a:r>
            <a:r>
              <a:rPr sz="1400" dirty="0">
                <a:latin typeface="Cambria"/>
                <a:cs typeface="Cambria"/>
              </a:rPr>
              <a:t>road, </a:t>
            </a:r>
            <a:r>
              <a:rPr sz="1400" spc="-20" dirty="0">
                <a:latin typeface="Cambria"/>
                <a:cs typeface="Cambria"/>
              </a:rPr>
              <a:t>building </a:t>
            </a:r>
            <a:r>
              <a:rPr sz="1400" spc="-10" dirty="0">
                <a:latin typeface="Cambria"/>
                <a:cs typeface="Cambria"/>
              </a:rPr>
              <a:t>and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pipeline.</a:t>
            </a:r>
            <a:endParaRPr sz="1400" dirty="0">
              <a:latin typeface="Cambria"/>
              <a:cs typeface="Cambria"/>
            </a:endParaRPr>
          </a:p>
          <a:p>
            <a:pPr marL="355600" marR="7620" indent="-342900" algn="just">
              <a:lnSpc>
                <a:spcPct val="107100"/>
              </a:lnSpc>
              <a:buFont typeface="Times New Roman"/>
              <a:buChar char="•"/>
              <a:tabLst>
                <a:tab pos="355600" algn="l"/>
              </a:tabLst>
            </a:pPr>
            <a:r>
              <a:rPr sz="1400" b="1" spc="15" dirty="0">
                <a:latin typeface="Cambria"/>
                <a:cs typeface="Cambria"/>
              </a:rPr>
              <a:t>Liquefaction</a:t>
            </a:r>
            <a:r>
              <a:rPr sz="1400" spc="15" dirty="0">
                <a:latin typeface="Cambria"/>
                <a:cs typeface="Cambria"/>
              </a:rPr>
              <a:t>: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During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earthquake,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loose</a:t>
            </a:r>
            <a:r>
              <a:rPr sz="140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soil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45" dirty="0">
                <a:latin typeface="Cambria"/>
                <a:cs typeface="Cambria"/>
              </a:rPr>
              <a:t>turn 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into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liquid.</a:t>
            </a:r>
            <a:endParaRPr sz="1400" dirty="0">
              <a:latin typeface="Cambria"/>
              <a:cs typeface="Cambria"/>
            </a:endParaRPr>
          </a:p>
          <a:p>
            <a:pPr marL="355600" marR="8255" indent="-342900" algn="just">
              <a:lnSpc>
                <a:spcPct val="106800"/>
              </a:lnSpc>
              <a:spcBef>
                <a:spcPts val="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400" b="1" dirty="0">
                <a:latin typeface="Cambria"/>
                <a:cs typeface="Cambria"/>
              </a:rPr>
              <a:t>Fires</a:t>
            </a:r>
            <a:r>
              <a:rPr sz="1400" dirty="0">
                <a:latin typeface="Cambria"/>
                <a:cs typeface="Cambria"/>
              </a:rPr>
              <a:t>: </a:t>
            </a:r>
            <a:r>
              <a:rPr sz="1400" spc="-10" dirty="0">
                <a:latin typeface="Cambria"/>
                <a:cs typeface="Cambria"/>
              </a:rPr>
              <a:t>During </a:t>
            </a:r>
            <a:r>
              <a:rPr sz="1400" spc="-20" dirty="0">
                <a:latin typeface="Cambria"/>
                <a:cs typeface="Cambria"/>
              </a:rPr>
              <a:t>earthquake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when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earth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shaking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gas 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pipeline </a:t>
            </a:r>
            <a:r>
              <a:rPr sz="1400" spc="-5" dirty="0">
                <a:latin typeface="Cambria"/>
                <a:cs typeface="Cambria"/>
              </a:rPr>
              <a:t>and </a:t>
            </a:r>
            <a:r>
              <a:rPr sz="1400" spc="-10" dirty="0">
                <a:latin typeface="Cambria"/>
                <a:cs typeface="Cambria"/>
              </a:rPr>
              <a:t>electrical </a:t>
            </a:r>
            <a:r>
              <a:rPr sz="1400" spc="-25" dirty="0">
                <a:latin typeface="Cambria"/>
                <a:cs typeface="Cambria"/>
              </a:rPr>
              <a:t>lines </a:t>
            </a:r>
            <a:r>
              <a:rPr sz="1400" spc="-5" dirty="0">
                <a:latin typeface="Cambria"/>
                <a:cs typeface="Cambria"/>
              </a:rPr>
              <a:t>dislodged </a:t>
            </a:r>
            <a:r>
              <a:rPr sz="1400" spc="-20" dirty="0">
                <a:latin typeface="Cambria"/>
                <a:cs typeface="Cambria"/>
              </a:rPr>
              <a:t>which </a:t>
            </a:r>
            <a:r>
              <a:rPr sz="1400" spc="5" dirty="0">
                <a:latin typeface="Cambria"/>
                <a:cs typeface="Cambria"/>
              </a:rPr>
              <a:t>cause </a:t>
            </a:r>
            <a:r>
              <a:rPr sz="1400" spc="-15" dirty="0">
                <a:latin typeface="Cambria"/>
                <a:cs typeface="Cambria"/>
              </a:rPr>
              <a:t>the </a:t>
            </a:r>
            <a:r>
              <a:rPr sz="1400" spc="-10" dirty="0">
                <a:latin typeface="Cambria"/>
                <a:cs typeface="Cambria"/>
              </a:rPr>
              <a:t> fire.</a:t>
            </a:r>
            <a:endParaRPr sz="1400" dirty="0">
              <a:latin typeface="Cambria"/>
              <a:cs typeface="Cambria"/>
            </a:endParaRPr>
          </a:p>
          <a:p>
            <a:pPr marL="355600" marR="6985" indent="-342900" algn="just">
              <a:lnSpc>
                <a:spcPct val="106900"/>
              </a:lnSpc>
              <a:spcBef>
                <a:spcPts val="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1400" b="1" spc="15" dirty="0">
                <a:latin typeface="Cambria"/>
                <a:cs typeface="Cambria"/>
              </a:rPr>
              <a:t>Tsunamis</a:t>
            </a:r>
            <a:r>
              <a:rPr sz="1400" spc="15" dirty="0">
                <a:latin typeface="Cambria"/>
                <a:cs typeface="Cambria"/>
              </a:rPr>
              <a:t>:</a:t>
            </a:r>
            <a:r>
              <a:rPr sz="1400" spc="20" dirty="0">
                <a:latin typeface="Cambria"/>
                <a:cs typeface="Cambria"/>
              </a:rPr>
              <a:t> </a:t>
            </a:r>
            <a:r>
              <a:rPr sz="1400" spc="65" dirty="0">
                <a:latin typeface="Cambria"/>
                <a:cs typeface="Cambria"/>
              </a:rPr>
              <a:t>On </a:t>
            </a:r>
            <a:r>
              <a:rPr sz="1400" spc="40" dirty="0">
                <a:latin typeface="Cambria"/>
                <a:cs typeface="Cambria"/>
              </a:rPr>
              <a:t>Ocean </a:t>
            </a:r>
            <a:r>
              <a:rPr sz="1400" spc="-15" dirty="0">
                <a:latin typeface="Cambria"/>
                <a:cs typeface="Cambria"/>
              </a:rPr>
              <a:t>floor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26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earthquake</a:t>
            </a:r>
            <a:r>
              <a:rPr sz="1400" spc="27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generate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very </a:t>
            </a:r>
            <a:r>
              <a:rPr sz="1400" spc="-15" dirty="0">
                <a:latin typeface="Cambria"/>
                <a:cs typeface="Cambria"/>
              </a:rPr>
              <a:t>large </a:t>
            </a:r>
            <a:r>
              <a:rPr sz="1400" spc="-30" dirty="0">
                <a:latin typeface="Cambria"/>
                <a:cs typeface="Cambria"/>
              </a:rPr>
              <a:t>wave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which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called </a:t>
            </a:r>
            <a:r>
              <a:rPr sz="1400" spc="-15" dirty="0">
                <a:latin typeface="Cambria"/>
                <a:cs typeface="Cambria"/>
              </a:rPr>
              <a:t>tsunami. </a:t>
            </a:r>
            <a:r>
              <a:rPr sz="1400" spc="20" dirty="0">
                <a:latin typeface="Cambria"/>
                <a:cs typeface="Cambria"/>
              </a:rPr>
              <a:t>The </a:t>
            </a:r>
            <a:r>
              <a:rPr sz="1400" spc="10" dirty="0">
                <a:latin typeface="Cambria"/>
                <a:cs typeface="Cambria"/>
              </a:rPr>
              <a:t>ocean 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water </a:t>
            </a:r>
            <a:r>
              <a:rPr sz="1400" spc="-30" dirty="0">
                <a:latin typeface="Cambria"/>
                <a:cs typeface="Cambria"/>
              </a:rPr>
              <a:t>travel </a:t>
            </a:r>
            <a:r>
              <a:rPr sz="1400" spc="-25" dirty="0">
                <a:latin typeface="Cambria"/>
                <a:cs typeface="Cambria"/>
              </a:rPr>
              <a:t>from </a:t>
            </a:r>
            <a:r>
              <a:rPr sz="1400" spc="10" dirty="0">
                <a:latin typeface="Cambria"/>
                <a:cs typeface="Cambria"/>
              </a:rPr>
              <a:t>ocean </a:t>
            </a:r>
            <a:r>
              <a:rPr sz="1400" spc="-10" dirty="0">
                <a:latin typeface="Cambria"/>
                <a:cs typeface="Cambria"/>
              </a:rPr>
              <a:t>to </a:t>
            </a:r>
            <a:r>
              <a:rPr sz="1400" spc="-15" dirty="0">
                <a:latin typeface="Cambria"/>
                <a:cs typeface="Cambria"/>
              </a:rPr>
              <a:t>land </a:t>
            </a:r>
            <a:r>
              <a:rPr sz="1400" spc="-10" dirty="0">
                <a:latin typeface="Cambria"/>
                <a:cs typeface="Cambria"/>
              </a:rPr>
              <a:t>and </a:t>
            </a:r>
            <a:r>
              <a:rPr sz="1400" dirty="0">
                <a:latin typeface="Cambria"/>
                <a:cs typeface="Cambria"/>
              </a:rPr>
              <a:t>affect </a:t>
            </a:r>
            <a:r>
              <a:rPr sz="1400" spc="-20" dirty="0">
                <a:latin typeface="Cambria"/>
                <a:cs typeface="Cambria"/>
              </a:rPr>
              <a:t>the human 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property.</a:t>
            </a:r>
            <a:endParaRPr sz="1400" dirty="0">
              <a:latin typeface="Cambria"/>
              <a:cs typeface="Cambri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283964" y="77723"/>
            <a:ext cx="5283707" cy="11388852"/>
            <a:chOff x="4283964" y="77723"/>
            <a:chExt cx="5283707" cy="11388852"/>
          </a:xfrm>
        </p:grpSpPr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83964" y="3345179"/>
              <a:ext cx="1403603" cy="279806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58612" y="8993123"/>
              <a:ext cx="3892295" cy="2473452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722620" y="9057131"/>
              <a:ext cx="3713987" cy="229514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703570" y="9038081"/>
              <a:ext cx="3752215" cy="2333625"/>
            </a:xfrm>
            <a:custGeom>
              <a:avLst/>
              <a:gdLst/>
              <a:ahLst/>
              <a:cxnLst/>
              <a:rect l="l" t="t" r="r" b="b"/>
              <a:pathLst>
                <a:path w="3752215" h="2333625">
                  <a:moveTo>
                    <a:pt x="0" y="2333244"/>
                  </a:moveTo>
                  <a:lnTo>
                    <a:pt x="3752087" y="2333244"/>
                  </a:lnTo>
                  <a:lnTo>
                    <a:pt x="3752087" y="0"/>
                  </a:lnTo>
                  <a:lnTo>
                    <a:pt x="0" y="0"/>
                  </a:lnTo>
                  <a:lnTo>
                    <a:pt x="0" y="2333244"/>
                  </a:lnTo>
                  <a:close/>
                </a:path>
              </a:pathLst>
            </a:custGeom>
            <a:ln w="38100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711440" y="77723"/>
              <a:ext cx="1856231" cy="768096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571" y="6931139"/>
              <a:ext cx="3137344" cy="42719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26936" y="6917410"/>
              <a:ext cx="1700783" cy="54104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9625" y="6970776"/>
              <a:ext cx="3137345" cy="345160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6226198" y="6970776"/>
            <a:ext cx="2952853" cy="286617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315"/>
              </a:spcBef>
            </a:pPr>
            <a:r>
              <a:rPr lang="en-US" sz="1600" b="1" spc="4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1600" b="1" spc="40" dirty="0">
                <a:solidFill>
                  <a:srgbClr val="FFFFFF"/>
                </a:solidFill>
                <a:latin typeface="Cambria"/>
                <a:cs typeface="Cambria"/>
              </a:rPr>
              <a:t>Methodology: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31890" y="7335367"/>
            <a:ext cx="3628137" cy="162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100"/>
              </a:lnSpc>
              <a:spcBef>
                <a:spcPts val="100"/>
              </a:spcBef>
            </a:pPr>
            <a:r>
              <a:rPr sz="1400" spc="15" dirty="0">
                <a:latin typeface="Cambria"/>
                <a:cs typeface="Cambria"/>
              </a:rPr>
              <a:t>Data </a:t>
            </a:r>
            <a:r>
              <a:rPr sz="1400" spc="-30" dirty="0">
                <a:latin typeface="Cambria"/>
                <a:cs typeface="Cambria"/>
              </a:rPr>
              <a:t>is </a:t>
            </a:r>
            <a:r>
              <a:rPr sz="1400" spc="5" dirty="0">
                <a:latin typeface="Cambria"/>
                <a:cs typeface="Cambria"/>
              </a:rPr>
              <a:t>collected </a:t>
            </a:r>
            <a:r>
              <a:rPr sz="1400" spc="-25" dirty="0">
                <a:latin typeface="Cambria"/>
                <a:cs typeface="Cambria"/>
              </a:rPr>
              <a:t>from </a:t>
            </a:r>
            <a:r>
              <a:rPr sz="1400" spc="-20" dirty="0">
                <a:latin typeface="Cambria"/>
                <a:cs typeface="Cambria"/>
              </a:rPr>
              <a:t>online platform which </a:t>
            </a:r>
            <a:r>
              <a:rPr sz="1400" spc="-30" dirty="0">
                <a:latin typeface="Cambria"/>
                <a:cs typeface="Cambria"/>
              </a:rPr>
              <a:t>is </a:t>
            </a:r>
            <a:r>
              <a:rPr sz="1400" spc="-25" dirty="0">
                <a:latin typeface="Cambria"/>
                <a:cs typeface="Cambria"/>
              </a:rPr>
              <a:t> Twitter,</a:t>
            </a:r>
            <a:r>
              <a:rPr sz="1400" spc="-20" dirty="0">
                <a:latin typeface="Cambria"/>
                <a:cs typeface="Cambria"/>
              </a:rPr>
              <a:t> using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5" dirty="0">
                <a:latin typeface="Cambria"/>
                <a:cs typeface="Cambria"/>
              </a:rPr>
              <a:t>TAGSv6.1.9.1</a:t>
            </a:r>
            <a:r>
              <a:rPr sz="1400" spc="10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and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35" dirty="0">
                <a:latin typeface="Cambria"/>
                <a:cs typeface="Cambria"/>
              </a:rPr>
              <a:t>TAG 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earthquake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50" dirty="0">
                <a:latin typeface="Cambria"/>
                <a:cs typeface="Cambria"/>
              </a:rPr>
              <a:t>2005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spc="-15" dirty="0">
                <a:latin typeface="Cambria"/>
                <a:cs typeface="Cambria"/>
              </a:rPr>
              <a:t>Pakistan,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data</a:t>
            </a:r>
            <a:r>
              <a:rPr sz="1400" dirty="0">
                <a:latin typeface="Cambria"/>
                <a:cs typeface="Cambria"/>
              </a:rPr>
              <a:t> collected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for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 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period </a:t>
            </a:r>
            <a:r>
              <a:rPr sz="1400" spc="-10" dirty="0">
                <a:latin typeface="Cambria"/>
                <a:cs typeface="Cambria"/>
              </a:rPr>
              <a:t>of </a:t>
            </a:r>
            <a:r>
              <a:rPr sz="1400" spc="-50" dirty="0">
                <a:latin typeface="Cambria"/>
                <a:cs typeface="Cambria"/>
              </a:rPr>
              <a:t>1 </a:t>
            </a:r>
            <a:r>
              <a:rPr sz="1400" dirty="0">
                <a:latin typeface="Cambria"/>
                <a:cs typeface="Cambria"/>
              </a:rPr>
              <a:t>week.</a:t>
            </a:r>
            <a:r>
              <a:rPr sz="1400" spc="5" dirty="0">
                <a:latin typeface="Cambria"/>
                <a:cs typeface="Cambria"/>
              </a:rPr>
              <a:t> </a:t>
            </a:r>
            <a:r>
              <a:rPr sz="1400" spc="15" dirty="0">
                <a:latin typeface="Cambria"/>
                <a:cs typeface="Cambria"/>
              </a:rPr>
              <a:t>Data </a:t>
            </a:r>
            <a:r>
              <a:rPr sz="1400" spc="5" dirty="0">
                <a:latin typeface="Cambria"/>
                <a:cs typeface="Cambria"/>
              </a:rPr>
              <a:t>collected </a:t>
            </a:r>
            <a:r>
              <a:rPr sz="1400" spc="-20" dirty="0">
                <a:latin typeface="Cambria"/>
                <a:cs typeface="Cambria"/>
              </a:rPr>
              <a:t>manually </a:t>
            </a:r>
            <a:r>
              <a:rPr sz="1400" spc="-25" dirty="0">
                <a:latin typeface="Cambria"/>
                <a:cs typeface="Cambria"/>
              </a:rPr>
              <a:t>filter </a:t>
            </a:r>
            <a:r>
              <a:rPr sz="1400" spc="-20" dirty="0">
                <a:latin typeface="Cambria"/>
                <a:cs typeface="Cambria"/>
              </a:rPr>
              <a:t> </a:t>
            </a:r>
            <a:r>
              <a:rPr sz="1400" spc="-5" dirty="0">
                <a:latin typeface="Cambria"/>
                <a:cs typeface="Cambria"/>
              </a:rPr>
              <a:t>by </a:t>
            </a:r>
            <a:r>
              <a:rPr sz="1400" spc="5" dirty="0">
                <a:latin typeface="Cambria"/>
                <a:cs typeface="Cambria"/>
              </a:rPr>
              <a:t>category </a:t>
            </a:r>
            <a:r>
              <a:rPr sz="1400" spc="-5" dirty="0">
                <a:latin typeface="Cambria"/>
                <a:cs typeface="Cambria"/>
              </a:rPr>
              <a:t>such as </a:t>
            </a:r>
            <a:r>
              <a:rPr sz="1400" spc="-15" dirty="0">
                <a:latin typeface="Cambria"/>
                <a:cs typeface="Cambria"/>
              </a:rPr>
              <a:t>related </a:t>
            </a:r>
            <a:r>
              <a:rPr sz="1400" spc="-10" dirty="0">
                <a:latin typeface="Cambria"/>
                <a:cs typeface="Cambria"/>
              </a:rPr>
              <a:t>and </a:t>
            </a:r>
            <a:r>
              <a:rPr sz="1400" spc="-15" dirty="0">
                <a:latin typeface="Cambria"/>
                <a:cs typeface="Cambria"/>
              </a:rPr>
              <a:t>non-related </a:t>
            </a:r>
            <a:r>
              <a:rPr sz="1400" spc="-10" dirty="0">
                <a:latin typeface="Cambria"/>
                <a:cs typeface="Cambria"/>
              </a:rPr>
              <a:t>to 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 </a:t>
            </a:r>
            <a:r>
              <a:rPr sz="1400" spc="-10" dirty="0">
                <a:latin typeface="Cambria"/>
                <a:cs typeface="Cambria"/>
              </a:rPr>
              <a:t>topic </a:t>
            </a:r>
            <a:r>
              <a:rPr sz="1400" spc="-15" dirty="0">
                <a:latin typeface="Cambria"/>
                <a:cs typeface="Cambria"/>
              </a:rPr>
              <a:t>chart </a:t>
            </a:r>
            <a:r>
              <a:rPr sz="1400" spc="-5" dirty="0">
                <a:latin typeface="Cambria"/>
                <a:cs typeface="Cambria"/>
              </a:rPr>
              <a:t>generated by </a:t>
            </a:r>
            <a:r>
              <a:rPr sz="1400" spc="15" dirty="0">
                <a:latin typeface="Cambria"/>
                <a:cs typeface="Cambria"/>
              </a:rPr>
              <a:t>google </a:t>
            </a:r>
            <a:r>
              <a:rPr sz="1400" spc="-10" dirty="0">
                <a:latin typeface="Cambria"/>
                <a:cs typeface="Cambria"/>
              </a:rPr>
              <a:t>sheet </a:t>
            </a:r>
            <a:r>
              <a:rPr sz="1400" spc="-15" dirty="0">
                <a:latin typeface="Cambria"/>
                <a:cs typeface="Cambria"/>
              </a:rPr>
              <a:t>about </a:t>
            </a:r>
            <a:r>
              <a:rPr sz="1400" spc="-1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the</a:t>
            </a:r>
            <a:r>
              <a:rPr sz="1400" spc="40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tweet</a:t>
            </a:r>
            <a:r>
              <a:rPr sz="1400" spc="55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per</a:t>
            </a:r>
            <a:r>
              <a:rPr sz="1400" spc="70" dirty="0">
                <a:latin typeface="Cambria"/>
                <a:cs typeface="Cambria"/>
              </a:rPr>
              <a:t> </a:t>
            </a:r>
            <a:r>
              <a:rPr sz="1400" spc="-30" dirty="0">
                <a:latin typeface="Cambria"/>
                <a:cs typeface="Cambria"/>
              </a:rPr>
              <a:t>day.</a:t>
            </a:r>
            <a:endParaRPr sz="1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A3 Paper (297x420 mm)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8TH OCTOBER 2005 EARTHQUAKE IN PAKISTAN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FARRUKH IHTISHAM MUGHAL</dc:creator>
  <cp:lastModifiedBy>Ehtisham Ahmed (Student)</cp:lastModifiedBy>
  <cp:revision>2</cp:revision>
  <dcterms:created xsi:type="dcterms:W3CDTF">2022-05-17T10:01:55Z</dcterms:created>
  <dcterms:modified xsi:type="dcterms:W3CDTF">2022-05-17T10:12:10Z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2022-05-17T00:00:00Z</vt:filetime>
  </property>
</Properties>
</file>